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4" r:id="rId4"/>
    <p:sldId id="270" r:id="rId5"/>
    <p:sldId id="274" r:id="rId6"/>
    <p:sldId id="276" r:id="rId7"/>
    <p:sldId id="275" r:id="rId8"/>
    <p:sldId id="273" r:id="rId9"/>
    <p:sldId id="272" r:id="rId10"/>
    <p:sldId id="282" r:id="rId11"/>
    <p:sldId id="289" r:id="rId12"/>
    <p:sldId id="293" r:id="rId13"/>
    <p:sldId id="294" r:id="rId14"/>
    <p:sldId id="280" r:id="rId15"/>
    <p:sldId id="291" r:id="rId16"/>
    <p:sldId id="290" r:id="rId17"/>
    <p:sldId id="292" r:id="rId18"/>
    <p:sldId id="278" r:id="rId19"/>
    <p:sldId id="281" r:id="rId20"/>
    <p:sldId id="279" r:id="rId21"/>
    <p:sldId id="267" r:id="rId22"/>
    <p:sldId id="271" r:id="rId23"/>
    <p:sldId id="268" r:id="rId24"/>
    <p:sldId id="263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Verdana" pitchFamily="34" charset="0"/>
      <p:regular r:id="rId31"/>
      <p:bold r:id="rId32"/>
      <p:italic r:id="rId33"/>
      <p:boldItalic r:id="rId34"/>
    </p:embeddedFont>
    <p:embeddedFont>
      <p:font typeface="华文隶书" charset="-122"/>
      <p:regular r:id="rId35"/>
    </p:embeddedFont>
    <p:embeddedFont>
      <p:font typeface="Consolas" pitchFamily="49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33"/>
    <a:srgbClr val="FFFFFF"/>
    <a:srgbClr val="FF6600"/>
    <a:srgbClr val="0C199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85481" autoAdjust="0"/>
  </p:normalViewPr>
  <p:slideViewPr>
    <p:cSldViewPr>
      <p:cViewPr>
        <p:scale>
          <a:sx n="60" d="100"/>
          <a:sy n="60" d="100"/>
        </p:scale>
        <p:origin x="-163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per\&#32599;&#21551;&#27721;&#35770;&#25991;&#36164;&#26009;\&#21442;&#32771;&#36164;&#26009;\&#23454;&#39564;&#25968;&#25454;&#32479;&#35745;-201304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59951881014875"/>
          <c:y val="5.1400554097404488E-2"/>
          <c:w val="0.84866535433070867"/>
          <c:h val="0.66592622780877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Sheet1!$C$40</c:f>
              <c:strCache>
                <c:ptCount val="1"/>
                <c:pt idx="0">
                  <c:v>Scheme I adopted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Sheet1!$B$41:$B$51</c:f>
              <c:strCache>
                <c:ptCount val="11"/>
                <c:pt idx="0">
                  <c:v>Facebook</c:v>
                </c:pt>
                <c:pt idx="1">
                  <c:v>Foursquare</c:v>
                </c:pt>
                <c:pt idx="2">
                  <c:v>LinkedIn</c:v>
                </c:pt>
                <c:pt idx="3">
                  <c:v>Tumblr</c:v>
                </c:pt>
                <c:pt idx="4">
                  <c:v>Weibo</c:v>
                </c:pt>
                <c:pt idx="5">
                  <c:v>Renren</c:v>
                </c:pt>
                <c:pt idx="6">
                  <c:v>Twitter</c:v>
                </c:pt>
                <c:pt idx="7">
                  <c:v>Flickr</c:v>
                </c:pt>
                <c:pt idx="8">
                  <c:v>t.qq.com</c:v>
                </c:pt>
                <c:pt idx="9">
                  <c:v>t.163.com</c:v>
                </c:pt>
                <c:pt idx="10">
                  <c:v>t.sohu.com</c:v>
                </c:pt>
              </c:strCache>
            </c:strRef>
          </c:cat>
          <c:val>
            <c:numRef>
              <c:f>Sheet1!$C$41:$C$51</c:f>
              <c:numCache>
                <c:formatCode>0_);[Red]\(0\)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General">
                  <c:v>27</c:v>
                </c:pt>
                <c:pt idx="7" formatCode="General">
                  <c:v>37</c:v>
                </c:pt>
                <c:pt idx="8" formatCode="General">
                  <c:v>26</c:v>
                </c:pt>
                <c:pt idx="9" formatCode="General">
                  <c:v>23</c:v>
                </c:pt>
                <c:pt idx="10" formatCode="0_ 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Sheet1!$D$40</c:f>
              <c:strCache>
                <c:ptCount val="1"/>
                <c:pt idx="0">
                  <c:v>Scheme II adopted</c:v>
                </c:pt>
              </c:strCache>
            </c:strRef>
          </c:tx>
          <c:spPr>
            <a:solidFill>
              <a:srgbClr val="DA470C"/>
            </a:solidFill>
          </c:spPr>
          <c:invertIfNegative val="0"/>
          <c:cat>
            <c:strRef>
              <c:f>Sheet1!$B$41:$B$51</c:f>
              <c:strCache>
                <c:ptCount val="11"/>
                <c:pt idx="0">
                  <c:v>Facebook</c:v>
                </c:pt>
                <c:pt idx="1">
                  <c:v>Foursquare</c:v>
                </c:pt>
                <c:pt idx="2">
                  <c:v>LinkedIn</c:v>
                </c:pt>
                <c:pt idx="3">
                  <c:v>Tumblr</c:v>
                </c:pt>
                <c:pt idx="4">
                  <c:v>Weibo</c:v>
                </c:pt>
                <c:pt idx="5">
                  <c:v>Renren</c:v>
                </c:pt>
                <c:pt idx="6">
                  <c:v>Twitter</c:v>
                </c:pt>
                <c:pt idx="7">
                  <c:v>Flickr</c:v>
                </c:pt>
                <c:pt idx="8">
                  <c:v>t.qq.com</c:v>
                </c:pt>
                <c:pt idx="9">
                  <c:v>t.163.com</c:v>
                </c:pt>
                <c:pt idx="10">
                  <c:v>t.sohu.com</c:v>
                </c:pt>
              </c:strCache>
            </c:strRef>
          </c:cat>
          <c:val>
            <c:numRef>
              <c:f>Sheet1!$D$41:$D$51</c:f>
              <c:numCache>
                <c:formatCode>0_);[Red]\(0\)</c:formatCode>
                <c:ptCount val="11"/>
                <c:pt idx="0">
                  <c:v>52</c:v>
                </c:pt>
                <c:pt idx="1">
                  <c:v>35</c:v>
                </c:pt>
                <c:pt idx="2">
                  <c:v>32</c:v>
                </c:pt>
                <c:pt idx="3">
                  <c:v>20</c:v>
                </c:pt>
                <c:pt idx="4">
                  <c:v>50</c:v>
                </c:pt>
                <c:pt idx="5">
                  <c:v>32</c:v>
                </c:pt>
                <c:pt idx="6" formatCode="General">
                  <c:v>6</c:v>
                </c:pt>
                <c:pt idx="7" formatCode="General">
                  <c:v>6</c:v>
                </c:pt>
                <c:pt idx="8" formatCode="General">
                  <c:v>3</c:v>
                </c:pt>
                <c:pt idx="9" formatCode="General">
                  <c:v>3</c:v>
                </c:pt>
                <c:pt idx="10" formatCode="@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158336"/>
        <c:axId val="82160256"/>
      </c:barChart>
      <c:catAx>
        <c:axId val="8215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+mj-lt"/>
                    <a:cs typeface="Times New Roman" pitchFamily="18" charset="0"/>
                  </a:defRPr>
                </a:pPr>
                <a:r>
                  <a:rPr lang="en-US" altLang="zh-CN" sz="2000" b="0">
                    <a:latin typeface="+mj-lt"/>
                    <a:cs typeface="Times New Roman" pitchFamily="18" charset="0"/>
                  </a:rPr>
                  <a:t>Websites</a:t>
                </a:r>
                <a:endParaRPr lang="zh-CN" altLang="en-US" sz="2000" b="0">
                  <a:latin typeface="+mj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615363079615048"/>
              <c:y val="0.9296062992125984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82160256"/>
        <c:crosses val="autoZero"/>
        <c:auto val="1"/>
        <c:lblAlgn val="ctr"/>
        <c:lblOffset val="100"/>
        <c:noMultiLvlLbl val="0"/>
      </c:catAx>
      <c:valAx>
        <c:axId val="82160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latin typeface="+mj-lt"/>
                    <a:cs typeface="Times New Roman" pitchFamily="18" charset="0"/>
                  </a:defRPr>
                </a:pPr>
                <a:r>
                  <a:rPr lang="en-US" altLang="zh-CN" sz="2000" b="0">
                    <a:latin typeface="+mj-lt"/>
                    <a:cs typeface="Times New Roman" pitchFamily="18" charset="0"/>
                  </a:rPr>
                  <a:t>Number</a:t>
                </a:r>
                <a:r>
                  <a:rPr lang="en-US" altLang="zh-CN" sz="2000" b="0" baseline="0">
                    <a:latin typeface="+mj-lt"/>
                    <a:cs typeface="Times New Roman" pitchFamily="18" charset="0"/>
                  </a:rPr>
                  <a:t> of APIs</a:t>
                </a:r>
                <a:endParaRPr lang="zh-CN" altLang="en-US" sz="2000" b="0">
                  <a:latin typeface="+mj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4.9860017497812773E-3"/>
              <c:y val="0.28995479731700202"/>
            </c:manualLayout>
          </c:layout>
          <c:overlay val="0"/>
        </c:title>
        <c:numFmt formatCode="0_);[Red]\(0\)" sourceLinked="1"/>
        <c:majorTickMark val="out"/>
        <c:minorTickMark val="none"/>
        <c:tickLblPos val="nextTo"/>
        <c:crossAx val="82158336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29709298219142666"/>
          <c:y val="3.5478676641874145E-2"/>
          <c:w val="0.69845240036760525"/>
          <c:h val="0.10724919801691456"/>
        </c:manualLayout>
      </c:layout>
      <c:overlay val="0"/>
      <c:txPr>
        <a:bodyPr/>
        <a:lstStyle/>
        <a:p>
          <a:pPr>
            <a:defRPr sz="18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15289-9977-4CF3-B368-DD8BA52FA442}" type="datetimeFigureOut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B5AF-C411-4369-A918-D938DF5FDB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2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7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57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35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791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51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51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35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35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24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50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46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0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04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93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85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06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B5AF-C411-4369-A918-D938DF5FDB5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87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E523-2F87-4F54-8C95-4F0C15F6DB74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2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F7C-49F4-4335-A46D-A5D8B38CD201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67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031-97E8-408D-BAF4-8896A853B2BF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89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DABD-E77E-4503-B898-4481312677AB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28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3542-FE1E-427F-A9BD-EB3811D9932D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78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5321-2E2B-4FDA-9F61-BA944B59DACB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09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9BC2-1258-47AD-B1BA-3BF97CB6B33E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586D-618E-4F76-BB31-C97C79450E9E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9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650E-BA37-4083-97DF-9F7F647B81C9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23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78C-A5C6-4FF6-A100-A941411A4DB1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9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B5E9-CA27-4E56-9D2F-CE11FB5F5184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5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45A3-8BF5-45EF-8FD7-E1241AD95A94}" type="datetime1">
              <a:rPr lang="zh-CN" altLang="en-US" smtClean="0"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7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8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</a:rPr>
              <a:t>Cross-Site Scripting Attacks in </a:t>
            </a:r>
            <a:endParaRPr lang="en-US" altLang="zh-CN" sz="4000" b="1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4000" b="1" dirty="0" smtClean="0">
                <a:solidFill>
                  <a:srgbClr val="FFFFFF"/>
                </a:solidFill>
              </a:rPr>
              <a:t>Social </a:t>
            </a:r>
            <a:r>
              <a:rPr lang="en-US" altLang="zh-CN" sz="4000" b="1" dirty="0">
                <a:solidFill>
                  <a:srgbClr val="FFFFFF"/>
                </a:solidFill>
              </a:rPr>
              <a:t>Network </a:t>
            </a:r>
            <a:r>
              <a:rPr lang="en-US" altLang="zh-CN" sz="4000" b="1" dirty="0" smtClean="0">
                <a:solidFill>
                  <a:srgbClr val="FFFFFF"/>
                </a:solidFill>
              </a:rPr>
              <a:t>APIs</a:t>
            </a:r>
            <a:endParaRPr lang="zh-CN" alt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50705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500" dirty="0">
                <a:latin typeface="Calibri" pitchFamily="34" charset="0"/>
                <a:ea typeface="华文隶书" pitchFamily="2" charset="-122"/>
                <a:cs typeface="Verdana" pitchFamily="34" charset="0"/>
              </a:rPr>
              <a:t>Yuqing </a:t>
            </a:r>
            <a:r>
              <a:rPr lang="en-US" altLang="zh-CN" sz="2500" dirty="0" smtClean="0">
                <a:latin typeface="Calibri" pitchFamily="34" charset="0"/>
                <a:ea typeface="华文隶书" pitchFamily="2" charset="-122"/>
                <a:cs typeface="Verdana" pitchFamily="34" charset="0"/>
              </a:rPr>
              <a:t>Zhang,  Xiali Wang,  Qihan Luo,  Qixu Liu</a:t>
            </a:r>
            <a:endParaRPr lang="en-US" altLang="zh-CN" sz="2500" dirty="0">
              <a:latin typeface="Calibri" pitchFamily="34" charset="0"/>
              <a:ea typeface="华文隶书" pitchFamily="2" charset="-122"/>
              <a:cs typeface="Verdana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594616"/>
            <a:ext cx="4320480" cy="6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56"/>
    </mc:Choice>
    <mc:Fallback>
      <p:transition spd="slow" advTm="160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XAS in Social Networks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10</a:t>
            </a:fld>
            <a:endParaRPr lang="zh-CN" altLang="en-US" sz="1800" b="1" dirty="0">
              <a:latin typeface="Calibri (正文)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59025" y="1484784"/>
            <a:ext cx="4997669" cy="2025799"/>
            <a:chOff x="1891862" y="3200400"/>
            <a:chExt cx="4997669" cy="2025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9" t="40090" r="19403"/>
            <a:stretch/>
          </p:blipFill>
          <p:spPr>
            <a:xfrm>
              <a:off x="1891862" y="3200400"/>
              <a:ext cx="4997669" cy="2025799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891862" y="3216166"/>
              <a:ext cx="4997669" cy="1962000"/>
            </a:xfrm>
            <a:prstGeom prst="rect">
              <a:avLst/>
            </a:prstGeom>
            <a:noFill/>
            <a:ln w="38100">
              <a:solidFill>
                <a:srgbClr val="FF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1266" y="4653136"/>
            <a:ext cx="7543800" cy="1154660"/>
            <a:chOff x="517945" y="1124744"/>
            <a:chExt cx="7543800" cy="115466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52"/>
            <a:stretch/>
          </p:blipFill>
          <p:spPr>
            <a:xfrm>
              <a:off x="517945" y="1124744"/>
              <a:ext cx="7543800" cy="115466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923928" y="2132856"/>
              <a:ext cx="365917" cy="1465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下箭头 11"/>
          <p:cNvSpPr/>
          <p:nvPr/>
        </p:nvSpPr>
        <p:spPr>
          <a:xfrm flipV="1">
            <a:off x="5497505" y="3789040"/>
            <a:ext cx="360040" cy="486513"/>
          </a:xfrm>
          <a:prstGeom prst="downArrow">
            <a:avLst/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8" y="1448125"/>
            <a:ext cx="1914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10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74"/>
    </mc:Choice>
    <mc:Fallback>
      <p:transition spd="slow" advTm="53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8906" y="2733828"/>
            <a:ext cx="358469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solidFill>
                  <a:prstClr val="black"/>
                </a:solidFill>
                <a:cs typeface="Consolas" pitchFamily="49" charset="0"/>
              </a:rPr>
              <a:t>Affect multiple parties. </a:t>
            </a:r>
            <a:endParaRPr lang="zh-CN" altLang="en-US" sz="2500" dirty="0">
              <a:solidFill>
                <a:prstClr val="black"/>
              </a:solidFill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86" y="323789"/>
            <a:ext cx="8622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 smtClean="0">
                <a:solidFill>
                  <a:srgbClr val="FFFFFF"/>
                </a:solidFill>
              </a:rPr>
              <a:t>Differences from Traditional XSS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11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25591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latin typeface="+mj-lt"/>
                <a:cs typeface="Consolas" pitchFamily="49" charset="0"/>
              </a:rPr>
              <a:t>Malicious code transmitted through RESTful APIs. </a:t>
            </a:r>
            <a:endParaRPr lang="en-US" altLang="zh-CN" sz="2500" dirty="0" smtClean="0">
              <a:latin typeface="+mj-lt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5389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Inherited </a:t>
            </a:r>
            <a:r>
              <a:rPr lang="en-US" altLang="zh-CN" sz="2500" dirty="0">
                <a:latin typeface="+mj-lt"/>
                <a:cs typeface="Consolas" pitchFamily="49" charset="0"/>
              </a:rPr>
              <a:t>social relationship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.</a:t>
            </a:r>
            <a:endParaRPr lang="zh-CN" altLang="en-US" sz="2500" dirty="0">
              <a:latin typeface="+mj-lt"/>
              <a:cs typeface="Consolas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5382" y="2166874"/>
            <a:ext cx="6534472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solidFill>
                  <a:prstClr val="black"/>
                </a:solidFill>
                <a:cs typeface="Consolas" pitchFamily="49" charset="0"/>
              </a:rPr>
              <a:t>Not limited by same-origin policy (SOP). </a:t>
            </a:r>
            <a:endParaRPr lang="zh-CN" altLang="en-US" sz="2500" dirty="0">
              <a:solidFill>
                <a:prstClr val="black"/>
              </a:solidFill>
              <a:cs typeface="Consolas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05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12"/>
    </mc:Choice>
    <mc:Fallback>
      <p:transition spd="slow" advTm="58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025591"/>
            <a:ext cx="849694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latin typeface="+mj-lt"/>
                <a:cs typeface="Consolas" pitchFamily="49" charset="0"/>
              </a:rPr>
              <a:t>Commonly, there are two ways to escape user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inputs:</a:t>
            </a:r>
            <a:endParaRPr lang="en-US" altLang="zh-CN" sz="2500" dirty="0">
              <a:latin typeface="+mj-lt"/>
              <a:cs typeface="Consolas" pitchFamily="49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ü"/>
            </a:pP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Scheme I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 : to </a:t>
            </a:r>
            <a:r>
              <a:rPr lang="en-US" altLang="zh-CN" sz="2500" dirty="0">
                <a:latin typeface="+mj-lt"/>
                <a:cs typeface="Consolas" pitchFamily="49" charset="0"/>
              </a:rPr>
              <a:t>escape user inputs when they are sent to the server and then stored in sanitized form in the database. </a:t>
            </a:r>
            <a:endParaRPr lang="en-US" altLang="zh-CN" sz="2500" dirty="0" smtClean="0">
              <a:latin typeface="+mj-lt"/>
              <a:cs typeface="Consolas" pitchFamily="49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ü"/>
            </a:pP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Scheme II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: to </a:t>
            </a:r>
            <a:r>
              <a:rPr lang="en-US" altLang="zh-CN" sz="2500" dirty="0">
                <a:latin typeface="+mj-lt"/>
                <a:cs typeface="Consolas" pitchFamily="49" charset="0"/>
              </a:rPr>
              <a:t>store user inputs as they are and to escape them when they are displayed. </a:t>
            </a:r>
            <a:endParaRPr lang="en-US" altLang="zh-CN" sz="2500" dirty="0" smtClean="0">
              <a:latin typeface="+mj-lt"/>
              <a:cs typeface="Consolas" pitchFamily="49" charset="0"/>
            </a:endParaRP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Scheme II must </a:t>
            </a:r>
            <a:r>
              <a:rPr lang="en-US" altLang="zh-CN" sz="2500" dirty="0">
                <a:latin typeface="+mj-lt"/>
                <a:cs typeface="Consolas" pitchFamily="49" charset="0"/>
              </a:rPr>
              <a:t>be done by third-party websites. </a:t>
            </a:r>
            <a:endParaRPr lang="en-US" altLang="zh-CN" sz="2400" dirty="0">
              <a:latin typeface="+mj-lt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Fuzzing and Results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12</a:t>
            </a:fld>
            <a:endParaRPr lang="zh-CN" altLang="en-US" sz="1800" b="1" dirty="0">
              <a:latin typeface="Calibri (正文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59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03"/>
    </mc:Choice>
    <mc:Fallback>
      <p:transition spd="slow" advTm="45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Fuzzing and Results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13</a:t>
            </a:fld>
            <a:endParaRPr lang="zh-CN" altLang="en-US" sz="1800" b="1" dirty="0">
              <a:latin typeface="Calibri (正文)"/>
            </a:endParaRPr>
          </a:p>
        </p:txBody>
      </p:sp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87405" cy="382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911049" y="1667437"/>
            <a:ext cx="2016224" cy="1710000"/>
          </a:xfrm>
          <a:prstGeom prst="rect">
            <a:avLst/>
          </a:prstGeom>
          <a:noFill/>
          <a:ln w="38100">
            <a:solidFill>
              <a:srgbClr val="FF663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35896" y="3715101"/>
            <a:ext cx="2592288" cy="1526978"/>
          </a:xfrm>
          <a:prstGeom prst="rect">
            <a:avLst/>
          </a:prstGeom>
          <a:noFill/>
          <a:ln w="38100">
            <a:solidFill>
              <a:srgbClr val="FF663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0272" y="1772816"/>
            <a:ext cx="972000" cy="97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57460" y="3749847"/>
            <a:ext cx="972000" cy="97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8178" y="3008069"/>
            <a:ext cx="8208912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FF66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/>
              <a:t>RESTful </a:t>
            </a:r>
            <a:r>
              <a:rPr lang="en-US" altLang="zh-CN" b="1" dirty="0" smtClean="0"/>
              <a:t>API                                                                                                     Calling Method</a:t>
            </a:r>
            <a:endParaRPr lang="en-US" altLang="zh-CN" b="1" dirty="0"/>
          </a:p>
          <a:p>
            <a:r>
              <a:rPr lang="en-US" altLang="zh-CN" dirty="0" smtClean="0"/>
              <a:t>http</a:t>
            </a:r>
            <a:r>
              <a:rPr lang="en-US" altLang="zh-CN" dirty="0"/>
              <a:t>://api.twitter.com/1/statuses/retweet/</a:t>
            </a:r>
            <a:r>
              <a:rPr lang="en-US" altLang="zh-CN" b="1" dirty="0"/>
              <a:t>:id</a:t>
            </a:r>
            <a:r>
              <a:rPr lang="en-US" altLang="zh-CN" dirty="0"/>
              <a:t>.json? </a:t>
            </a:r>
            <a:r>
              <a:rPr lang="en-US" altLang="zh-CN" b="1" dirty="0"/>
              <a:t>text</a:t>
            </a:r>
            <a:r>
              <a:rPr lang="en-US" altLang="zh-CN" dirty="0"/>
              <a:t>=</a:t>
            </a:r>
            <a:r>
              <a:rPr lang="en-US" altLang="zh-CN" dirty="0" err="1"/>
              <a:t>testMsg</a:t>
            </a:r>
            <a:r>
              <a:rPr lang="en-US" altLang="zh-CN" dirty="0"/>
              <a:t> </a:t>
            </a:r>
            <a:r>
              <a:rPr lang="en-US" altLang="zh-CN" dirty="0" smtClean="0"/>
              <a:t>      POST</a:t>
            </a:r>
            <a:endParaRPr lang="en-US" altLang="zh-CN" dirty="0"/>
          </a:p>
          <a:p>
            <a:r>
              <a:rPr lang="en-US" altLang="zh-CN" dirty="0"/>
              <a:t>https://graph.facebook.com/130***041/comments?</a:t>
            </a:r>
            <a:r>
              <a:rPr lang="en-US" altLang="zh-CN" b="1" dirty="0"/>
              <a:t>message</a:t>
            </a:r>
            <a:r>
              <a:rPr lang="en-US" altLang="zh-CN" dirty="0"/>
              <a:t>=Test </a:t>
            </a:r>
            <a:r>
              <a:rPr lang="en-US" altLang="zh-CN" dirty="0" smtClean="0"/>
              <a:t>   GET</a:t>
            </a:r>
            <a:endParaRPr lang="zh-CN" altLang="en-US" dirty="0"/>
          </a:p>
        </p:txBody>
      </p:sp>
      <p:sp>
        <p:nvSpPr>
          <p:cNvPr id="10" name="直角上箭头 9"/>
          <p:cNvSpPr/>
          <p:nvPr/>
        </p:nvSpPr>
        <p:spPr>
          <a:xfrm rot="10800000">
            <a:off x="1312613" y="2130989"/>
            <a:ext cx="761535" cy="700721"/>
          </a:xfrm>
          <a:prstGeom prst="bentUpArrow">
            <a:avLst>
              <a:gd name="adj1" fmla="val 13595"/>
              <a:gd name="adj2" fmla="val 18475"/>
              <a:gd name="adj3" fmla="val 33892"/>
            </a:avLst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8178" y="1158371"/>
            <a:ext cx="8460646" cy="2460674"/>
          </a:xfrm>
          <a:prstGeom prst="rect">
            <a:avLst/>
          </a:prstGeom>
          <a:solidFill>
            <a:srgbClr val="FFFFFF"/>
          </a:solidFill>
          <a:ln w="28575">
            <a:solidFill>
              <a:srgbClr val="FF6633"/>
            </a:solidFill>
          </a:ln>
        </p:spPr>
        <p:txBody>
          <a:bodyPr wrap="square">
            <a:spAutoFit/>
          </a:bodyPr>
          <a:lstStyle/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 err="1"/>
              <a:t>Auth_Method</a:t>
            </a:r>
            <a:r>
              <a:rPr lang="en-US" altLang="zh-CN" spc="-5" dirty="0"/>
              <a:t> = OAuth2.0                                                                       </a:t>
            </a:r>
            <a:r>
              <a:rPr lang="en-US" altLang="zh-CN" b="1" spc="-5" dirty="0" err="1"/>
              <a:t>CallMethod</a:t>
            </a:r>
            <a:r>
              <a:rPr lang="en-US" altLang="zh-CN" spc="-5" dirty="0"/>
              <a:t> = POST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 err="1"/>
              <a:t>API_Provider</a:t>
            </a:r>
            <a:r>
              <a:rPr lang="en-US" altLang="zh-CN" spc="-5" dirty="0"/>
              <a:t> = dev.facebook.com                                                          </a:t>
            </a:r>
            <a:r>
              <a:rPr lang="en-US" altLang="zh-CN" b="1" spc="-5" dirty="0" err="1"/>
              <a:t>ParamsCount</a:t>
            </a:r>
            <a:r>
              <a:rPr lang="en-US" altLang="zh-CN" spc="-5" dirty="0"/>
              <a:t> = 1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 err="1"/>
              <a:t>API_Key</a:t>
            </a:r>
            <a:r>
              <a:rPr lang="en-US" altLang="zh-CN" spc="-5" dirty="0"/>
              <a:t> = 191742207560268                                                                  </a:t>
            </a:r>
            <a:r>
              <a:rPr lang="en-US" altLang="zh-CN" b="1" spc="-5" dirty="0"/>
              <a:t>Param0</a:t>
            </a:r>
            <a:r>
              <a:rPr lang="en-US" altLang="zh-CN" spc="-5" dirty="0"/>
              <a:t> = </a:t>
            </a:r>
            <a:r>
              <a:rPr lang="en-US" altLang="zh-CN" spc="-5" dirty="0" err="1"/>
              <a:t>msg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 err="1"/>
              <a:t>API_Secret</a:t>
            </a:r>
            <a:r>
              <a:rPr lang="en-US" altLang="zh-CN" spc="-5" dirty="0"/>
              <a:t> = af6ddd003cc0e2de697ace0406d4dfc8                          </a:t>
            </a:r>
            <a:r>
              <a:rPr lang="en-US" altLang="zh-CN" b="1" spc="-5" dirty="0"/>
              <a:t>Type0</a:t>
            </a:r>
            <a:r>
              <a:rPr lang="en-US" altLang="zh-CN" spc="-5" dirty="0"/>
              <a:t> = String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 err="1"/>
              <a:t>Response_Format</a:t>
            </a:r>
            <a:r>
              <a:rPr lang="en-US" altLang="zh-CN" spc="-5" dirty="0"/>
              <a:t> = JSON                                                                        </a:t>
            </a:r>
            <a:r>
              <a:rPr lang="en-US" altLang="zh-CN" b="1" spc="-5" dirty="0" smtClean="0"/>
              <a:t>Initial_value0 </a:t>
            </a:r>
            <a:r>
              <a:rPr lang="en-US" altLang="zh-CN" spc="-5" dirty="0"/>
              <a:t>= Test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/>
              <a:t>Scope</a:t>
            </a:r>
            <a:r>
              <a:rPr lang="en-US" altLang="zh-CN" spc="-5" dirty="0"/>
              <a:t> = </a:t>
            </a:r>
            <a:r>
              <a:rPr lang="en-US" altLang="zh-CN" spc="-5" dirty="0" err="1"/>
              <a:t>publish_stream</a:t>
            </a:r>
            <a:r>
              <a:rPr lang="en-US" altLang="zh-CN" spc="-5" dirty="0"/>
              <a:t>, </a:t>
            </a:r>
            <a:r>
              <a:rPr lang="en-US" altLang="zh-CN" spc="-5" dirty="0" err="1"/>
              <a:t>create_event</a:t>
            </a:r>
            <a:r>
              <a:rPr lang="en-US" altLang="zh-CN" spc="-5" dirty="0"/>
              <a:t>, …                                             </a:t>
            </a:r>
            <a:r>
              <a:rPr lang="en-US" altLang="zh-CN" b="1" spc="-5" dirty="0"/>
              <a:t>DoTest0</a:t>
            </a:r>
            <a:r>
              <a:rPr lang="en-US" altLang="zh-CN" spc="-5" dirty="0"/>
              <a:t> = true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 err="1"/>
              <a:t>Authorization_URI</a:t>
            </a:r>
            <a:r>
              <a:rPr lang="en-US" altLang="zh-CN" b="1" spc="-5" dirty="0"/>
              <a:t> </a:t>
            </a:r>
            <a:r>
              <a:rPr lang="en-US" altLang="zh-CN" spc="-5" dirty="0"/>
              <a:t>= https://www.facebook.com/dialog/oauth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 err="1"/>
              <a:t>Access_Token_URI</a:t>
            </a:r>
            <a:r>
              <a:rPr lang="en-US" altLang="zh-CN" spc="-5" dirty="0"/>
              <a:t>= https://graph.facebook.com/oauth/access/token</a:t>
            </a:r>
            <a:endParaRPr lang="zh-CN" altLang="zh-CN" spc="-5" dirty="0"/>
          </a:p>
          <a:p>
            <a:pPr indent="18288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b="1" spc="-5" dirty="0"/>
              <a:t>API_ URI</a:t>
            </a:r>
            <a:r>
              <a:rPr lang="en-US" altLang="zh-CN" spc="-5" dirty="0"/>
              <a:t>=https://graph.facebook.com/***/comments?message=Test</a:t>
            </a:r>
            <a:endParaRPr lang="zh-CN" altLang="zh-CN" spc="-5" dirty="0"/>
          </a:p>
        </p:txBody>
      </p:sp>
      <p:sp>
        <p:nvSpPr>
          <p:cNvPr id="12" name="直角上箭头 11"/>
          <p:cNvSpPr/>
          <p:nvPr/>
        </p:nvSpPr>
        <p:spPr>
          <a:xfrm>
            <a:off x="7519045" y="3749493"/>
            <a:ext cx="761535" cy="700721"/>
          </a:xfrm>
          <a:prstGeom prst="bentUpArrow">
            <a:avLst>
              <a:gd name="adj1" fmla="val 13595"/>
              <a:gd name="adj2" fmla="val 18475"/>
              <a:gd name="adj3" fmla="val 33892"/>
            </a:avLst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0072" y="5569780"/>
            <a:ext cx="82444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500" dirty="0"/>
              <a:t>Architecture overview of our tool identifying Web API flaws</a:t>
            </a:r>
            <a:endParaRPr lang="zh-CN" alt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39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35"/>
    </mc:Choice>
    <mc:Fallback>
      <p:transition spd="slow" advTm="45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9" grpId="0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Fuzzing and Results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14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25591"/>
            <a:ext cx="8496944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Our tool identified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ill-formed API </a:t>
            </a: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responses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: </a:t>
            </a:r>
          </a:p>
          <a:p>
            <a:pPr marL="800100" lvl="1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ü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(</a:t>
            </a:r>
            <a:r>
              <a:rPr lang="en-US" altLang="zh-CN" sz="2500" dirty="0">
                <a:latin typeface="+mj-lt"/>
                <a:cs typeface="Consolas" pitchFamily="49" charset="0"/>
              </a:rPr>
              <a:t>1) Content-Type Header is incorrectly configured, e.g. “Content-Type: text/html”; </a:t>
            </a:r>
            <a:endParaRPr lang="en-US" altLang="zh-CN" sz="2500" dirty="0" smtClean="0">
              <a:latin typeface="+mj-lt"/>
              <a:cs typeface="Consolas" pitchFamily="49" charset="0"/>
            </a:endParaRPr>
          </a:p>
          <a:p>
            <a:pPr marL="800100" lvl="1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ü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(</a:t>
            </a:r>
            <a:r>
              <a:rPr lang="en-US" altLang="zh-CN" sz="2500" dirty="0">
                <a:latin typeface="+mj-lt"/>
                <a:cs typeface="Consolas" pitchFamily="49" charset="0"/>
              </a:rPr>
              <a:t>2)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The </a:t>
            </a:r>
            <a:r>
              <a:rPr lang="en-US" altLang="zh-CN" sz="2500" dirty="0">
                <a:latin typeface="+mj-lt"/>
                <a:cs typeface="Consolas" pitchFamily="49" charset="0"/>
              </a:rPr>
              <a:t>response is in HTML format rather than expected JSON or XML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.</a:t>
            </a:r>
          </a:p>
          <a:p>
            <a:pPr marL="342900" lvl="0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solidFill>
                  <a:prstClr val="black"/>
                </a:solidFill>
                <a:cs typeface="Consolas" pitchFamily="49" charset="0"/>
              </a:rPr>
              <a:t>Our </a:t>
            </a:r>
            <a:r>
              <a:rPr lang="en-US" altLang="zh-CN" sz="2500" dirty="0" smtClean="0">
                <a:solidFill>
                  <a:prstClr val="black"/>
                </a:solidFill>
                <a:cs typeface="Consolas" pitchFamily="49" charset="0"/>
              </a:rPr>
              <a:t>tool also </a:t>
            </a:r>
            <a:r>
              <a:rPr lang="en-US" altLang="zh-CN" sz="2500" dirty="0">
                <a:solidFill>
                  <a:prstClr val="black"/>
                </a:solidFill>
                <a:cs typeface="Consolas" pitchFamily="49" charset="0"/>
              </a:rPr>
              <a:t>identifies </a:t>
            </a:r>
            <a:r>
              <a:rPr lang="en-US" altLang="zh-CN" sz="2500" b="1" dirty="0">
                <a:solidFill>
                  <a:srgbClr val="FF6633"/>
                </a:solidFill>
                <a:cs typeface="Consolas" pitchFamily="49" charset="0"/>
              </a:rPr>
              <a:t>tainted API responses</a:t>
            </a:r>
            <a:r>
              <a:rPr lang="en-US" altLang="zh-CN" sz="2500" dirty="0">
                <a:solidFill>
                  <a:prstClr val="black"/>
                </a:solidFill>
                <a:cs typeface="Consolas" pitchFamily="49" charset="0"/>
              </a:rPr>
              <a:t>.</a:t>
            </a:r>
          </a:p>
          <a:p>
            <a:pPr marL="800100" lvl="1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ü"/>
            </a:pPr>
            <a:endParaRPr lang="en-US" altLang="zh-CN" sz="2500" dirty="0" smtClean="0"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6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75"/>
    </mc:Choice>
    <mc:Fallback>
      <p:transition spd="slow" advTm="2127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 smtClean="0">
                <a:solidFill>
                  <a:srgbClr val="FFFFFF"/>
                </a:solidFill>
              </a:rPr>
              <a:t>Tainted API Response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15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25591"/>
            <a:ext cx="84969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The </a:t>
            </a:r>
            <a:r>
              <a:rPr lang="en-US" altLang="zh-CN" sz="2500" dirty="0">
                <a:latin typeface="+mj-lt"/>
                <a:cs typeface="Consolas" pitchFamily="49" charset="0"/>
              </a:rPr>
              <a:t>API response contains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the JavaScript code we inject </a:t>
            </a:r>
            <a:r>
              <a:rPr lang="en-US" altLang="zh-CN" sz="2500" dirty="0">
                <a:latin typeface="+mj-lt"/>
                <a:cs typeface="Consolas" pitchFamily="49" charset="0"/>
              </a:rPr>
              <a:t>as API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parameters.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075502"/>
            <a:ext cx="84969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The </a:t>
            </a:r>
            <a:r>
              <a:rPr lang="en-US" altLang="zh-CN" sz="2500" dirty="0">
                <a:latin typeface="+mj-lt"/>
                <a:cs typeface="Consolas" pitchFamily="49" charset="0"/>
              </a:rPr>
              <a:t>API response contains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simple-escaped</a:t>
            </a:r>
            <a:r>
              <a:rPr lang="en-US" altLang="zh-CN" sz="2500" dirty="0">
                <a:latin typeface="+mj-lt"/>
                <a:cs typeface="Consolas" pitchFamily="49" charset="0"/>
              </a:rPr>
              <a:t> test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vectors. </a:t>
            </a:r>
          </a:p>
          <a:p>
            <a:pPr>
              <a:lnSpc>
                <a:spcPct val="130000"/>
              </a:lnSpc>
              <a:buClr>
                <a:srgbClr val="FF6633"/>
              </a:buClr>
            </a:pPr>
            <a:r>
              <a:rPr lang="en-US" altLang="zh-CN" sz="2500" dirty="0">
                <a:latin typeface="+mj-lt"/>
                <a:cs typeface="Consolas" pitchFamily="49" charset="0"/>
              </a:rPr>
              <a:t>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    </a:t>
            </a:r>
            <a:r>
              <a:rPr lang="en-US" altLang="zh-CN" sz="2500" i="1" dirty="0" smtClean="0">
                <a:latin typeface="+mj-lt"/>
                <a:cs typeface="Consolas" pitchFamily="49" charset="0"/>
              </a:rPr>
              <a:t>e.g. the </a:t>
            </a:r>
            <a:r>
              <a:rPr lang="en-US" altLang="zh-CN" sz="2500" i="1" dirty="0">
                <a:latin typeface="+mj-lt"/>
                <a:cs typeface="Consolas" pitchFamily="49" charset="0"/>
              </a:rPr>
              <a:t>character “/” is converted into “\/” and “"” into </a:t>
            </a:r>
            <a:r>
              <a:rPr lang="en-US" altLang="zh-CN" sz="2500" i="1" dirty="0" smtClean="0">
                <a:latin typeface="+mj-lt"/>
                <a:cs typeface="Consolas" pitchFamily="49" charset="0"/>
              </a:rPr>
              <a:t>“\"”.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2" y="3142351"/>
            <a:ext cx="8496944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The </a:t>
            </a:r>
            <a:r>
              <a:rPr lang="en-US" altLang="zh-CN" sz="2500" dirty="0">
                <a:latin typeface="+mj-lt"/>
                <a:cs typeface="Consolas" pitchFamily="49" charset="0"/>
              </a:rPr>
              <a:t>API response contains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the </a:t>
            </a:r>
            <a:r>
              <a:rPr lang="en-US" altLang="zh-CN" sz="2500" b="1" dirty="0" err="1">
                <a:solidFill>
                  <a:srgbClr val="FF6633"/>
                </a:solidFill>
                <a:latin typeface="+mj-lt"/>
                <a:cs typeface="Consolas" pitchFamily="49" charset="0"/>
              </a:rPr>
              <a:t>Unicoded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 or the Hex-encoded </a:t>
            </a:r>
            <a:r>
              <a:rPr lang="en-US" altLang="zh-CN" sz="2500" dirty="0">
                <a:latin typeface="+mj-lt"/>
                <a:cs typeface="Consolas" pitchFamily="49" charset="0"/>
              </a:rPr>
              <a:t>form of the test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vectors. </a:t>
            </a:r>
          </a:p>
          <a:p>
            <a:pPr>
              <a:lnSpc>
                <a:spcPct val="130000"/>
              </a:lnSpc>
              <a:buClr>
                <a:srgbClr val="FF6633"/>
              </a:buClr>
            </a:pPr>
            <a:r>
              <a:rPr lang="en-US" altLang="zh-CN" sz="2500" dirty="0">
                <a:latin typeface="+mj-lt"/>
                <a:cs typeface="Consolas" pitchFamily="49" charset="0"/>
              </a:rPr>
              <a:t>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    </a:t>
            </a:r>
            <a:r>
              <a:rPr lang="en-US" altLang="zh-CN" sz="2500" i="1" dirty="0" smtClean="0">
                <a:latin typeface="+mj-lt"/>
                <a:cs typeface="Consolas" pitchFamily="49" charset="0"/>
              </a:rPr>
              <a:t>e.g. </a:t>
            </a:r>
            <a:r>
              <a:rPr lang="en-US" altLang="zh-CN" sz="2500" i="1" dirty="0">
                <a:latin typeface="+mj-lt"/>
                <a:cs typeface="Consolas" pitchFamily="49" charset="0"/>
              </a:rPr>
              <a:t>“\u003Cscript\u003E alert(131425); </a:t>
            </a:r>
            <a:r>
              <a:rPr lang="en-US" altLang="zh-CN" sz="2500" i="1" dirty="0" smtClean="0">
                <a:latin typeface="+mj-lt"/>
                <a:cs typeface="Consolas" pitchFamily="49" charset="0"/>
              </a:rPr>
              <a:t> </a:t>
            </a:r>
          </a:p>
          <a:p>
            <a:pPr>
              <a:lnSpc>
                <a:spcPct val="130000"/>
              </a:lnSpc>
              <a:buClr>
                <a:srgbClr val="FF6633"/>
              </a:buClr>
            </a:pPr>
            <a:r>
              <a:rPr lang="en-US" altLang="zh-CN" sz="2500" i="1" dirty="0">
                <a:latin typeface="+mj-lt"/>
                <a:cs typeface="Consolas" pitchFamily="49" charset="0"/>
              </a:rPr>
              <a:t> </a:t>
            </a:r>
            <a:r>
              <a:rPr lang="en-US" altLang="zh-CN" sz="2500" i="1" dirty="0" smtClean="0">
                <a:latin typeface="+mj-lt"/>
                <a:cs typeface="Consolas" pitchFamily="49" charset="0"/>
              </a:rPr>
              <a:t>              \</a:t>
            </a:r>
            <a:r>
              <a:rPr lang="en-US" altLang="zh-CN" sz="2500" i="1" dirty="0">
                <a:latin typeface="+mj-lt"/>
                <a:cs typeface="Consolas" pitchFamily="49" charset="0"/>
              </a:rPr>
              <a:t>u003C\/script\u003E” and “\x3c </a:t>
            </a:r>
            <a:r>
              <a:rPr lang="en-US" altLang="zh-CN" sz="2500" i="1" dirty="0" err="1">
                <a:latin typeface="+mj-lt"/>
                <a:cs typeface="Consolas" pitchFamily="49" charset="0"/>
              </a:rPr>
              <a:t>iframe</a:t>
            </a:r>
            <a:r>
              <a:rPr lang="en-US" altLang="zh-CN" sz="2500" i="1" dirty="0">
                <a:latin typeface="+mj-lt"/>
                <a:cs typeface="Consolas" pitchFamily="49" charset="0"/>
              </a:rPr>
              <a:t> </a:t>
            </a:r>
            <a:r>
              <a:rPr lang="en-US" altLang="zh-CN" sz="2500" i="1" dirty="0" err="1">
                <a:latin typeface="+mj-lt"/>
                <a:cs typeface="Consolas" pitchFamily="49" charset="0"/>
              </a:rPr>
              <a:t>onload</a:t>
            </a:r>
            <a:r>
              <a:rPr lang="en-US" altLang="zh-CN" sz="2500" i="1" dirty="0">
                <a:latin typeface="+mj-lt"/>
                <a:cs typeface="Consolas" pitchFamily="49" charset="0"/>
              </a:rPr>
              <a:t>=alert </a:t>
            </a:r>
            <a:endParaRPr lang="en-US" altLang="zh-CN" sz="2500" i="1" dirty="0" smtClean="0">
              <a:latin typeface="+mj-lt"/>
              <a:cs typeface="Consolas" pitchFamily="49" charset="0"/>
            </a:endParaRPr>
          </a:p>
          <a:p>
            <a:pPr>
              <a:lnSpc>
                <a:spcPct val="130000"/>
              </a:lnSpc>
              <a:buClr>
                <a:srgbClr val="FF6633"/>
              </a:buClr>
            </a:pPr>
            <a:r>
              <a:rPr lang="en-US" altLang="zh-CN" sz="2500" i="1" dirty="0">
                <a:latin typeface="+mj-lt"/>
                <a:cs typeface="Consolas" pitchFamily="49" charset="0"/>
              </a:rPr>
              <a:t> </a:t>
            </a:r>
            <a:r>
              <a:rPr lang="en-US" altLang="zh-CN" sz="2500" i="1" dirty="0" smtClean="0">
                <a:latin typeface="+mj-lt"/>
                <a:cs typeface="Consolas" pitchFamily="49" charset="0"/>
              </a:rPr>
              <a:t>              (/</a:t>
            </a:r>
            <a:r>
              <a:rPr lang="en-US" altLang="zh-CN" sz="2500" i="1" dirty="0" err="1">
                <a:latin typeface="+mj-lt"/>
                <a:cs typeface="Consolas" pitchFamily="49" charset="0"/>
              </a:rPr>
              <a:t>xas</a:t>
            </a:r>
            <a:r>
              <a:rPr lang="en-US" altLang="zh-CN" sz="2500" i="1" dirty="0">
                <a:latin typeface="+mj-lt"/>
                <a:cs typeface="Consolas" pitchFamily="49" charset="0"/>
              </a:rPr>
              <a:t>/)&gt;\x3e</a:t>
            </a:r>
            <a:r>
              <a:rPr lang="en-US" altLang="zh-CN" sz="2500" i="1" dirty="0" smtClean="0">
                <a:latin typeface="+mj-lt"/>
                <a:cs typeface="Consolas" pitchFamily="49" charset="0"/>
              </a:rPr>
              <a:t>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4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76"/>
    </mc:Choice>
    <mc:Fallback>
      <p:transition spd="slow" advTm="63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 smtClean="0">
                <a:solidFill>
                  <a:srgbClr val="FFFFFF"/>
                </a:solidFill>
              </a:rPr>
              <a:t>Challenges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16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25591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latin typeface="+mj-lt"/>
                <a:cs typeface="Consolas" pitchFamily="49" charset="0"/>
              </a:rPr>
              <a:t>URI path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parameters.</a:t>
            </a:r>
            <a:endParaRPr lang="en-US" altLang="zh-CN" sz="2500" dirty="0">
              <a:latin typeface="+mj-lt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605389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latin typeface="+mj-lt"/>
                <a:cs typeface="Consolas" pitchFamily="49" charset="0"/>
              </a:rPr>
              <a:t>Rate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limiting.</a:t>
            </a:r>
            <a:endParaRPr lang="en-US" altLang="zh-CN" sz="2500" dirty="0">
              <a:latin typeface="+mj-lt"/>
              <a:cs typeface="Consolas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382" y="2166874"/>
            <a:ext cx="6534472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>
                <a:solidFill>
                  <a:prstClr val="black"/>
                </a:solidFill>
                <a:cs typeface="Consolas" pitchFamily="49" charset="0"/>
              </a:rPr>
              <a:t>Multiple </a:t>
            </a:r>
            <a:r>
              <a:rPr lang="en-US" altLang="zh-CN" sz="2500" dirty="0" err="1">
                <a:solidFill>
                  <a:prstClr val="black"/>
                </a:solidFill>
                <a:cs typeface="Consolas" pitchFamily="49" charset="0"/>
              </a:rPr>
              <a:t>OAuth</a:t>
            </a:r>
            <a:r>
              <a:rPr lang="en-US" altLang="zh-CN" sz="2500" dirty="0">
                <a:solidFill>
                  <a:prstClr val="black"/>
                </a:solidFill>
                <a:cs typeface="Consolas" pitchFamily="49" charset="0"/>
              </a:rPr>
              <a:t> </a:t>
            </a:r>
            <a:r>
              <a:rPr lang="en-US" altLang="zh-CN" sz="2500" dirty="0" smtClean="0">
                <a:solidFill>
                  <a:prstClr val="black"/>
                </a:solidFill>
                <a:cs typeface="Consolas" pitchFamily="49" charset="0"/>
              </a:rPr>
              <a:t>versions.</a:t>
            </a:r>
            <a:endParaRPr lang="en-US" altLang="zh-CN" sz="2500" dirty="0">
              <a:solidFill>
                <a:prstClr val="black"/>
              </a:solidFill>
              <a:cs typeface="Consolas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52" y="1174970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6633"/>
                </a:solidFill>
              </a:rPr>
              <a:t>“(/:\w+(-\w+)*)[/|\?|\.]</a:t>
            </a:r>
            <a:endParaRPr lang="zh-CN" altLang="en-US" sz="2400" b="1" dirty="0">
              <a:solidFill>
                <a:srgbClr val="FF66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18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45"/>
    </mc:Choice>
    <mc:Fallback>
      <p:transition spd="slow" advTm="59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Fuzzing and Results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17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25591"/>
            <a:ext cx="8496944" cy="176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11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 </a:t>
            </a:r>
            <a:r>
              <a:rPr lang="en-US" altLang="zh-CN" sz="2500" dirty="0">
                <a:latin typeface="+mj-lt"/>
                <a:cs typeface="Consolas" pitchFamily="49" charset="0"/>
              </a:rPr>
              <a:t>popular social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networks were selected:</a:t>
            </a:r>
          </a:p>
          <a:p>
            <a:pPr algn="ctr">
              <a:lnSpc>
                <a:spcPct val="150000"/>
              </a:lnSpc>
              <a:buClr>
                <a:srgbClr val="FF6633"/>
              </a:buClr>
            </a:pPr>
            <a:r>
              <a:rPr lang="en-US" altLang="zh-CN" sz="24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Twitter</a:t>
            </a:r>
            <a:r>
              <a:rPr lang="en-US" altLang="zh-CN" sz="24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, Facebook, Foursquare, LinkedIn, Flickr, </a:t>
            </a:r>
            <a:r>
              <a:rPr lang="en-US" altLang="zh-CN" sz="2400" b="1" dirty="0" err="1">
                <a:solidFill>
                  <a:srgbClr val="FF6633"/>
                </a:solidFill>
                <a:latin typeface="+mj-lt"/>
                <a:cs typeface="Consolas" pitchFamily="49" charset="0"/>
              </a:rPr>
              <a:t>Tumblr</a:t>
            </a:r>
            <a:r>
              <a:rPr lang="en-US" altLang="zh-CN" sz="24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, </a:t>
            </a:r>
            <a:r>
              <a:rPr lang="en-US" altLang="zh-CN" sz="2400" b="1" dirty="0" err="1">
                <a:solidFill>
                  <a:srgbClr val="FF6633"/>
                </a:solidFill>
                <a:latin typeface="+mj-lt"/>
                <a:cs typeface="Consolas" pitchFamily="49" charset="0"/>
              </a:rPr>
              <a:t>Renren</a:t>
            </a:r>
            <a:r>
              <a:rPr lang="en-US" altLang="zh-CN" sz="24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, </a:t>
            </a:r>
            <a:r>
              <a:rPr lang="en-US" altLang="zh-CN" sz="2400" b="1" dirty="0" err="1">
                <a:solidFill>
                  <a:srgbClr val="FF6633"/>
                </a:solidFill>
                <a:latin typeface="+mj-lt"/>
                <a:cs typeface="Consolas" pitchFamily="49" charset="0"/>
              </a:rPr>
              <a:t>Weibo</a:t>
            </a:r>
            <a:r>
              <a:rPr lang="en-US" altLang="zh-CN" sz="24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, t.qq.com, </a:t>
            </a:r>
            <a:r>
              <a:rPr lang="en-US" altLang="zh-CN" sz="24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t.163.com, t.sohu.com</a:t>
            </a:r>
            <a:endParaRPr lang="en-US" altLang="zh-CN" sz="2400" b="1" dirty="0">
              <a:solidFill>
                <a:srgbClr val="FF6633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200" y="2649327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143</a:t>
            </a:r>
            <a:r>
              <a:rPr lang="en-US" altLang="zh-CN" sz="2500" dirty="0">
                <a:latin typeface="+mj-lt"/>
                <a:cs typeface="Consolas" pitchFamily="49" charset="0"/>
              </a:rPr>
              <a:t> web-based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applications were probed.</a:t>
            </a:r>
            <a:endParaRPr lang="en-US" altLang="zh-CN" sz="2400" b="1" dirty="0">
              <a:solidFill>
                <a:srgbClr val="FF6633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44" y="3173765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107 </a:t>
            </a:r>
            <a:r>
              <a:rPr lang="en-US" altLang="zh-CN" sz="2500" dirty="0">
                <a:latin typeface="+mj-lt"/>
                <a:cs typeface="Consolas" pitchFamily="49" charset="0"/>
              </a:rPr>
              <a:t>were found vulnerable to XAS.</a:t>
            </a:r>
            <a:endParaRPr lang="en-US" altLang="zh-CN" sz="2400" dirty="0">
              <a:latin typeface="+mj-lt"/>
              <a:cs typeface="Consolas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1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12"/>
    </mc:Choice>
    <mc:Fallback>
      <p:transition spd="slow" advTm="19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Fuzzing and Results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18</a:t>
            </a:fld>
            <a:endParaRPr lang="zh-CN" altLang="en-US" sz="1800" b="1" dirty="0">
              <a:latin typeface="Calibri (正文)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15918"/>
              </p:ext>
            </p:extLst>
          </p:nvPr>
        </p:nvGraphicFramePr>
        <p:xfrm>
          <a:off x="755577" y="3266640"/>
          <a:ext cx="7656788" cy="16021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8111"/>
                <a:gridCol w="720080"/>
                <a:gridCol w="1152128"/>
                <a:gridCol w="1296144"/>
                <a:gridCol w="1471159"/>
                <a:gridCol w="1004583"/>
                <a:gridCol w="1004583"/>
              </a:tblGrid>
              <a:tr h="299110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Twitter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Facebook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Foursquare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LinkedIn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t.qq.com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</a:tr>
              <a:tr h="199407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The API Flaws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ISSRF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ISDRF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ICT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√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ICF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VHT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&lt;p&gt;, &lt;a&gt;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&lt;p&gt;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-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&lt;a&gt;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55696"/>
              </p:ext>
            </p:extLst>
          </p:nvPr>
        </p:nvGraphicFramePr>
        <p:xfrm>
          <a:off x="751707" y="1538448"/>
          <a:ext cx="7622917" cy="17126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98524"/>
                <a:gridCol w="738502"/>
                <a:gridCol w="864096"/>
                <a:gridCol w="936104"/>
                <a:gridCol w="792088"/>
                <a:gridCol w="648072"/>
                <a:gridCol w="1368152"/>
                <a:gridCol w="1277379"/>
              </a:tblGrid>
              <a:tr h="395228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 err="1">
                          <a:effectLst/>
                        </a:rPr>
                        <a:t>Tumblr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 err="1">
                          <a:effectLst/>
                        </a:rPr>
                        <a:t>Renren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 err="1">
                          <a:effectLst/>
                        </a:rPr>
                        <a:t>Weibo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Flickr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t.163.com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t.sohu.com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</a:tr>
              <a:tr h="263485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The API Flaws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ISSRF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4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ISDRF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√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4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ICT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√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4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ICF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×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×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√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√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485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VHT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-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&lt;p&gt;</a:t>
                      </a:r>
                      <a:endParaRPr lang="zh-CN" sz="2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&lt;a&gt;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&lt;a&gt;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2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51520" y="4834481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ISSRF:</a:t>
            </a:r>
            <a:r>
              <a:rPr lang="en-US" altLang="zh-CN" sz="1600" dirty="0"/>
              <a:t> Inconsistent HTML-escape Schemes for the Same Response Format </a:t>
            </a:r>
            <a:r>
              <a:rPr lang="en-US" altLang="zh-CN" sz="1600" b="1" dirty="0"/>
              <a:t>ISDRF:</a:t>
            </a:r>
            <a:r>
              <a:rPr lang="en-US" altLang="zh-CN" sz="1600" dirty="0"/>
              <a:t> Inconsistent HTML-escape Schemes for Different Response Format (JSON and XML). </a:t>
            </a:r>
            <a:r>
              <a:rPr lang="en-US" altLang="zh-CN" sz="1600" b="1" dirty="0"/>
              <a:t>ICT:</a:t>
            </a:r>
            <a:r>
              <a:rPr lang="en-US" altLang="zh-CN" sz="1600" dirty="0"/>
              <a:t> Incorrect Content-Type in API responses. </a:t>
            </a:r>
            <a:r>
              <a:rPr lang="en-US" altLang="zh-CN" sz="1600" b="1" dirty="0"/>
              <a:t>ICF:</a:t>
            </a:r>
            <a:r>
              <a:rPr lang="en-US" altLang="zh-CN" sz="1600" dirty="0"/>
              <a:t> Incorrect Content Format in API responses. </a:t>
            </a:r>
            <a:r>
              <a:rPr lang="en-US" altLang="zh-CN" sz="1600" b="1" dirty="0"/>
              <a:t>VHT:</a:t>
            </a:r>
            <a:r>
              <a:rPr lang="en-US" altLang="zh-CN" sz="1600" dirty="0"/>
              <a:t> Valid HTML Tags in normal API responses (VHT is not a flaw but a feature of tested APIs).</a:t>
            </a:r>
            <a:endParaRPr lang="zh-CN" altLang="zh-CN" sz="1600" dirty="0"/>
          </a:p>
          <a:p>
            <a:r>
              <a:rPr lang="en-US" altLang="zh-CN" sz="1600" b="1" dirty="0"/>
              <a:t>“√” denotes the corresponding flaw exists. “</a:t>
            </a:r>
            <a:r>
              <a:rPr lang="en-US" altLang="zh-CN" sz="1600" dirty="0"/>
              <a:t>×</a:t>
            </a:r>
            <a:r>
              <a:rPr lang="en-US" altLang="zh-CN" sz="1600" b="1" dirty="0"/>
              <a:t>” denotes the corresponding flaw doesn’t exist. “-” for the API flaws denote XML response format is not supported. “-” for VHT denotes no valid HTML tags exist in the normal API responses.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1832716" y="1055556"/>
            <a:ext cx="55264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dirty="0"/>
              <a:t>API flaws and valid HTML tags discovered</a:t>
            </a:r>
          </a:p>
        </p:txBody>
      </p:sp>
    </p:spTree>
    <p:extLst>
      <p:ext uri="{BB962C8B-B14F-4D97-AF65-F5344CB8AC3E}">
        <p14:creationId xmlns:p14="http://schemas.microsoft.com/office/powerpoint/2010/main" val="57502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93"/>
    </mc:Choice>
    <mc:Fallback>
      <p:transition spd="slow" advTm="5039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Fuzzing and Results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19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5241" y="5641693"/>
            <a:ext cx="78751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500" dirty="0"/>
              <a:t>The ratios for </a:t>
            </a:r>
            <a:r>
              <a:rPr lang="en-US" altLang="zh-CN" sz="2500" dirty="0" smtClean="0"/>
              <a:t>adopted </a:t>
            </a:r>
            <a:r>
              <a:rPr lang="en-US" altLang="zh-CN" sz="2500" dirty="0"/>
              <a:t>HTML-escape schemes in tested APIs</a:t>
            </a:r>
            <a:endParaRPr lang="zh-CN" altLang="en-US" sz="2500" dirty="0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776516"/>
              </p:ext>
            </p:extLst>
          </p:nvPr>
        </p:nvGraphicFramePr>
        <p:xfrm>
          <a:off x="874970" y="1266638"/>
          <a:ext cx="7376391" cy="421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375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73"/>
    </mc:Choice>
    <mc:Fallback>
      <p:transition spd="slow" advTm="536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云形 97"/>
          <p:cNvSpPr/>
          <p:nvPr/>
        </p:nvSpPr>
        <p:spPr>
          <a:xfrm>
            <a:off x="5147270" y="2278715"/>
            <a:ext cx="2066992" cy="1855746"/>
          </a:xfrm>
          <a:prstGeom prst="cloud">
            <a:avLst/>
          </a:prstGeom>
          <a:solidFill>
            <a:srgbClr val="FF0066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 smtClean="0">
                <a:solidFill>
                  <a:srgbClr val="FFFFFF"/>
                </a:solidFill>
                <a:latin typeface="+mj-lt"/>
              </a:rPr>
              <a:t>RESTful API</a:t>
            </a:r>
            <a:endParaRPr lang="zh-CN" altLang="en-US" sz="35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2</a:t>
            </a:fld>
            <a:endParaRPr lang="zh-CN" altLang="en-US" sz="1800" b="1" dirty="0">
              <a:latin typeface="Calibri (正文)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97064" y="2629778"/>
            <a:ext cx="1478441" cy="1861727"/>
            <a:chOff x="3755954" y="2852936"/>
            <a:chExt cx="1478441" cy="186172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852936"/>
              <a:ext cx="910224" cy="108845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55954" y="3883666"/>
              <a:ext cx="14784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All kinds of Websites(e.g. Social Network)</a:t>
              </a:r>
              <a:endParaRPr lang="zh-CN" altLang="en-US" sz="16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51198" y="2592829"/>
            <a:ext cx="609008" cy="530120"/>
            <a:chOff x="4227604" y="3087652"/>
            <a:chExt cx="800070" cy="66720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604" y="3087652"/>
              <a:ext cx="489697" cy="48536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551" y="3376114"/>
              <a:ext cx="382123" cy="378743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99852" y="1386916"/>
            <a:ext cx="1846542" cy="1343727"/>
            <a:chOff x="5893718" y="1792696"/>
            <a:chExt cx="2685155" cy="184919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792696"/>
              <a:ext cx="864096" cy="106024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93718" y="2837143"/>
              <a:ext cx="2685155" cy="80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Third-Party Application Server</a:t>
              </a:r>
              <a:endParaRPr lang="zh-CN" altLang="en-US" sz="16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724329" y="2751973"/>
            <a:ext cx="1241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 smtClean="0"/>
              <a:t>REST</a:t>
            </a:r>
            <a:endParaRPr lang="zh-CN" altLang="en-US" sz="2000" b="1" i="1" dirty="0"/>
          </a:p>
        </p:txBody>
      </p:sp>
      <p:sp>
        <p:nvSpPr>
          <p:cNvPr id="58" name="左右箭头 57"/>
          <p:cNvSpPr/>
          <p:nvPr/>
        </p:nvSpPr>
        <p:spPr>
          <a:xfrm rot="1219634">
            <a:off x="2314933" y="2534254"/>
            <a:ext cx="1893920" cy="158400"/>
          </a:xfrm>
          <a:prstGeom prst="leftRightArrow">
            <a:avLst>
              <a:gd name="adj1" fmla="val 50000"/>
              <a:gd name="adj2" fmla="val 91395"/>
            </a:avLst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 rot="1119834">
            <a:off x="2614528" y="1948344"/>
            <a:ext cx="474650" cy="412451"/>
            <a:chOff x="4227604" y="3087652"/>
            <a:chExt cx="800070" cy="667205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604" y="3087652"/>
              <a:ext cx="489697" cy="485364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551" y="3376114"/>
              <a:ext cx="382123" cy="378743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 rot="1229417">
            <a:off x="2909171" y="2259771"/>
            <a:ext cx="1241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i="1" dirty="0" smtClean="0"/>
              <a:t>XML-RPC</a:t>
            </a:r>
            <a:endParaRPr lang="zh-CN" altLang="en-US" sz="1400" b="1" i="1" dirty="0"/>
          </a:p>
        </p:txBody>
      </p:sp>
      <p:grpSp>
        <p:nvGrpSpPr>
          <p:cNvPr id="72" name="组合 71"/>
          <p:cNvGrpSpPr/>
          <p:nvPr/>
        </p:nvGrpSpPr>
        <p:grpSpPr>
          <a:xfrm>
            <a:off x="499852" y="2857889"/>
            <a:ext cx="1846542" cy="1343727"/>
            <a:chOff x="5893718" y="1792696"/>
            <a:chExt cx="2685155" cy="1849197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792696"/>
              <a:ext cx="864096" cy="106024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5893718" y="2837143"/>
              <a:ext cx="2685155" cy="80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Third-Party Application Server</a:t>
              </a:r>
              <a:endParaRPr lang="zh-CN" altLang="en-US" sz="1600" dirty="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99851" y="4524306"/>
            <a:ext cx="1846542" cy="1343727"/>
            <a:chOff x="5893718" y="1792696"/>
            <a:chExt cx="2685155" cy="1849197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792696"/>
              <a:ext cx="864096" cy="106024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893718" y="2837143"/>
              <a:ext cx="2685155" cy="80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Third-Party Application Server</a:t>
              </a:r>
              <a:endParaRPr lang="zh-CN" altLang="en-US" sz="1600" dirty="0"/>
            </a:p>
          </p:txBody>
        </p:sp>
      </p:grpSp>
      <p:sp>
        <p:nvSpPr>
          <p:cNvPr id="78" name="左右箭头 77"/>
          <p:cNvSpPr/>
          <p:nvPr/>
        </p:nvSpPr>
        <p:spPr>
          <a:xfrm>
            <a:off x="2144054" y="3742916"/>
            <a:ext cx="1893920" cy="158400"/>
          </a:xfrm>
          <a:prstGeom prst="leftRightArrow">
            <a:avLst>
              <a:gd name="adj1" fmla="val 50000"/>
              <a:gd name="adj2" fmla="val 91395"/>
            </a:avLst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2318679" y="3319366"/>
            <a:ext cx="474650" cy="412451"/>
            <a:chOff x="4227604" y="3087652"/>
            <a:chExt cx="800070" cy="667205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604" y="3087652"/>
              <a:ext cx="489697" cy="48536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551" y="3376114"/>
              <a:ext cx="382123" cy="378743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2646174" y="3414676"/>
            <a:ext cx="1241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i="1" dirty="0" smtClean="0"/>
              <a:t>JavaScript</a:t>
            </a:r>
            <a:endParaRPr lang="zh-CN" altLang="en-US" sz="1400" b="1" i="1" dirty="0"/>
          </a:p>
        </p:txBody>
      </p:sp>
      <p:sp>
        <p:nvSpPr>
          <p:cNvPr id="83" name="左右箭头 82"/>
          <p:cNvSpPr/>
          <p:nvPr/>
        </p:nvSpPr>
        <p:spPr>
          <a:xfrm rot="19670286">
            <a:off x="2243240" y="4830319"/>
            <a:ext cx="1893920" cy="158400"/>
          </a:xfrm>
          <a:prstGeom prst="leftRightArrow">
            <a:avLst>
              <a:gd name="adj1" fmla="val 50000"/>
              <a:gd name="adj2" fmla="val 91395"/>
            </a:avLst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 rot="19731873">
            <a:off x="2370374" y="4703295"/>
            <a:ext cx="474650" cy="412451"/>
            <a:chOff x="4227604" y="3087652"/>
            <a:chExt cx="800070" cy="667205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604" y="3087652"/>
              <a:ext cx="489697" cy="485364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551" y="3376114"/>
              <a:ext cx="382123" cy="378743"/>
            </a:xfrm>
            <a:prstGeom prst="rect">
              <a:avLst/>
            </a:prstGeom>
          </p:spPr>
        </p:pic>
      </p:grpSp>
      <p:sp>
        <p:nvSpPr>
          <p:cNvPr id="87" name="TextBox 86"/>
          <p:cNvSpPr txBox="1"/>
          <p:nvPr/>
        </p:nvSpPr>
        <p:spPr>
          <a:xfrm rot="19603725">
            <a:off x="2615570" y="4432192"/>
            <a:ext cx="1241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i="1" dirty="0" smtClean="0"/>
              <a:t>SOAP</a:t>
            </a:r>
            <a:endParaRPr lang="zh-CN" altLang="en-US" sz="1400" b="1" i="1" dirty="0"/>
          </a:p>
        </p:txBody>
      </p:sp>
      <p:grpSp>
        <p:nvGrpSpPr>
          <p:cNvPr id="88" name="组合 87"/>
          <p:cNvGrpSpPr/>
          <p:nvPr/>
        </p:nvGrpSpPr>
        <p:grpSpPr>
          <a:xfrm>
            <a:off x="6735871" y="2790734"/>
            <a:ext cx="1846542" cy="1343727"/>
            <a:chOff x="5893718" y="1792696"/>
            <a:chExt cx="2685155" cy="1849197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792696"/>
              <a:ext cx="864096" cy="106024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5893718" y="2837143"/>
              <a:ext cx="2685155" cy="80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Third-Party Application Server</a:t>
              </a:r>
              <a:endParaRPr lang="zh-CN" altLang="en-US" sz="1600" dirty="0"/>
            </a:p>
          </p:txBody>
        </p:sp>
      </p:grpSp>
      <p:sp>
        <p:nvSpPr>
          <p:cNvPr id="91" name="左右箭头 90"/>
          <p:cNvSpPr/>
          <p:nvPr/>
        </p:nvSpPr>
        <p:spPr>
          <a:xfrm>
            <a:off x="5227332" y="3094713"/>
            <a:ext cx="1893920" cy="466449"/>
          </a:xfrm>
          <a:prstGeom prst="leftRightArrow">
            <a:avLst>
              <a:gd name="adj1" fmla="val 50000"/>
              <a:gd name="adj2" fmla="val 58329"/>
            </a:avLst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Box 91"/>
          <p:cNvSpPr txBox="1"/>
          <p:nvPr/>
        </p:nvSpPr>
        <p:spPr>
          <a:xfrm rot="19705629">
            <a:off x="2870764" y="4926655"/>
            <a:ext cx="101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6600"/>
                </a:solidFill>
              </a:rPr>
              <a:t>18%</a:t>
            </a:r>
            <a:endParaRPr lang="zh-CN" altLang="en-US" sz="1400" b="1" dirty="0">
              <a:solidFill>
                <a:srgbClr val="FF66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66630" y="3901316"/>
            <a:ext cx="101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6600"/>
                </a:solidFill>
              </a:rPr>
              <a:t>6%</a:t>
            </a:r>
            <a:endParaRPr lang="zh-CN" altLang="en-US" sz="1400" b="1" dirty="0">
              <a:solidFill>
                <a:srgbClr val="FF66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261593">
            <a:off x="2680862" y="2668134"/>
            <a:ext cx="101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6600"/>
                </a:solidFill>
              </a:rPr>
              <a:t>3%</a:t>
            </a:r>
            <a:endParaRPr lang="zh-CN" altLang="en-US" sz="1400" b="1" dirty="0">
              <a:solidFill>
                <a:srgbClr val="FF66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15059" y="3469386"/>
            <a:ext cx="101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6600"/>
                </a:solidFill>
              </a:rPr>
              <a:t>71%</a:t>
            </a:r>
            <a:endParaRPr lang="zh-CN" altLang="en-US" sz="2000" b="1" dirty="0">
              <a:solidFill>
                <a:srgbClr val="FF6600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759917" y="5496196"/>
            <a:ext cx="6005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i="1" dirty="0" smtClean="0"/>
              <a:t>Data From: http</a:t>
            </a:r>
            <a:r>
              <a:rPr lang="en-US" altLang="zh-CN" sz="1200" i="1" dirty="0"/>
              <a:t>://</a:t>
            </a:r>
            <a:r>
              <a:rPr lang="en-US" altLang="zh-CN" sz="1200" i="1" dirty="0" smtClean="0"/>
              <a:t>www.bogotobogo.com/WebTechnologies/OpenAPI_RESTful.php 2012</a:t>
            </a:r>
            <a:endParaRPr lang="zh-CN" altLang="en-US" sz="1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0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72"/>
    </mc:Choice>
    <mc:Fallback>
      <p:transition spd="slow" advTm="38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0" grpId="0"/>
      <p:bldP spid="58" grpId="0" animBg="1"/>
      <p:bldP spid="62" grpId="0"/>
      <p:bldP spid="78" grpId="0" animBg="1"/>
      <p:bldP spid="82" grpId="0"/>
      <p:bldP spid="83" grpId="0" animBg="1"/>
      <p:bldP spid="87" grpId="0"/>
      <p:bldP spid="91" grpId="0" animBg="1"/>
      <p:bldP spid="92" grpId="0"/>
      <p:bldP spid="93" grpId="0"/>
      <p:bldP spid="94" grpId="0"/>
      <p:bldP spid="95" grpId="0"/>
      <p:bldP spid="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Fuzzing and Results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20</a:t>
            </a:fld>
            <a:endParaRPr lang="zh-CN" altLang="en-US" sz="1800" b="1" dirty="0">
              <a:latin typeface="Calibri (正文)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35640"/>
              </p:ext>
            </p:extLst>
          </p:nvPr>
        </p:nvGraphicFramePr>
        <p:xfrm>
          <a:off x="593568" y="3228742"/>
          <a:ext cx="8010878" cy="141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055"/>
                <a:gridCol w="1035462"/>
                <a:gridCol w="1467601"/>
                <a:gridCol w="1536478"/>
                <a:gridCol w="1252141"/>
                <a:gridCol w="1252141"/>
              </a:tblGrid>
              <a:tr h="351325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Twitter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Facebook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Foursquare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LinkedIn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t.qq.com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</a:tr>
              <a:tr h="264892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Scheme I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-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1/15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892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Scheme II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13/21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17/19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7/8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8/9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9/15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784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API Response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-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1/15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09814"/>
              </p:ext>
            </p:extLst>
          </p:nvPr>
        </p:nvGraphicFramePr>
        <p:xfrm>
          <a:off x="590342" y="1783974"/>
          <a:ext cx="8008166" cy="1474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512"/>
                <a:gridCol w="918418"/>
                <a:gridCol w="1080120"/>
                <a:gridCol w="1080120"/>
                <a:gridCol w="720080"/>
                <a:gridCol w="1368152"/>
                <a:gridCol w="1365764"/>
              </a:tblGrid>
              <a:tr h="360040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 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 err="1">
                          <a:effectLst/>
                        </a:rPr>
                        <a:t>Tumblr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 err="1">
                          <a:effectLst/>
                        </a:rPr>
                        <a:t>Renren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 err="1">
                          <a:effectLst/>
                        </a:rPr>
                        <a:t>Weibo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Flickr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t.163.com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t.sohu.com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Scheme I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-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1/11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4/11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Scheme II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3/5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11/12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17/21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9/11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5/11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5840"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API Response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>
                          <a:effectLst/>
                        </a:rPr>
                        <a:t>-</a:t>
                      </a:r>
                      <a:endParaRPr lang="zh-CN" sz="1800" b="1" spc="-5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-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</a:rPr>
                        <a:t>1/11</a:t>
                      </a:r>
                      <a:endParaRPr lang="zh-CN" sz="1800" b="1" spc="-5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51520" y="479715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“-” denotes the website does not contain corresponding flaws of a certain cause. “A/B” denotes the ratio of XAS flaws due to a certain cause where “B” represents the total number of third-party applications we checked in the website and “A” represents the number of third-party applications containing XAS flaws of a certain cause.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683568" y="1195325"/>
            <a:ext cx="808108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500" dirty="0"/>
              <a:t>The ratios of XAS flaws due to different </a:t>
            </a:r>
            <a:r>
              <a:rPr lang="en-US" altLang="zh-CN" sz="2500" dirty="0" smtClean="0"/>
              <a:t>causes</a:t>
            </a:r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26834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36"/>
    </mc:Choice>
    <mc:Fallback>
      <p:transition spd="slow" advTm="3233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Mitigation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21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98571"/>
            <a:ext cx="84969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All </a:t>
            </a:r>
            <a:r>
              <a:rPr lang="en-US" altLang="zh-CN" sz="2500" dirty="0">
                <a:latin typeface="+mj-lt"/>
                <a:cs typeface="Consolas" pitchFamily="49" charset="0"/>
              </a:rPr>
              <a:t>the API responses should be set with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proper Content-Type </a:t>
            </a: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header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s</a:t>
            </a:r>
            <a:r>
              <a:rPr lang="en-US" altLang="zh-CN" sz="2500" dirty="0">
                <a:latin typeface="+mj-lt"/>
                <a:cs typeface="Consolas" pitchFamily="49" charset="0"/>
              </a:rPr>
              <a:t>.</a:t>
            </a:r>
            <a:endParaRPr lang="en-US" altLang="zh-CN" sz="2500" dirty="0" smtClean="0">
              <a:latin typeface="+mj-lt"/>
              <a:cs typeface="Consolas" pitchFamily="49" charset="0"/>
            </a:endParaRP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User-input </a:t>
            </a:r>
            <a:r>
              <a:rPr lang="en-US" altLang="zh-CN" sz="2500" dirty="0">
                <a:latin typeface="+mj-lt"/>
                <a:cs typeface="Consolas" pitchFamily="49" charset="0"/>
              </a:rPr>
              <a:t>data from APIs should be </a:t>
            </a: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sanitized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. </a:t>
            </a:r>
            <a:endParaRPr lang="en-US" altLang="zh-CN" sz="2500" dirty="0">
              <a:latin typeface="+mj-lt"/>
              <a:cs typeface="Consolas" pitchFamily="49" charset="0"/>
            </a:endParaRP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Data </a:t>
            </a:r>
            <a:r>
              <a:rPr lang="en-US" altLang="zh-CN" sz="2500" dirty="0">
                <a:latin typeface="+mj-lt"/>
                <a:cs typeface="Consolas" pitchFamily="49" charset="0"/>
              </a:rPr>
              <a:t>should be loaded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dynamically on the client side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via JSONP </a:t>
            </a:r>
            <a:r>
              <a:rPr lang="en-US" altLang="zh-CN" sz="2500" dirty="0">
                <a:cs typeface="Consolas" pitchFamily="49" charset="0"/>
              </a:rPr>
              <a:t>rather than statically on the server </a:t>
            </a:r>
            <a:r>
              <a:rPr lang="en-US" altLang="zh-CN" sz="2500" dirty="0" smtClean="0">
                <a:cs typeface="Consolas" pitchFamily="49" charset="0"/>
              </a:rPr>
              <a:t>side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.</a:t>
            </a:r>
            <a:endParaRPr lang="en-US" altLang="zh-CN" sz="2500" dirty="0">
              <a:latin typeface="+mj-lt"/>
              <a:cs typeface="Consolas" pitchFamily="49" charset="0"/>
            </a:endParaRP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Scheme I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 should be applied.</a:t>
            </a:r>
            <a:endParaRPr lang="en-US" altLang="zh-CN" sz="2500" dirty="0">
              <a:latin typeface="+mj-lt"/>
              <a:cs typeface="Consolas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2425" y="1011292"/>
            <a:ext cx="333847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339508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67"/>
    </mc:Choice>
    <mc:Fallback>
      <p:transition spd="slow" advTm="3406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Mitigation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22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98571"/>
            <a:ext cx="8496944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The </a:t>
            </a:r>
            <a:r>
              <a:rPr lang="en-US" altLang="zh-CN" sz="2500" dirty="0">
                <a:latin typeface="+mj-lt"/>
                <a:cs typeface="Consolas" pitchFamily="49" charset="0"/>
              </a:rPr>
              <a:t>characters “&lt;”, “&gt;” and their valid encoding expressions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including </a:t>
            </a:r>
            <a:r>
              <a:rPr lang="en-US" altLang="zh-CN" sz="2500" dirty="0">
                <a:latin typeface="+mj-lt"/>
                <a:cs typeface="Consolas" pitchFamily="49" charset="0"/>
              </a:rPr>
              <a:t>the Hex-encoded and </a:t>
            </a:r>
            <a:r>
              <a:rPr lang="en-US" altLang="zh-CN" sz="2500" dirty="0" err="1">
                <a:latin typeface="+mj-lt"/>
                <a:cs typeface="Consolas" pitchFamily="49" charset="0"/>
              </a:rPr>
              <a:t>Unicoded</a:t>
            </a:r>
            <a:r>
              <a:rPr lang="en-US" altLang="zh-CN" sz="2500" dirty="0">
                <a:latin typeface="+mj-lt"/>
                <a:cs typeface="Consolas" pitchFamily="49" charset="0"/>
              </a:rPr>
              <a:t>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ones </a:t>
            </a:r>
            <a:r>
              <a:rPr lang="en-US" altLang="zh-CN" sz="2500" dirty="0">
                <a:latin typeface="+mj-lt"/>
                <a:cs typeface="Consolas" pitchFamily="49" charset="0"/>
              </a:rPr>
              <a:t>in API responses are all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HTML-escaped</a:t>
            </a:r>
            <a:r>
              <a:rPr lang="en-US" altLang="zh-CN" sz="2500" dirty="0">
                <a:latin typeface="+mj-lt"/>
                <a:cs typeface="Consolas" pitchFamily="49" charset="0"/>
              </a:rPr>
              <a:t>. </a:t>
            </a: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The </a:t>
            </a:r>
            <a:r>
              <a:rPr lang="en-US" altLang="zh-CN" sz="2500" dirty="0">
                <a:latin typeface="+mj-lt"/>
                <a:cs typeface="Consolas" pitchFamily="49" charset="0"/>
              </a:rPr>
              <a:t>tags in the white list are once again </a:t>
            </a:r>
            <a:r>
              <a:rPr lang="en-US" altLang="zh-CN" sz="2500" b="1" dirty="0" err="1">
                <a:solidFill>
                  <a:srgbClr val="FF6633"/>
                </a:solidFill>
                <a:latin typeface="+mj-lt"/>
                <a:cs typeface="Consolas" pitchFamily="49" charset="0"/>
              </a:rPr>
              <a:t>unescaped</a:t>
            </a:r>
            <a:r>
              <a:rPr lang="en-US" altLang="zh-CN" sz="2500" dirty="0">
                <a:latin typeface="+mj-lt"/>
                <a:cs typeface="Consolas" pitchFamily="49" charset="0"/>
              </a:rPr>
              <a:t> to meet the intention of normal API responses. </a:t>
            </a:r>
          </a:p>
        </p:txBody>
      </p:sp>
      <p:sp>
        <p:nvSpPr>
          <p:cNvPr id="6" name="矩形 5"/>
          <p:cNvSpPr/>
          <p:nvPr/>
        </p:nvSpPr>
        <p:spPr>
          <a:xfrm>
            <a:off x="302425" y="1011292"/>
            <a:ext cx="5183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Third-Party APP Developers</a:t>
            </a:r>
          </a:p>
        </p:txBody>
      </p:sp>
    </p:spTree>
    <p:extLst>
      <p:ext uri="{BB962C8B-B14F-4D97-AF65-F5344CB8AC3E}">
        <p14:creationId xmlns:p14="http://schemas.microsoft.com/office/powerpoint/2010/main" val="44141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39"/>
    </mc:Choice>
    <mc:Fallback>
      <p:transition spd="slow" advTm="2673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Conclusions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23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25591"/>
            <a:ext cx="849694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XSS </a:t>
            </a:r>
            <a:r>
              <a:rPr lang="en-US" altLang="zh-CN" sz="2500" dirty="0">
                <a:latin typeface="+mj-lt"/>
                <a:cs typeface="Consolas" pitchFamily="49" charset="0"/>
              </a:rPr>
              <a:t>in RESTful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API (XAS)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spreads widely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and is </a:t>
            </a: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different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from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traditional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XSS.</a:t>
            </a:r>
            <a:endParaRPr lang="en-US" altLang="zh-CN" sz="2500" dirty="0">
              <a:latin typeface="+mj-lt"/>
              <a:cs typeface="Consolas" pitchFamily="49" charset="0"/>
            </a:endParaRP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143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 </a:t>
            </a:r>
            <a:r>
              <a:rPr lang="en-US" altLang="zh-CN" sz="2500" dirty="0">
                <a:latin typeface="+mj-lt"/>
                <a:cs typeface="Consolas" pitchFamily="49" charset="0"/>
              </a:rPr>
              <a:t>web-based applications in </a:t>
            </a: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11</a:t>
            </a:r>
            <a:r>
              <a:rPr lang="en-US" altLang="zh-CN" sz="2500" dirty="0">
                <a:latin typeface="+mj-lt"/>
                <a:cs typeface="Consolas" pitchFamily="49" charset="0"/>
              </a:rPr>
              <a:t>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popular social </a:t>
            </a:r>
            <a:r>
              <a:rPr lang="en-US" altLang="zh-CN" sz="2500" dirty="0">
                <a:latin typeface="+mj-lt"/>
                <a:cs typeface="Consolas" pitchFamily="49" charset="0"/>
              </a:rPr>
              <a:t>networks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were detected and </a:t>
            </a:r>
            <a:r>
              <a:rPr lang="en-US" altLang="zh-CN" sz="2500" b="1" dirty="0" smtClean="0">
                <a:solidFill>
                  <a:srgbClr val="FF6633"/>
                </a:solidFill>
                <a:latin typeface="+mj-lt"/>
                <a:cs typeface="Consolas" pitchFamily="49" charset="0"/>
              </a:rPr>
              <a:t>107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were found </a:t>
            </a:r>
            <a:r>
              <a:rPr lang="en-US" altLang="zh-CN" sz="2500" dirty="0">
                <a:latin typeface="+mj-lt"/>
                <a:cs typeface="Consolas" pitchFamily="49" charset="0"/>
              </a:rPr>
              <a:t>vulnerable to XAS. </a:t>
            </a: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b="1" dirty="0">
                <a:solidFill>
                  <a:srgbClr val="FF6633"/>
                </a:solidFill>
                <a:latin typeface="+mj-lt"/>
                <a:cs typeface="Consolas" pitchFamily="49" charset="0"/>
              </a:rPr>
              <a:t>Steps must be taken </a:t>
            </a:r>
            <a:r>
              <a:rPr lang="en-US" altLang="zh-CN" sz="2500" dirty="0">
                <a:latin typeface="+mj-lt"/>
                <a:cs typeface="Consolas" pitchFamily="49" charset="0"/>
              </a:rPr>
              <a:t>to mitigate 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problems.</a:t>
            </a:r>
            <a:endParaRPr lang="en-US" altLang="zh-CN" sz="2500" dirty="0">
              <a:latin typeface="+mj-lt"/>
              <a:cs typeface="Consolas" pitchFamily="49" charset="0"/>
            </a:endParaRP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endParaRPr lang="en-US" altLang="zh-CN" sz="2500" dirty="0" smtClean="0">
              <a:latin typeface="+mj-lt"/>
              <a:cs typeface="Consolas" pitchFamily="49" charset="0"/>
            </a:endParaRPr>
          </a:p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endParaRPr lang="zh-CN" altLang="en-US" sz="2000" i="1" dirty="0"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3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33"/>
    </mc:Choice>
    <mc:Fallback>
      <p:transition spd="slow" advTm="3823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017" y="263134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FF"/>
                </a:solidFill>
              </a:rPr>
              <a:t>Thank You</a:t>
            </a:r>
            <a:endParaRPr lang="zh-CN" alt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0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0"/>
    </mc:Choice>
    <mc:Fallback>
      <p:transition spd="slow" advTm="31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043224" y="2148081"/>
            <a:ext cx="128753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/request</a:t>
            </a:r>
            <a:endParaRPr lang="en-US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 smtClean="0">
                <a:solidFill>
                  <a:srgbClr val="FFFFFF"/>
                </a:solidFill>
              </a:rPr>
              <a:t>RESTful API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3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661" y="1451371"/>
            <a:ext cx="84969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Get everything you need from the server via </a:t>
            </a:r>
            <a:r>
              <a:rPr lang="en-US" altLang="zh-CN" sz="2500" b="1" dirty="0" smtClean="0">
                <a:solidFill>
                  <a:srgbClr val="FF6600"/>
                </a:solidFill>
                <a:latin typeface="+mj-lt"/>
                <a:cs typeface="Consolas" pitchFamily="49" charset="0"/>
              </a:rPr>
              <a:t>a URL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.</a:t>
            </a:r>
            <a:endParaRPr lang="zh-CN" altLang="en-US" sz="2500" dirty="0">
              <a:latin typeface="+mj-lt"/>
              <a:cs typeface="Consolas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2425" y="1011292"/>
            <a:ext cx="37530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a RESTful API?</a:t>
            </a:r>
            <a:endParaRPr lang="zh-CN" alt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223368" y="2148081"/>
            <a:ext cx="4182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://website.com/resources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70520" y="2148081"/>
            <a:ext cx="1563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?q=request</a:t>
            </a:r>
            <a:endParaRPr lang="en-US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546240" y="2148081"/>
            <a:ext cx="59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GET</a:t>
            </a:r>
            <a:endParaRPr lang="en-US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487269" y="2134433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POST</a:t>
            </a:r>
            <a:endParaRPr lang="en-US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491648" y="2504169"/>
            <a:ext cx="2803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POSTDATA: q=request</a:t>
            </a:r>
            <a:endParaRPr lang="en-US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933" y="2403478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The server responses mainly in two formats: </a:t>
            </a:r>
            <a:r>
              <a:rPr lang="en-US" altLang="zh-CN" sz="2500" b="1" dirty="0" smtClean="0">
                <a:solidFill>
                  <a:srgbClr val="FF6600"/>
                </a:solidFill>
                <a:latin typeface="+mj-lt"/>
                <a:cs typeface="Consolas" pitchFamily="49" charset="0"/>
              </a:rPr>
              <a:t>JSON and XML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.</a:t>
            </a:r>
            <a:endParaRPr lang="zh-CN" altLang="en-US" sz="2500" dirty="0">
              <a:latin typeface="+mj-lt"/>
              <a:cs typeface="Consolas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933" y="2917724"/>
            <a:ext cx="84969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33"/>
              </a:buClr>
              <a:buFont typeface="Wingdings" pitchFamily="2" charset="2"/>
              <a:buChar char="l"/>
            </a:pPr>
            <a:r>
              <a:rPr lang="en-US" altLang="zh-CN" sz="2500" dirty="0" smtClean="0">
                <a:latin typeface="+mj-lt"/>
                <a:cs typeface="Consolas" pitchFamily="49" charset="0"/>
              </a:rPr>
              <a:t>The whole procedure follows the </a:t>
            </a:r>
            <a:r>
              <a:rPr lang="en-US" altLang="zh-CN" sz="2500" b="1" dirty="0" smtClean="0">
                <a:solidFill>
                  <a:srgbClr val="FF6600"/>
                </a:solidFill>
                <a:latin typeface="+mj-lt"/>
                <a:cs typeface="Consolas" pitchFamily="49" charset="0"/>
              </a:rPr>
              <a:t>OAuth</a:t>
            </a:r>
            <a:r>
              <a:rPr lang="en-US" altLang="zh-CN" sz="2500" dirty="0" smtClean="0">
                <a:latin typeface="+mj-lt"/>
                <a:cs typeface="Consolas" pitchFamily="49" charset="0"/>
              </a:rPr>
              <a:t> protocol.</a:t>
            </a:r>
            <a:endParaRPr lang="zh-CN" altLang="en-US" sz="2500" dirty="0">
              <a:latin typeface="+mj-lt"/>
              <a:cs typeface="Consolas" pitchFamily="49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33501" y="3976594"/>
            <a:ext cx="6853485" cy="1694897"/>
            <a:chOff x="978909" y="4167666"/>
            <a:chExt cx="6853485" cy="1694897"/>
          </a:xfrm>
        </p:grpSpPr>
        <p:grpSp>
          <p:nvGrpSpPr>
            <p:cNvPr id="21" name="组合 20"/>
            <p:cNvGrpSpPr/>
            <p:nvPr/>
          </p:nvGrpSpPr>
          <p:grpSpPr>
            <a:xfrm>
              <a:off x="6353953" y="4238354"/>
              <a:ext cx="1478441" cy="1615505"/>
              <a:chOff x="3755954" y="2852936"/>
              <a:chExt cx="1478441" cy="1615505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36" y="2852936"/>
                <a:ext cx="910224" cy="1088459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755954" y="3883666"/>
                <a:ext cx="1478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Website(e.g. Social Network)</a:t>
                </a:r>
                <a:endParaRPr lang="zh-CN" altLang="en-US" sz="1600" dirty="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978909" y="4510132"/>
              <a:ext cx="1846542" cy="1343727"/>
              <a:chOff x="5893718" y="1792696"/>
              <a:chExt cx="2685155" cy="1849197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248" y="1792696"/>
                <a:ext cx="864096" cy="10602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893718" y="2837143"/>
                <a:ext cx="2685155" cy="80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Third-Party Application Server</a:t>
                </a:r>
                <a:endParaRPr lang="zh-CN" altLang="en-US" sz="1600" dirty="0"/>
              </a:p>
            </p:txBody>
          </p:sp>
        </p:grpSp>
        <p:cxnSp>
          <p:nvCxnSpPr>
            <p:cNvPr id="6" name="直接箭头连接符 5"/>
            <p:cNvCxnSpPr/>
            <p:nvPr/>
          </p:nvCxnSpPr>
          <p:spPr>
            <a:xfrm>
              <a:off x="2825451" y="4543291"/>
              <a:ext cx="3217773" cy="0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16466" y="4167666"/>
              <a:ext cx="2857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Request for authorization</a:t>
              </a:r>
              <a:endParaRPr lang="zh-CN" altLang="en-US" dirty="0"/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H="1">
              <a:off x="2788778" y="4966120"/>
              <a:ext cx="3217773" cy="0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60141" y="461680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Access Token</a:t>
              </a:r>
              <a:endParaRPr lang="zh-CN" altLang="en-US" dirty="0"/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2848066" y="5419715"/>
              <a:ext cx="3217773" cy="0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039081" y="5044090"/>
              <a:ext cx="2857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Request for resources</a:t>
              </a:r>
              <a:endParaRPr lang="zh-CN" altLang="en-US" dirty="0"/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H="1">
              <a:off x="2811393" y="5842544"/>
              <a:ext cx="3217773" cy="0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16465" y="5493231"/>
              <a:ext cx="2880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Response with resources </a:t>
              </a:r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240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96"/>
    </mc:Choice>
    <mc:Fallback>
      <p:transition spd="slow" advTm="3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Cross Site </a:t>
            </a:r>
            <a:r>
              <a:rPr lang="en-US" altLang="zh-CN" sz="3500" b="1" dirty="0" smtClean="0">
                <a:solidFill>
                  <a:srgbClr val="FFFFFF"/>
                </a:solidFill>
              </a:rPr>
              <a:t>Scripting in RESTful API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4</a:t>
            </a:fld>
            <a:endParaRPr lang="zh-CN" altLang="en-US" sz="1800" b="1" dirty="0">
              <a:latin typeface="Calibri (正文)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2425" y="1011292"/>
            <a:ext cx="730206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happens when XSS meets RESTful API?</a:t>
            </a:r>
            <a:endParaRPr lang="zh-CN" alt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26915" y="2465598"/>
            <a:ext cx="1478441" cy="1615505"/>
            <a:chOff x="3755954" y="2852936"/>
            <a:chExt cx="1478441" cy="161550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852936"/>
              <a:ext cx="910224" cy="10884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55954" y="3883666"/>
              <a:ext cx="1478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Website(e.g. Social Network)</a:t>
              </a:r>
              <a:endParaRPr lang="zh-CN" altLang="en-US" sz="16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9763" y="3174639"/>
            <a:ext cx="1542845" cy="1132371"/>
            <a:chOff x="5947688" y="2354445"/>
            <a:chExt cx="1542845" cy="1132371"/>
          </a:xfrm>
        </p:grpSpPr>
        <p:grpSp>
          <p:nvGrpSpPr>
            <p:cNvPr id="13" name="组合 12"/>
            <p:cNvGrpSpPr/>
            <p:nvPr/>
          </p:nvGrpSpPr>
          <p:grpSpPr>
            <a:xfrm>
              <a:off x="6300192" y="2354445"/>
              <a:ext cx="1190341" cy="1042539"/>
              <a:chOff x="4937249" y="4393452"/>
              <a:chExt cx="1190341" cy="104253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7249" y="4393452"/>
                <a:ext cx="914324" cy="926515"/>
              </a:xfrm>
              <a:prstGeom prst="rect">
                <a:avLst/>
              </a:prstGeom>
            </p:spPr>
          </p:pic>
          <p:sp>
            <p:nvSpPr>
              <p:cNvPr id="12" name="椭圆 11"/>
              <p:cNvSpPr/>
              <p:nvPr/>
            </p:nvSpPr>
            <p:spPr>
              <a:xfrm>
                <a:off x="5466371" y="4774772"/>
                <a:ext cx="661219" cy="6612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4911748"/>
                <a:ext cx="433739" cy="387267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947688" y="3148262"/>
              <a:ext cx="1085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Evil Code</a:t>
              </a:r>
              <a:endParaRPr lang="zh-CN" altLang="en-US" sz="16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08104" y="5272567"/>
            <a:ext cx="1846542" cy="1343727"/>
            <a:chOff x="5893718" y="1792696"/>
            <a:chExt cx="2685155" cy="184919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792696"/>
              <a:ext cx="864096" cy="10602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93718" y="2837143"/>
              <a:ext cx="2685155" cy="80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Third-Party Application Server</a:t>
              </a:r>
              <a:endParaRPr lang="zh-CN" altLang="en-US" sz="16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9000" y="4337967"/>
            <a:ext cx="1193907" cy="1367178"/>
            <a:chOff x="436778" y="4077072"/>
            <a:chExt cx="1193907" cy="13671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6" y="4077072"/>
              <a:ext cx="1030139" cy="129834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36778" y="5105696"/>
              <a:ext cx="995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Attacker</a:t>
              </a:r>
              <a:endParaRPr lang="zh-CN" altLang="en-US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04489" y="2279668"/>
            <a:ext cx="995231" cy="1162960"/>
            <a:chOff x="3455840" y="4281290"/>
            <a:chExt cx="995231" cy="11629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092" y="4281290"/>
              <a:ext cx="920729" cy="83016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455840" y="5105696"/>
              <a:ext cx="995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Victim</a:t>
              </a:r>
              <a:endParaRPr lang="zh-CN" altLang="en-US" sz="1600" dirty="0"/>
            </a:p>
          </p:txBody>
        </p:sp>
      </p:grpSp>
      <p:cxnSp>
        <p:nvCxnSpPr>
          <p:cNvPr id="25" name="直接箭头连接符 24"/>
          <p:cNvCxnSpPr/>
          <p:nvPr/>
        </p:nvCxnSpPr>
        <p:spPr>
          <a:xfrm flipV="1">
            <a:off x="1517798" y="3496328"/>
            <a:ext cx="1909117" cy="1559647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202005" y="1394250"/>
            <a:ext cx="1800200" cy="810682"/>
            <a:chOff x="5377736" y="2948955"/>
            <a:chExt cx="1800200" cy="810682"/>
          </a:xfrm>
          <a:solidFill>
            <a:srgbClr val="FF6600"/>
          </a:solidFill>
        </p:grpSpPr>
        <p:sp>
          <p:nvSpPr>
            <p:cNvPr id="26" name="云形 25"/>
            <p:cNvSpPr/>
            <p:nvPr/>
          </p:nvSpPr>
          <p:spPr>
            <a:xfrm>
              <a:off x="5377736" y="2948955"/>
              <a:ext cx="1800200" cy="810682"/>
            </a:xfrm>
            <a:prstGeom prst="cloud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29717" y="3144958"/>
              <a:ext cx="1668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FFFFF"/>
                  </a:solidFill>
                </a:rPr>
                <a:t>Can’t</a:t>
              </a:r>
              <a:r>
                <a:rPr lang="en-US" altLang="zh-CN" b="1" dirty="0" smtClean="0"/>
                <a:t> Execute</a:t>
              </a:r>
              <a:endParaRPr lang="zh-CN" altLang="en-US" b="1" dirty="0"/>
            </a:p>
          </p:txBody>
        </p:sp>
      </p:grpSp>
      <p:cxnSp>
        <p:nvCxnSpPr>
          <p:cNvPr id="30" name="直接箭头连接符 29"/>
          <p:cNvCxnSpPr/>
          <p:nvPr/>
        </p:nvCxnSpPr>
        <p:spPr>
          <a:xfrm flipH="1">
            <a:off x="4678764" y="2694751"/>
            <a:ext cx="2925725" cy="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28334" y="2325419"/>
            <a:ext cx="16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Visit</a:t>
            </a:r>
            <a:endParaRPr lang="zh-CN" altLang="en-US" b="1" dirty="0"/>
          </a:p>
        </p:txBody>
      </p:sp>
      <p:sp>
        <p:nvSpPr>
          <p:cNvPr id="32" name="TextBox 31"/>
          <p:cNvSpPr txBox="1"/>
          <p:nvPr/>
        </p:nvSpPr>
        <p:spPr>
          <a:xfrm rot="19207299">
            <a:off x="961178" y="4243617"/>
            <a:ext cx="320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Upload Malicious Code</a:t>
            </a:r>
            <a:endParaRPr lang="zh-CN" altLang="en-US" b="1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4817560" y="2948897"/>
            <a:ext cx="2827873" cy="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70260" y="2948897"/>
            <a:ext cx="29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Response with </a:t>
            </a:r>
            <a:r>
              <a:rPr lang="en-US" altLang="zh-CN" b="1" dirty="0" smtClean="0">
                <a:solidFill>
                  <a:srgbClr val="FF6633"/>
                </a:solidFill>
              </a:rPr>
              <a:t>escaped</a:t>
            </a:r>
            <a:r>
              <a:rPr lang="en-US" altLang="zh-CN" b="1" dirty="0" smtClean="0"/>
              <a:t> code</a:t>
            </a:r>
            <a:endParaRPr lang="zh-CN" altLang="en-US" b="1" dirty="0"/>
          </a:p>
        </p:txBody>
      </p:sp>
      <p:cxnSp>
        <p:nvCxnSpPr>
          <p:cNvPr id="39" name="直接箭头连接符 38"/>
          <p:cNvCxnSpPr/>
          <p:nvPr/>
        </p:nvCxnSpPr>
        <p:spPr>
          <a:xfrm flipH="1" flipV="1">
            <a:off x="4071552" y="4217180"/>
            <a:ext cx="1724584" cy="166009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4427984" y="4137733"/>
            <a:ext cx="1584176" cy="156741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667147">
            <a:off x="4207911" y="4395643"/>
            <a:ext cx="237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Response with </a:t>
            </a:r>
            <a:r>
              <a:rPr lang="en-US" altLang="zh-CN" b="1" dirty="0" smtClean="0">
                <a:solidFill>
                  <a:srgbClr val="FF6600"/>
                </a:solidFill>
              </a:rPr>
              <a:t>un-encoded</a:t>
            </a:r>
            <a:r>
              <a:rPr lang="en-US" altLang="zh-CN" b="1" dirty="0" smtClean="0"/>
              <a:t> code</a:t>
            </a:r>
            <a:endParaRPr lang="zh-CN" altLang="en-US" b="1" dirty="0"/>
          </a:p>
        </p:txBody>
      </p:sp>
      <p:cxnSp>
        <p:nvCxnSpPr>
          <p:cNvPr id="50" name="直接箭头连接符 49"/>
          <p:cNvCxnSpPr/>
          <p:nvPr/>
        </p:nvCxnSpPr>
        <p:spPr>
          <a:xfrm flipH="1">
            <a:off x="6728488" y="3445105"/>
            <a:ext cx="1331674" cy="2000119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6921660" y="3555959"/>
            <a:ext cx="1440161" cy="210182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650743">
            <a:off x="3884601" y="5044635"/>
            <a:ext cx="18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Request for data</a:t>
            </a:r>
            <a:endParaRPr lang="zh-CN" altLang="en-US" b="1" dirty="0"/>
          </a:p>
        </p:txBody>
      </p:sp>
      <p:sp>
        <p:nvSpPr>
          <p:cNvPr id="58" name="TextBox 57"/>
          <p:cNvSpPr txBox="1"/>
          <p:nvPr/>
        </p:nvSpPr>
        <p:spPr>
          <a:xfrm rot="18261016">
            <a:off x="6308760" y="4074732"/>
            <a:ext cx="191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Visit</a:t>
            </a:r>
            <a:endParaRPr lang="zh-CN" altLang="en-US" b="1" dirty="0"/>
          </a:p>
        </p:txBody>
      </p:sp>
      <p:grpSp>
        <p:nvGrpSpPr>
          <p:cNvPr id="60" name="组合 59"/>
          <p:cNvGrpSpPr/>
          <p:nvPr/>
        </p:nvGrpSpPr>
        <p:grpSpPr>
          <a:xfrm>
            <a:off x="7223958" y="1396751"/>
            <a:ext cx="1800200" cy="810682"/>
            <a:chOff x="5377736" y="2948955"/>
            <a:chExt cx="1800200" cy="810682"/>
          </a:xfrm>
        </p:grpSpPr>
        <p:sp>
          <p:nvSpPr>
            <p:cNvPr id="61" name="云形 60"/>
            <p:cNvSpPr/>
            <p:nvPr/>
          </p:nvSpPr>
          <p:spPr>
            <a:xfrm>
              <a:off x="5377736" y="2948955"/>
              <a:ext cx="1800200" cy="810682"/>
            </a:xfrm>
            <a:prstGeom prst="cloud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29717" y="3144958"/>
              <a:ext cx="1668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FFFFF"/>
                  </a:solidFill>
                </a:rPr>
                <a:t>Can </a:t>
              </a:r>
              <a:r>
                <a:rPr lang="en-US" altLang="zh-CN" b="1" dirty="0" smtClean="0"/>
                <a:t>Execute</a:t>
              </a:r>
              <a:endParaRPr lang="zh-CN" altLang="en-US" b="1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274715" y="2273799"/>
            <a:ext cx="1542845" cy="1132371"/>
            <a:chOff x="3274715" y="2273799"/>
            <a:chExt cx="1542845" cy="1132371"/>
          </a:xfrm>
        </p:grpSpPr>
        <p:grpSp>
          <p:nvGrpSpPr>
            <p:cNvPr id="63" name="组合 62"/>
            <p:cNvGrpSpPr/>
            <p:nvPr/>
          </p:nvGrpSpPr>
          <p:grpSpPr>
            <a:xfrm>
              <a:off x="3274715" y="2273799"/>
              <a:ext cx="1542845" cy="1132371"/>
              <a:chOff x="5947688" y="2354445"/>
              <a:chExt cx="1542845" cy="1132371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6300192" y="2354445"/>
                <a:ext cx="1190341" cy="1042539"/>
                <a:chOff x="4937249" y="4393452"/>
                <a:chExt cx="1190341" cy="1042539"/>
              </a:xfrm>
            </p:grpSpPr>
            <p:pic>
              <p:nvPicPr>
                <p:cNvPr id="66" name="图片 6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7249" y="4393452"/>
                  <a:ext cx="914324" cy="926515"/>
                </a:xfrm>
                <a:prstGeom prst="rect">
                  <a:avLst/>
                </a:prstGeom>
              </p:spPr>
            </p:pic>
            <p:sp>
              <p:nvSpPr>
                <p:cNvPr id="67" name="椭圆 66"/>
                <p:cNvSpPr/>
                <p:nvPr/>
              </p:nvSpPr>
              <p:spPr>
                <a:xfrm>
                  <a:off x="5466371" y="4774772"/>
                  <a:ext cx="661219" cy="6612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8" name="图片 6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4911748"/>
                  <a:ext cx="433739" cy="387267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/>
              <p:cNvSpPr txBox="1"/>
              <p:nvPr/>
            </p:nvSpPr>
            <p:spPr>
              <a:xfrm>
                <a:off x="5947688" y="3148262"/>
                <a:ext cx="1085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Evil Code</a:t>
                </a:r>
                <a:endParaRPr lang="zh-CN" altLang="en-US" sz="1600" dirty="0"/>
              </a:p>
            </p:txBody>
          </p:sp>
        </p:grpSp>
        <p:cxnSp>
          <p:nvCxnSpPr>
            <p:cNvPr id="70" name="直接连接符 69"/>
            <p:cNvCxnSpPr>
              <a:stCxn id="67" idx="1"/>
              <a:endCxn id="67" idx="5"/>
            </p:cNvCxnSpPr>
            <p:nvPr/>
          </p:nvCxnSpPr>
          <p:spPr>
            <a:xfrm>
              <a:off x="4253174" y="2751952"/>
              <a:ext cx="467553" cy="46755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 rot="18286626">
            <a:off x="6701930" y="4512916"/>
            <a:ext cx="237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Response with </a:t>
            </a:r>
            <a:r>
              <a:rPr lang="en-US" altLang="zh-CN" b="1" dirty="0" smtClean="0">
                <a:solidFill>
                  <a:srgbClr val="FF6600"/>
                </a:solidFill>
              </a:rPr>
              <a:t>un-escaped</a:t>
            </a:r>
            <a:r>
              <a:rPr lang="en-US" altLang="zh-CN" b="1" dirty="0" smtClean="0"/>
              <a:t> code</a:t>
            </a:r>
            <a:endParaRPr lang="zh-CN" altLang="en-US" b="1" dirty="0"/>
          </a:p>
        </p:txBody>
      </p:sp>
      <p:grpSp>
        <p:nvGrpSpPr>
          <p:cNvPr id="82" name="组合 81"/>
          <p:cNvGrpSpPr/>
          <p:nvPr/>
        </p:nvGrpSpPr>
        <p:grpSpPr>
          <a:xfrm>
            <a:off x="3274714" y="2279688"/>
            <a:ext cx="1542845" cy="1132371"/>
            <a:chOff x="5947688" y="2354445"/>
            <a:chExt cx="1542845" cy="1132371"/>
          </a:xfrm>
        </p:grpSpPr>
        <p:grpSp>
          <p:nvGrpSpPr>
            <p:cNvPr id="84" name="组合 83"/>
            <p:cNvGrpSpPr/>
            <p:nvPr/>
          </p:nvGrpSpPr>
          <p:grpSpPr>
            <a:xfrm>
              <a:off x="6300192" y="2354445"/>
              <a:ext cx="1190341" cy="1042539"/>
              <a:chOff x="4937249" y="4393452"/>
              <a:chExt cx="1190341" cy="1042539"/>
            </a:xfrm>
          </p:grpSpPr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7249" y="4393452"/>
                <a:ext cx="914324" cy="926515"/>
              </a:xfrm>
              <a:prstGeom prst="rect">
                <a:avLst/>
              </a:prstGeom>
            </p:spPr>
          </p:pic>
          <p:sp>
            <p:nvSpPr>
              <p:cNvPr id="87" name="椭圆 86"/>
              <p:cNvSpPr/>
              <p:nvPr/>
            </p:nvSpPr>
            <p:spPr>
              <a:xfrm>
                <a:off x="5466371" y="4774772"/>
                <a:ext cx="661219" cy="6612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4911748"/>
                <a:ext cx="433739" cy="387267"/>
              </a:xfrm>
              <a:prstGeom prst="rect">
                <a:avLst/>
              </a:prstGeom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5947688" y="3148262"/>
              <a:ext cx="1085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Evil Code</a:t>
              </a:r>
              <a:endParaRPr lang="zh-CN" altLang="en-US" sz="1600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390895" y="5390080"/>
            <a:ext cx="1542845" cy="1132371"/>
            <a:chOff x="5947688" y="2354445"/>
            <a:chExt cx="1542845" cy="1132371"/>
          </a:xfrm>
        </p:grpSpPr>
        <p:grpSp>
          <p:nvGrpSpPr>
            <p:cNvPr id="90" name="组合 89"/>
            <p:cNvGrpSpPr/>
            <p:nvPr/>
          </p:nvGrpSpPr>
          <p:grpSpPr>
            <a:xfrm>
              <a:off x="6300192" y="2354445"/>
              <a:ext cx="1190341" cy="1042539"/>
              <a:chOff x="4937249" y="4393452"/>
              <a:chExt cx="1190341" cy="1042539"/>
            </a:xfrm>
          </p:grpSpPr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7249" y="4393452"/>
                <a:ext cx="914324" cy="926515"/>
              </a:xfrm>
              <a:prstGeom prst="rect">
                <a:avLst/>
              </a:prstGeom>
            </p:spPr>
          </p:pic>
          <p:sp>
            <p:nvSpPr>
              <p:cNvPr id="93" name="椭圆 92"/>
              <p:cNvSpPr/>
              <p:nvPr/>
            </p:nvSpPr>
            <p:spPr>
              <a:xfrm>
                <a:off x="5466371" y="4774772"/>
                <a:ext cx="661219" cy="6612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4911748"/>
                <a:ext cx="433739" cy="387267"/>
              </a:xfrm>
              <a:prstGeom prst="rect">
                <a:avLst/>
              </a:prstGeom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5947688" y="3148262"/>
              <a:ext cx="1085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Evil Code</a:t>
              </a:r>
              <a:endParaRPr lang="zh-CN" altLang="en-US" sz="1600" dirty="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64143" y="3724995"/>
            <a:ext cx="2022225" cy="2643445"/>
            <a:chOff x="4064143" y="3724995"/>
            <a:chExt cx="2022225" cy="2643445"/>
          </a:xfrm>
        </p:grpSpPr>
        <p:sp>
          <p:nvSpPr>
            <p:cNvPr id="95" name="云形 94"/>
            <p:cNvSpPr/>
            <p:nvPr/>
          </p:nvSpPr>
          <p:spPr>
            <a:xfrm rot="3064141">
              <a:off x="3901819" y="3896631"/>
              <a:ext cx="2356185" cy="2012913"/>
            </a:xfrm>
            <a:prstGeom prst="cloud">
              <a:avLst/>
            </a:prstGeom>
            <a:solidFill>
              <a:srgbClr val="FF0066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TextBox 95"/>
            <p:cNvSpPr txBox="1"/>
            <p:nvPr/>
          </p:nvSpPr>
          <p:spPr>
            <a:xfrm rot="2782750">
              <a:off x="3553656" y="5488621"/>
              <a:ext cx="1390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6600"/>
                  </a:solidFill>
                </a:rPr>
                <a:t>RESTful API</a:t>
              </a:r>
              <a:endParaRPr lang="zh-CN" altLang="en-US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369000" y="5885156"/>
            <a:ext cx="409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Cross API Scripting (XAS)</a:t>
            </a:r>
            <a:endParaRPr lang="zh-CN" alt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7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35"/>
    </mc:Choice>
    <mc:Fallback>
      <p:transition spd="slow" advTm="104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8973E-6 C 0.00295 -0.00254 0.00695 -0.00393 0.00886 -0.00786 C 0.0099 -0.00994 0.01059 -0.01226 0.01181 -0.01388 C 0.02136 -0.0266 0.03507 -0.03793 0.04775 -0.04371 C 0.05417 -0.05018 0.06111 -0.06013 0.06858 -0.0636 C 0.07986 -0.07516 0.06841 -0.06475 0.08351 -0.07354 C 0.09219 -0.07863 0.1 -0.08927 0.10886 -0.09343 C 0.12188 -0.09968 0.13455 -0.10083 0.14775 -0.10523 C 0.1632 -0.11031 0.17813 -0.11656 0.19393 -0.11933 C 0.21198 -0.12673 0.22813 -0.12928 0.24775 -0.12928 " pathEditMode="relative" ptsTypes="fffffffffA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6.38889E-6 -4.09806E-6 C 0.00852 -0.00301 0.0165 -0.00462 0.02536 -0.00601 C 0.04098 -0.01318 0.06858 -0.0111 0.08369 -0.01202 C 0.11668 -0.01087 0.14549 -0.00856 0.17761 -0.00601 C 0.20452 -0.00069 0.229 0.0007 0.25678 0.00185 C 0.29341 0.01041 0.33022 0.01411 0.3672 0.01989 C 0.37657 0.02613 0.40036 0.0377 0.41199 0.0377 " pathEditMode="relative" ptsTypes="ffffffA">
                                      <p:cBhvr>
                                        <p:cTn id="59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6716E-6 C 0.00904 0.0185 0.01893 0.03561 0.02831 0.05365 C 0.03803 0.07261 0.03508 0.07146 0.0448 0.08742 C 0.04654 0.09019 0.04897 0.09227 0.0507 0.09528 C 0.06338 0.11794 0.05227 0.10545 0.06424 0.11725 C 0.07293 0.13483 0.08143 0.15402 0.09254 0.16882 C 0.09636 0.18339 0.10956 0.19796 0.1165 0.21068 C 0.12483 0.22594 0.1323 0.2426 0.14029 0.25832 C 0.14202 0.26179 0.14463 0.26457 0.14636 0.26827 C 0.15331 0.28353 0.15383 0.28792 0.16129 0.30018 C 0.16928 0.31336 0.17518 0.3277 0.18213 0.34181 C 0.1849 0.34736 0.19115 0.35777 0.19115 0.35777 C 0.19393 0.36956 0.204 0.39708 0.21043 0.40564 C 0.21372 0.4179 0.22049 0.42807 0.22536 0.4394 C 0.22744 0.44426 0.23143 0.44981 0.23143 0.45513 " pathEditMode="relative" ptsTypes="ffffffffffffffA">
                                      <p:cBhvr>
                                        <p:cTn id="10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186 L 0.20399 -0.41882 " pathEditMode="relative" rAng="0" ptsTypes="AA">
                                      <p:cBhvr>
                                        <p:cTn id="119" dur="1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1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8" grpId="0"/>
      <p:bldP spid="49" grpId="0"/>
      <p:bldP spid="57" grpId="0"/>
      <p:bldP spid="58" grpId="0"/>
      <p:bldP spid="80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XAS in Social Networks</a:t>
            </a:r>
            <a:endParaRPr lang="zh-CN" alt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5</a:t>
            </a:fld>
            <a:endParaRPr lang="zh-CN" altLang="en-US" sz="1800" b="1" dirty="0">
              <a:latin typeface="Calibri (正文)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12944" y="2935688"/>
            <a:ext cx="1478441" cy="1369284"/>
            <a:chOff x="3634034" y="2852936"/>
            <a:chExt cx="1478441" cy="136928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852936"/>
              <a:ext cx="910224" cy="10884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634034" y="3883666"/>
              <a:ext cx="14784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Social Network</a:t>
              </a:r>
              <a:endParaRPr lang="zh-CN" altLang="en-US" sz="16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92057" y="1143938"/>
            <a:ext cx="2041008" cy="1349095"/>
            <a:chOff x="2976937" y="4060536"/>
            <a:chExt cx="2041008" cy="134909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337" y="4060536"/>
              <a:ext cx="1068207" cy="106820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976937" y="5071077"/>
              <a:ext cx="20410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Mash-up Applications</a:t>
              </a:r>
              <a:endParaRPr lang="zh-CN" altLang="en-US" sz="16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96136" y="3598584"/>
            <a:ext cx="1934889" cy="1412776"/>
            <a:chOff x="2323608" y="1437991"/>
            <a:chExt cx="1934889" cy="14127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665" y="1437991"/>
              <a:ext cx="1412776" cy="141277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323608" y="2461413"/>
              <a:ext cx="19348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Desktop Applications</a:t>
              </a:r>
              <a:endParaRPr lang="zh-CN" altLang="en-US" sz="16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34961" y="4753314"/>
            <a:ext cx="2355197" cy="1306413"/>
            <a:chOff x="639961" y="3068960"/>
            <a:chExt cx="2355197" cy="13064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1778">
              <a:off x="1863252" y="3233672"/>
              <a:ext cx="579190" cy="83403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258" y="3068960"/>
              <a:ext cx="608856" cy="951845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39961" y="4036819"/>
              <a:ext cx="23551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Third-party Mobile Clients</a:t>
              </a:r>
              <a:endParaRPr lang="zh-CN" altLang="en-US" sz="16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47462" y="1978548"/>
            <a:ext cx="2180918" cy="1249624"/>
            <a:chOff x="916785" y="4585319"/>
            <a:chExt cx="2180918" cy="1249624"/>
          </a:xfrm>
        </p:grpSpPr>
        <p:sp>
          <p:nvSpPr>
            <p:cNvPr id="22" name="矩形 21"/>
            <p:cNvSpPr/>
            <p:nvPr/>
          </p:nvSpPr>
          <p:spPr>
            <a:xfrm>
              <a:off x="916785" y="5496389"/>
              <a:ext cx="21809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Interconnected Services</a:t>
              </a:r>
              <a:endParaRPr lang="zh-CN" altLang="en-US" sz="1600" dirty="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287" y="4585319"/>
              <a:ext cx="1210274" cy="1022681"/>
            </a:xfrm>
            <a:prstGeom prst="rect">
              <a:avLst/>
            </a:prstGeom>
          </p:spPr>
        </p:pic>
      </p:grpSp>
      <p:cxnSp>
        <p:nvCxnSpPr>
          <p:cNvPr id="12" name="直接箭头连接符 11"/>
          <p:cNvCxnSpPr/>
          <p:nvPr/>
        </p:nvCxnSpPr>
        <p:spPr>
          <a:xfrm flipV="1">
            <a:off x="2285070" y="2489888"/>
            <a:ext cx="1006987" cy="51134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491385" y="3058895"/>
            <a:ext cx="3160735" cy="42102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2627784" y="3966418"/>
            <a:ext cx="2862374" cy="47069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285070" y="4622006"/>
            <a:ext cx="1006987" cy="895226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/>
          <p:nvPr/>
        </p:nvCxnSpPr>
        <p:spPr>
          <a:xfrm rot="16200000" flipH="1" flipV="1">
            <a:off x="1102731" y="2869748"/>
            <a:ext cx="544230" cy="455112"/>
          </a:xfrm>
          <a:prstGeom prst="curvedConnector4">
            <a:avLst>
              <a:gd name="adj1" fmla="val -63302"/>
              <a:gd name="adj2" fmla="val 184187"/>
            </a:avLst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89"/>
    </mc:Choice>
    <mc:Fallback>
      <p:transition spd="slow" advTm="23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XAS in Mash-up </a:t>
            </a:r>
            <a:r>
              <a:rPr lang="en-US" altLang="zh-CN" sz="3500" b="1" dirty="0" smtClean="0">
                <a:solidFill>
                  <a:srgbClr val="FFFFFF"/>
                </a:solidFill>
              </a:rPr>
              <a:t>Applications</a:t>
            </a:r>
            <a:endParaRPr lang="en-US" altLang="zh-CN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6</a:t>
            </a:fld>
            <a:endParaRPr lang="zh-CN" altLang="en-US" sz="1800" b="1" dirty="0">
              <a:latin typeface="Calibri (正文)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31395" r="12133"/>
          <a:stretch/>
        </p:blipFill>
        <p:spPr bwMode="auto">
          <a:xfrm>
            <a:off x="3779912" y="1340768"/>
            <a:ext cx="4392488" cy="27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30952" y="2432576"/>
            <a:ext cx="5322951" cy="871200"/>
            <a:chOff x="1043608" y="1772816"/>
            <a:chExt cx="5322951" cy="871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" t="2074" r="1666" b="76703"/>
            <a:stretch/>
          </p:blipFill>
          <p:spPr bwMode="auto">
            <a:xfrm>
              <a:off x="1089184" y="1772816"/>
              <a:ext cx="5277375" cy="87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043608" y="1772816"/>
              <a:ext cx="5312791" cy="871200"/>
            </a:xfrm>
            <a:prstGeom prst="rect">
              <a:avLst/>
            </a:prstGeom>
            <a:noFill/>
            <a:ln>
              <a:solidFill>
                <a:srgbClr val="FF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上箭头 9"/>
          <p:cNvSpPr/>
          <p:nvPr/>
        </p:nvSpPr>
        <p:spPr>
          <a:xfrm rot="5400000">
            <a:off x="2699948" y="3074665"/>
            <a:ext cx="432048" cy="1140720"/>
          </a:xfrm>
          <a:prstGeom prst="bentUpArrow">
            <a:avLst>
              <a:gd name="adj1" fmla="val 17945"/>
              <a:gd name="adj2" fmla="val 25000"/>
              <a:gd name="adj3" fmla="val 38242"/>
            </a:avLst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上箭头 12"/>
          <p:cNvSpPr/>
          <p:nvPr/>
        </p:nvSpPr>
        <p:spPr>
          <a:xfrm rot="5400000">
            <a:off x="354081" y="4139591"/>
            <a:ext cx="2079775" cy="700721"/>
          </a:xfrm>
          <a:prstGeom prst="bentUpArrow">
            <a:avLst>
              <a:gd name="adj1" fmla="val 13595"/>
              <a:gd name="adj2" fmla="val 18475"/>
              <a:gd name="adj3" fmla="val 33892"/>
            </a:avLst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3" y="1343652"/>
            <a:ext cx="1520649" cy="95163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104304" y="4363680"/>
            <a:ext cx="4917723" cy="1728192"/>
            <a:chOff x="2104304" y="4363680"/>
            <a:chExt cx="4917723" cy="1728192"/>
          </a:xfrm>
        </p:grpSpPr>
        <p:pic>
          <p:nvPicPr>
            <p:cNvPr id="1026" name="图片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304" y="4363680"/>
              <a:ext cx="4917723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104304" y="4363680"/>
              <a:ext cx="4917723" cy="1728192"/>
            </a:xfrm>
            <a:prstGeom prst="rect">
              <a:avLst/>
            </a:prstGeom>
            <a:noFill/>
            <a:ln w="28575">
              <a:solidFill>
                <a:srgbClr val="FF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104304" y="5661248"/>
            <a:ext cx="4339904" cy="0"/>
          </a:xfrm>
          <a:prstGeom prst="line">
            <a:avLst/>
          </a:prstGeom>
          <a:ln w="38100">
            <a:solidFill>
              <a:srgbClr val="FF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629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57"/>
    </mc:Choice>
    <mc:Fallback>
      <p:transition spd="slow" advTm="35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XAS in Interconnected </a:t>
            </a:r>
            <a:r>
              <a:rPr lang="en-US" altLang="zh-CN" sz="3500" b="1" dirty="0" smtClean="0">
                <a:solidFill>
                  <a:srgbClr val="FFFFFF"/>
                </a:solidFill>
              </a:rPr>
              <a:t>Services</a:t>
            </a:r>
            <a:endParaRPr lang="en-US" altLang="zh-CN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7</a:t>
            </a:fld>
            <a:endParaRPr lang="zh-CN" altLang="en-US" sz="1800" b="1" dirty="0">
              <a:latin typeface="Calibri (正文)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7" y="1276159"/>
            <a:ext cx="1626675" cy="1086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4" y="5117457"/>
            <a:ext cx="1043593" cy="430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8" y="2474276"/>
            <a:ext cx="1080542" cy="407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" y="3661599"/>
            <a:ext cx="2206934" cy="486513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758376" y="3001660"/>
            <a:ext cx="360040" cy="486513"/>
          </a:xfrm>
          <a:prstGeom prst="downArrow">
            <a:avLst/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758376" y="4421167"/>
            <a:ext cx="360040" cy="486513"/>
          </a:xfrm>
          <a:prstGeom prst="downArrow">
            <a:avLst/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5544108" y="3320594"/>
            <a:ext cx="360040" cy="1168521"/>
          </a:xfrm>
          <a:prstGeom prst="downArrow">
            <a:avLst/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408486" y="4680190"/>
            <a:ext cx="7348114" cy="1305016"/>
            <a:chOff x="1408486" y="4680190"/>
            <a:chExt cx="7348114" cy="1305016"/>
          </a:xfrm>
        </p:grpSpPr>
        <p:pic>
          <p:nvPicPr>
            <p:cNvPr id="4098" name="Picture 2" descr="1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03" r="17448"/>
            <a:stretch/>
          </p:blipFill>
          <p:spPr bwMode="auto">
            <a:xfrm>
              <a:off x="1408486" y="4680190"/>
              <a:ext cx="7348114" cy="130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1408486" y="4680190"/>
              <a:ext cx="7348114" cy="1305016"/>
            </a:xfrm>
            <a:prstGeom prst="rect">
              <a:avLst/>
            </a:prstGeom>
            <a:noFill/>
            <a:ln w="38100">
              <a:solidFill>
                <a:srgbClr val="FF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50888" y="1709678"/>
            <a:ext cx="5472609" cy="1323122"/>
            <a:chOff x="3050888" y="1709678"/>
            <a:chExt cx="5472609" cy="1323122"/>
          </a:xfrm>
        </p:grpSpPr>
        <p:grpSp>
          <p:nvGrpSpPr>
            <p:cNvPr id="14" name="组合 13"/>
            <p:cNvGrpSpPr/>
            <p:nvPr/>
          </p:nvGrpSpPr>
          <p:grpSpPr>
            <a:xfrm>
              <a:off x="3050888" y="1709678"/>
              <a:ext cx="5472609" cy="1306199"/>
              <a:chOff x="3050888" y="1709678"/>
              <a:chExt cx="5472609" cy="1306199"/>
            </a:xfrm>
          </p:grpSpPr>
          <p:pic>
            <p:nvPicPr>
              <p:cNvPr id="6" name="Picture 2" descr="1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1" r="20233" b="46933"/>
              <a:stretch/>
            </p:blipFill>
            <p:spPr bwMode="auto">
              <a:xfrm>
                <a:off x="3050888" y="1709678"/>
                <a:ext cx="5472609" cy="130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矩形 10"/>
              <p:cNvSpPr/>
              <p:nvPr/>
            </p:nvSpPr>
            <p:spPr>
              <a:xfrm>
                <a:off x="3050888" y="1709678"/>
                <a:ext cx="5441076" cy="1306199"/>
              </a:xfrm>
              <a:prstGeom prst="rect">
                <a:avLst/>
              </a:prstGeom>
              <a:noFill/>
              <a:ln w="28575">
                <a:solidFill>
                  <a:srgbClr val="FF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043668" y="2663468"/>
              <a:ext cx="144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/>
                <a:t>F</a:t>
              </a:r>
              <a:r>
                <a:rPr lang="en-US" altLang="zh-CN" b="1" dirty="0" smtClean="0"/>
                <a:t>acebook</a:t>
              </a:r>
              <a:endParaRPr lang="zh-CN" altLang="en-US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73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94"/>
    </mc:Choice>
    <mc:Fallback>
      <p:transition spd="slow" advTm="41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XAS in Desktop </a:t>
            </a:r>
            <a:r>
              <a:rPr lang="en-US" altLang="zh-CN" sz="3500" b="1" dirty="0" smtClean="0">
                <a:solidFill>
                  <a:srgbClr val="FFFFFF"/>
                </a:solidFill>
              </a:rPr>
              <a:t>Applications</a:t>
            </a:r>
            <a:endParaRPr lang="en-US" altLang="zh-CN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8</a:t>
            </a:fld>
            <a:endParaRPr lang="zh-CN" altLang="en-US" sz="1800" b="1" dirty="0">
              <a:latin typeface="Calibri (正文)"/>
            </a:endParaRP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9"/>
          <a:stretch/>
        </p:blipFill>
        <p:spPr bwMode="auto">
          <a:xfrm>
            <a:off x="570351" y="3212976"/>
            <a:ext cx="6548380" cy="25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92"/>
          <a:stretch/>
        </p:blipFill>
        <p:spPr bwMode="auto">
          <a:xfrm>
            <a:off x="2483766" y="1196752"/>
            <a:ext cx="6480721" cy="168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33769" r="12439" b="29361"/>
          <a:stretch/>
        </p:blipFill>
        <p:spPr>
          <a:xfrm>
            <a:off x="425659" y="1436924"/>
            <a:ext cx="1876097" cy="765087"/>
          </a:xfrm>
          <a:prstGeom prst="rect">
            <a:avLst/>
          </a:prstGeom>
        </p:spPr>
      </p:pic>
      <p:sp>
        <p:nvSpPr>
          <p:cNvPr id="8" name="直角上箭头 7"/>
          <p:cNvSpPr/>
          <p:nvPr/>
        </p:nvSpPr>
        <p:spPr>
          <a:xfrm rot="5400000" flipV="1">
            <a:off x="7086867" y="3724997"/>
            <a:ext cx="1759953" cy="700721"/>
          </a:xfrm>
          <a:prstGeom prst="bentUpArrow">
            <a:avLst>
              <a:gd name="adj1" fmla="val 13595"/>
              <a:gd name="adj2" fmla="val 18475"/>
              <a:gd name="adj3" fmla="val 33892"/>
            </a:avLst>
          </a:prstGeom>
          <a:solidFill>
            <a:srgbClr val="FF6600"/>
          </a:solidFill>
          <a:ln>
            <a:solidFill>
              <a:srgbClr val="FF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9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48"/>
    </mc:Choice>
    <mc:Fallback>
      <p:transition spd="slow" advTm="3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86" y="323789"/>
            <a:ext cx="80825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</a:rPr>
              <a:t>XAS in Third-party Mobile </a:t>
            </a:r>
            <a:r>
              <a:rPr lang="en-US" altLang="zh-CN" sz="3500" b="1" dirty="0" smtClean="0">
                <a:solidFill>
                  <a:srgbClr val="FFFFFF"/>
                </a:solidFill>
              </a:rPr>
              <a:t>Clients</a:t>
            </a:r>
            <a:endParaRPr lang="en-US" altLang="zh-CN" sz="3500" b="1" dirty="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7438" y="629024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b="1" smtClean="0">
                <a:latin typeface="Calibri (正文)"/>
              </a:rPr>
              <a:t>9</a:t>
            </a:fld>
            <a:endParaRPr lang="zh-CN" altLang="en-US" sz="1800" b="1" dirty="0">
              <a:latin typeface="Calibri (正文)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48003"/>
              </p:ext>
            </p:extLst>
          </p:nvPr>
        </p:nvGraphicFramePr>
        <p:xfrm>
          <a:off x="1430818" y="1916832"/>
          <a:ext cx="6264696" cy="38404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2366"/>
                <a:gridCol w="3162330"/>
              </a:tblGrid>
              <a:tr h="3390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 smtClean="0">
                          <a:effectLst/>
                          <a:latin typeface="+mj-lt"/>
                        </a:rPr>
                        <a:t>Vulnerable</a:t>
                      </a:r>
                      <a:endParaRPr lang="zh-CN" sz="2400" spc="-5" dirty="0">
                        <a:effectLst/>
                        <a:latin typeface="+mj-lt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  <a:latin typeface="+mj-lt"/>
                        </a:rPr>
                        <a:t>Not Vulnerable</a:t>
                      </a:r>
                      <a:endParaRPr lang="zh-CN" sz="2400" spc="-5" dirty="0">
                        <a:effectLst/>
                        <a:latin typeface="+mj-lt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6633"/>
                    </a:solidFill>
                  </a:tcPr>
                </a:tc>
              </a:tr>
              <a:tr h="203453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m.slandr.net</a:t>
                      </a:r>
                      <a:endParaRPr lang="zh-CN" sz="2400" b="0" spc="-5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dabr.co.uk</a:t>
                      </a:r>
                      <a:endParaRPr lang="zh-CN" sz="2400" b="0" spc="-5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m.tweete.net</a:t>
                      </a:r>
                      <a:endParaRPr lang="zh-CN" sz="2400" b="0" kern="1200" spc="-5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spc="-5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twetmob.com</a:t>
                      </a:r>
                      <a:endParaRPr lang="zh-CN" sz="2400" b="0" kern="1200" spc="-5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spc="-5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itweet.net</a:t>
                      </a:r>
                      <a:endParaRPr lang="zh-CN" sz="2400" b="0" kern="1200" spc="-5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spc="-5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www.tweetree.com</a:t>
                      </a:r>
                      <a:endParaRPr lang="zh-CN" sz="2400" b="0" kern="1200" spc="-5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  <a:latin typeface="+mj-lt"/>
                        </a:rPr>
                        <a:t>mobile.twitter.com</a:t>
                      </a:r>
                      <a:endParaRPr lang="zh-CN" sz="2400" spc="-5" dirty="0">
                        <a:effectLst/>
                        <a:latin typeface="+mj-lt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  <a:latin typeface="+mj-lt"/>
                        </a:rPr>
                        <a:t>twittme.mobi</a:t>
                      </a:r>
                      <a:endParaRPr lang="zh-CN" sz="2400" spc="-5" dirty="0">
                        <a:effectLst/>
                        <a:latin typeface="+mj-lt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  <a:latin typeface="+mj-lt"/>
                        </a:rPr>
                        <a:t>www.twittermobile.net</a:t>
                      </a:r>
                      <a:endParaRPr lang="zh-CN" sz="2400" spc="-5" dirty="0">
                        <a:effectLst/>
                        <a:latin typeface="+mj-lt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935" y="1268760"/>
            <a:ext cx="718246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7" algn="ctr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zh-CN" sz="2500" dirty="0"/>
              <a:t>N</a:t>
            </a:r>
            <a:r>
              <a:rPr lang="en-US" altLang="zh-CN" sz="2500" dirty="0" bmk=""/>
              <a:t>ine Twitter mobile Web </a:t>
            </a:r>
            <a:r>
              <a:rPr lang="en-US" altLang="zh-CN" sz="2500" dirty="0" smtClean="0" bmk=""/>
              <a:t>applications</a:t>
            </a:r>
            <a:endParaRPr lang="en-US" altLang="zh-CN" sz="2500" dirty="0"/>
          </a:p>
        </p:txBody>
      </p:sp>
    </p:spTree>
    <p:extLst>
      <p:ext uri="{BB962C8B-B14F-4D97-AF65-F5344CB8AC3E}">
        <p14:creationId xmlns:p14="http://schemas.microsoft.com/office/powerpoint/2010/main" val="32886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71"/>
    </mc:Choice>
    <mc:Fallback>
      <p:transition spd="slow" advTm="2567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0.3|1.5|8.1|0.5|6.4|1.1|7.3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.9|1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6|16.1|2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1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7|4.4|1.2|1.2|4.4|0.2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5|4.8|19.4|14.5|1.6|11.7|13.1|6|9.5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1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2.7|10.9|16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</TotalTime>
  <Words>1157</Words>
  <Application>Microsoft Office PowerPoint</Application>
  <PresentationFormat>On-screen Show (4:3)</PresentationFormat>
  <Paragraphs>330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宋体</vt:lpstr>
      <vt:lpstr>Calibri (正文)</vt:lpstr>
      <vt:lpstr>Calibri</vt:lpstr>
      <vt:lpstr>Wingdings</vt:lpstr>
      <vt:lpstr>Times New Roman</vt:lpstr>
      <vt:lpstr>Verdana</vt:lpstr>
      <vt:lpstr>华文隶书</vt:lpstr>
      <vt:lpstr>Consolas</vt:lpstr>
      <vt:lpstr>Courier New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Shelly</dc:creator>
  <cp:lastModifiedBy>Shize</cp:lastModifiedBy>
  <cp:revision>89</cp:revision>
  <dcterms:created xsi:type="dcterms:W3CDTF">2013-04-28T07:38:50Z</dcterms:created>
  <dcterms:modified xsi:type="dcterms:W3CDTF">2013-05-24T22:11:21Z</dcterms:modified>
</cp:coreProperties>
</file>