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3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34.xml" Type="http://schemas.openxmlformats.org/officeDocument/2006/relationships/slide" Id="rId39"/><Relationship Target="slides/slide33.xml" Type="http://schemas.openxmlformats.org/officeDocument/2006/relationships/slide" Id="rId38"/><Relationship Target="slides/slide32.xml" Type="http://schemas.openxmlformats.org/officeDocument/2006/relationships/slide" Id="rId37"/><Relationship Target="slides/slide14.xml" Type="http://schemas.openxmlformats.org/officeDocument/2006/relationships/slide" Id="rId19"/><Relationship Target="slides/slide31.xml" Type="http://schemas.openxmlformats.org/officeDocument/2006/relationships/slide" Id="rId36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9.xml" Type="http://schemas.openxmlformats.org/officeDocument/2006/relationships/slide" Id="rId34"/><Relationship Target="slides/slide30.xml" Type="http://schemas.openxmlformats.org/officeDocument/2006/relationships/slide" Id="rId35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1" name="Shape 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8" name="Shape 1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1" name="Shape 2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8" name="Shape 2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9" name="Shape 21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6" name="Shape 2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7" name="Shape 22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2" name="Shape 2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3" name="Shape 2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8" name="Shape 2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9" name="Shape 23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4" name="Shape 2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5" name="Shape 2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0" name="Shape 2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1" name="Shape 2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6" name="Shape 2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7" name="Shape 27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8" name="Shape 2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0" name="Shape 2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1" name="Shape 29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92" name="Shape 2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3" name="Shape 3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4" name="Shape 3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9" name="Shape 3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0" name="Shape 31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11" name="Shape 3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0" name="Shape 3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1" name="Shape 32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22" name="Shape 32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6" name="Shape 3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7" name="Shape 32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28" name="Shape 3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2" name="Shape 3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3" name="Shape 3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4" name="Shape 3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3" name="Shape 3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4" name="Shape 34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5" name="Shape 3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4"/><Relationship Target="../media/image05.jp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secure-links.org" Type="http://schemas.openxmlformats.org/officeDocument/2006/relationships/hyperlink" TargetMode="External" Id="rId3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4.png" Type="http://schemas.openxmlformats.org/officeDocument/2006/relationships/image" Id="rId4"/><Relationship Target="../media/image11.jpg" Type="http://schemas.openxmlformats.org/officeDocument/2006/relationships/image" Id="rId3"/><Relationship Target="../media/image09.jpg" Type="http://schemas.openxmlformats.org/officeDocument/2006/relationships/image" Id="rId6"/><Relationship Target="../media/image16.jpg" Type="http://schemas.openxmlformats.org/officeDocument/2006/relationships/image" Id="rId5"/><Relationship Target="../media/image06.jpg" Type="http://schemas.openxmlformats.org/officeDocument/2006/relationships/image" Id="rId7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3.xml.rels><?xml version="1.0" encoding="UTF-8" standalone="yes"?><Relationships xmlns="http://schemas.openxmlformats.org/package/2006/relationships"><Relationship Target="../notesSlides/notesSlide3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4.xml.rels><?xml version="1.0" encoding="UTF-8" standalone="yes"?><Relationships xmlns="http://schemas.openxmlformats.org/package/2006/relationships"><Relationship Target="../notesSlides/notesSlide3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7.png" Type="http://schemas.openxmlformats.org/officeDocument/2006/relationships/image" Id="rId4"/><Relationship Target="../media/image08.jpg" Type="http://schemas.openxmlformats.org/officeDocument/2006/relationships/image" Id="rId3"/><Relationship Target="../media/image15.jpg" Type="http://schemas.openxmlformats.org/officeDocument/2006/relationships/image" Id="rId6"/><Relationship Target="../media/image07.png" Type="http://schemas.openxmlformats.org/officeDocument/2006/relationships/image" Id="rId5"/><Relationship Target="../media/image12.jpg" Type="http://schemas.openxmlformats.org/officeDocument/2006/relationships/image" Id="rId7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2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4"/><Relationship Target="../media/image13.png" Type="http://schemas.openxmlformats.org/officeDocument/2006/relationships/image" Id="rId3"/><Relationship Target="../media/image04.png" Type="http://schemas.openxmlformats.org/officeDocument/2006/relationships/image" Id="rId5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931025" x="188399"/>
            <a:ext cy="2355299" cx="87671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Why distributed security policy requires secure introduction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4708687" x="685800"/>
            <a:ext cy="18957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Joseph Bonneau</a:t>
            </a:r>
          </a:p>
          <a:p>
            <a:pPr rtl="0" lvl="0">
              <a:buNone/>
            </a:pPr>
            <a:r>
              <a:rPr lang="en"/>
              <a:t>Web 2.0 Security &amp; Privacy</a:t>
            </a:r>
          </a:p>
          <a:p>
            <a:pPr rtl="0" lvl="0">
              <a:buNone/>
            </a:pPr>
            <a:r>
              <a:rPr lang="en"/>
              <a:t>San Francisco, CA</a:t>
            </a:r>
          </a:p>
          <a:p>
            <a:pPr rtl="0" lvl="0">
              <a:buNone/>
            </a:pPr>
            <a:r>
              <a:rPr lang="en"/>
              <a:t>May 24 2013</a:t>
            </a:r>
          </a:p>
          <a:p>
            <a:r>
              <a:t/>
            </a:r>
          </a:p>
        </p:txBody>
      </p:sp>
      <p:sp>
        <p:nvSpPr>
          <p:cNvPr id="25" name="Shape 25"/>
          <p:cNvSpPr/>
          <p:nvPr/>
        </p:nvSpPr>
        <p:spPr>
          <a:xfrm>
            <a:off y="177900" x="816135"/>
            <a:ext cy="1657887" cx="751172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Proposals to deal with rogue certs</a:t>
            </a:r>
          </a:p>
        </p:txBody>
      </p:sp>
      <p:cxnSp>
        <p:nvCxnSpPr>
          <p:cNvPr id="112" name="Shape 112"/>
          <p:cNvCxnSpPr/>
          <p:nvPr/>
        </p:nvCxnSpPr>
        <p:spPr>
          <a:xfrm>
            <a:off y="3989575" x="626100"/>
            <a:ext cy="0" cx="7629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3" name="Shape 113"/>
          <p:cNvCxnSpPr/>
          <p:nvPr/>
        </p:nvCxnSpPr>
        <p:spPr>
          <a:xfrm>
            <a:off y="1776375" x="4193425"/>
            <a:ext cy="4775699" cx="291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14" name="Shape 114"/>
          <p:cNvSpPr txBox="1"/>
          <p:nvPr/>
        </p:nvSpPr>
        <p:spPr>
          <a:xfrm>
            <a:off y="3721075" x="6558025"/>
            <a:ext cy="537000" cx="2507399"/>
          </a:xfrm>
          <a:prstGeom prst="rect">
            <a:avLst/>
          </a:prstGeom>
          <a:solidFill>
            <a:srgbClr val="FF9900"/>
          </a:solidFill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3000" lang="en"/>
              <a:t>Preventive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y="3721075" x="0"/>
            <a:ext cy="537000" cx="2150699"/>
          </a:xfrm>
          <a:prstGeom prst="rect">
            <a:avLst/>
          </a:prstGeom>
          <a:solidFill>
            <a:srgbClr val="FF9900"/>
          </a:solidFill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Detective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y="5643779" x="3263725"/>
            <a:ext cy="908399" cx="1830299"/>
          </a:xfrm>
          <a:prstGeom prst="rect">
            <a:avLst/>
          </a:prstGeom>
          <a:solidFill>
            <a:srgbClr val="FF9900"/>
          </a:solidFill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Server changes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y="1630663" x="3263725"/>
            <a:ext cy="798899" cx="1888499"/>
          </a:xfrm>
          <a:prstGeom prst="rect">
            <a:avLst/>
          </a:prstGeom>
          <a:solidFill>
            <a:srgbClr val="FF9900"/>
          </a:solidFill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No server changes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y="2133000" x="457200"/>
            <a:ext cy="777600" cx="25511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SSL Observatory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y="1987400" x="5525200"/>
            <a:ext cy="777600" cx="25511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Convergence</a:t>
            </a:r>
          </a:p>
          <a:p>
            <a:pPr rtl="0" lvl="0">
              <a:buNone/>
            </a:pPr>
            <a:r>
              <a:rPr sz="2400" lang="en"/>
              <a:t>Perspectives</a:t>
            </a:r>
          </a:p>
          <a:p>
            <a:pPr rtl="0" lvl="0">
              <a:buNone/>
            </a:pPr>
            <a:r>
              <a:rPr sz="2400" lang="en"/>
              <a:t>Cert patrol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y="3538725" x="2150700"/>
            <a:ext cy="777600" cx="25511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Certificate</a:t>
            </a:r>
          </a:p>
          <a:p>
            <a:pPr rtl="0" lvl="0">
              <a:buNone/>
            </a:pPr>
            <a:r>
              <a:rPr sz="2400" lang="en"/>
              <a:t>Transparency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y="4681225" x="5436850"/>
            <a:ext cy="1600199" cx="25511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DANE</a:t>
            </a:r>
          </a:p>
          <a:p>
            <a:pPr rtl="0" lvl="0">
              <a:buNone/>
            </a:pPr>
            <a:r>
              <a:rPr sz="2400" lang="en"/>
              <a:t>HPKP</a:t>
            </a:r>
          </a:p>
          <a:p>
            <a:pPr rtl="0" lvl="0">
              <a:buNone/>
            </a:pPr>
            <a:r>
              <a:rPr sz="2400" lang="en"/>
              <a:t>TACK</a:t>
            </a:r>
          </a:p>
          <a:p>
            <a:pPr rtl="0" lvl="0">
              <a:buNone/>
            </a:pPr>
            <a:r>
              <a:rPr sz="2400" lang="en"/>
              <a:t>Sovereign Keys</a:t>
            </a:r>
          </a:p>
          <a:p>
            <a:r>
              <a:t/>
            </a:r>
          </a:p>
        </p:txBody>
      </p:sp>
      <p:sp>
        <p:nvSpPr>
          <p:cNvPr id="122" name="Shape 122"/>
          <p:cNvSpPr txBox="1"/>
          <p:nvPr/>
        </p:nvSpPr>
        <p:spPr>
          <a:xfrm>
            <a:off y="5380125" x="626100"/>
            <a:ext cy="1600199" cx="25511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HPKP-RO</a:t>
            </a:r>
          </a:p>
          <a:p>
            <a:pPr rtl="0" lvl="0">
              <a:buNone/>
            </a:pPr>
            <a:r>
              <a:rPr sz="2400" lang="en"/>
              <a:t>CAA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HSTS (Strict Transport Security)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proposed 2008 [Jackson/Barth]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final standard 2012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support in Chrome, FF, Opera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No support in IE, Safari </a:t>
            </a:r>
            <a:r>
              <a:rPr b="1" lang="en">
                <a:solidFill>
                  <a:srgbClr val="000000"/>
                </a:solidFill>
              </a:rPr>
              <a:t>☹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~150 preloaded domains in Chrome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PayPal, Twitter, many Google subdomains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~15,000 domains setting or trying HSTS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~1,000 domains setting long-term HSTS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HPKP (aka PKP, key pinning)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Evans, Palmer, Sleevi 2011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Standards track, IETF Web Security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MUST include at least 2 pins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Can request "report only" for errors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Remaining issues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Domain bricking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5 early adopters!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No browser support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Certificate Transparency (CT)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Laurie, Langley, Käsper 2013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IETF experimental draft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Enter every issued cert in a global log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CT log is weakly trusted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Publicly verifiable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Append-only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Relied on for availability, fork consistency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Certs include "Signed certificate timestamp"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This is all clients check!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Mis-issued certs detectable by scans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y="274637" x="457200"/>
            <a:ext cy="1237800" cx="88676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Security = policy distribution</a:t>
            </a:r>
          </a:p>
        </p:txBody>
      </p:sp>
      <p:sp>
        <p:nvSpPr>
          <p:cNvPr id="146" name="Shape 146"/>
          <p:cNvSpPr/>
          <p:nvPr/>
        </p:nvSpPr>
        <p:spPr>
          <a:xfrm>
            <a:off y="1512437" x="5841450"/>
            <a:ext cy="1296000" cx="1368600"/>
          </a:xfrm>
          <a:prstGeom prst="can">
            <a:avLst>
              <a:gd fmla="val 25000" name="adj"/>
            </a:avLst>
          </a:prstGeom>
          <a:solidFill>
            <a:srgbClr val="EFEFE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b="1" sz="2000" lang="en"/>
              <a:t>a.com</a:t>
            </a:r>
          </a:p>
        </p:txBody>
      </p:sp>
      <p:sp>
        <p:nvSpPr>
          <p:cNvPr id="147" name="Shape 147"/>
          <p:cNvSpPr/>
          <p:nvPr/>
        </p:nvSpPr>
        <p:spPr>
          <a:xfrm>
            <a:off y="2889593" x="6936100"/>
            <a:ext cy="1296000" cx="1368600"/>
          </a:xfrm>
          <a:prstGeom prst="can">
            <a:avLst>
              <a:gd fmla="val 25000" name="adj"/>
            </a:avLst>
          </a:prstGeom>
          <a:solidFill>
            <a:srgbClr val="B6D7A8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b="1" sz="2000" lang="en"/>
              <a:t>b.org</a:t>
            </a:r>
          </a:p>
          <a:p>
            <a:pPr algn="ctr" rtl="0" lvl="0">
              <a:buNone/>
            </a:pPr>
            <a:r>
              <a:rPr sz="2000" lang="en"/>
              <a:t>HSTS</a:t>
            </a:r>
          </a:p>
        </p:txBody>
      </p:sp>
      <p:sp>
        <p:nvSpPr>
          <p:cNvPr id="148" name="Shape 148"/>
          <p:cNvSpPr/>
          <p:nvPr/>
        </p:nvSpPr>
        <p:spPr>
          <a:xfrm>
            <a:off y="5453537" x="5047675"/>
            <a:ext cy="1296000" cx="1368600"/>
          </a:xfrm>
          <a:prstGeom prst="can">
            <a:avLst>
              <a:gd fmla="val 25000" name="adj"/>
            </a:avLst>
          </a:prstGeom>
          <a:solidFill>
            <a:srgbClr val="6AA84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b="1" sz="2000" lang="en"/>
              <a:t>d.tv</a:t>
            </a:r>
          </a:p>
          <a:p>
            <a:pPr algn="ctr" rtl="0" lvl="0">
              <a:buNone/>
            </a:pPr>
            <a:r>
              <a:rPr sz="2000" lang="en"/>
              <a:t>CT</a:t>
            </a:r>
          </a:p>
        </p:txBody>
      </p:sp>
      <p:sp>
        <p:nvSpPr>
          <p:cNvPr id="149" name="Shape 149"/>
          <p:cNvSpPr/>
          <p:nvPr/>
        </p:nvSpPr>
        <p:spPr>
          <a:xfrm>
            <a:off y="1904228" x="2132223"/>
            <a:ext cy="3997728" cx="3333851"/>
          </a:xfrm>
          <a:prstGeom prst="cloud">
            <a:avLst/>
          </a:prstGeom>
          <a:solidFill>
            <a:srgbClr val="E6B8A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
</a:t>
            </a:r>
          </a:p>
          <a:p>
            <a:r>
              <a:t/>
            </a:r>
          </a:p>
          <a:p>
            <a:pPr algn="ctr" rtl="0" lvl="0">
              <a:buNone/>
            </a:pPr>
            <a:r>
              <a:rPr sz="2400" lang="en"/>
              <a:t>Romecast</a:t>
            </a:r>
          </a:p>
        </p:txBody>
      </p:sp>
      <p:sp>
        <p:nvSpPr>
          <p:cNvPr id="150" name="Shape 150"/>
          <p:cNvSpPr/>
          <p:nvPr/>
        </p:nvSpPr>
        <p:spPr>
          <a:xfrm>
            <a:off y="2828925" x="3282262"/>
            <a:ext cy="1200150" cx="8096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51" name="Shape 151"/>
          <p:cNvSpPr/>
          <p:nvPr/>
        </p:nvSpPr>
        <p:spPr>
          <a:xfrm>
            <a:off y="3441130" x="304474"/>
            <a:ext cy="923925" cx="86677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52" name="Shape 152"/>
          <p:cNvSpPr/>
          <p:nvPr/>
        </p:nvSpPr>
        <p:spPr>
          <a:xfrm>
            <a:off y="4502530" x="6813550"/>
            <a:ext cy="1296000" cx="1368600"/>
          </a:xfrm>
          <a:prstGeom prst="can">
            <a:avLst>
              <a:gd fmla="val 25000" name="adj"/>
            </a:avLst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b="1" sz="2000" lang="en"/>
              <a:t>c.net</a:t>
            </a:r>
          </a:p>
          <a:p>
            <a:pPr algn="ctr" rtl="0" lvl="0">
              <a:buNone/>
            </a:pPr>
            <a:r>
              <a:rPr sz="2000" lang="en"/>
              <a:t>HPKP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y="5260037" x="803550"/>
            <a:ext cy="1229399" cx="7536900"/>
          </a:xfrm>
          <a:prstGeom prst="rect">
            <a:avLst/>
          </a:prstGeom>
          <a:solidFill>
            <a:srgbClr val="C9DAF8"/>
          </a:solidFill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600" lang="en"/>
              <a:t>Browsers must know what to expect </a:t>
            </a:r>
          </a:p>
          <a:p>
            <a:pPr rtl="0" lvl="0">
              <a:buNone/>
            </a:pPr>
            <a:r>
              <a:rPr sz="3600" lang="en" i="1"/>
              <a:t>prior to the initial connection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Browser preloads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y="1447500" x="225150"/>
            <a:ext cy="4610100" cx="8693700"/>
          </a:xfrm>
          <a:prstGeom prst="rect">
            <a:avLst/>
          </a:prstGeom>
          <a:solidFill>
            <a:srgbClr val="FCE5CD"/>
          </a:solidFill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  "pinsets": [</a:t>
            </a:r>
          </a:p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    {</a:t>
            </a:r>
          </a:p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      "name": "tor",</a:t>
            </a:r>
          </a:p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        "static_spki_hashes": [</a:t>
            </a:r>
          </a:p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          "RapidSSL",</a:t>
            </a:r>
          </a:p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          "DigiCertEVRoot",</a:t>
            </a:r>
          </a:p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          "Tor1",</a:t>
            </a:r>
          </a:p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          "Tor2",</a:t>
            </a:r>
          </a:p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          "Tor3"</a:t>
            </a:r>
          </a:p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      ]	    </a:t>
            </a:r>
          </a:p>
          <a:p>
            <a:pPr rtl="0" lvl="0" indent="45720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 },</a:t>
            </a:r>
          </a:p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...</a:t>
            </a:r>
          </a:p>
          <a:p>
            <a:pPr rtl="0" lvl="0">
              <a:buNone/>
            </a:pPr>
            <a:r>
              <a:rPr sz="2000" lang="en">
                <a:latin typeface="Courier New"/>
                <a:ea typeface="Courier New"/>
                <a:cs typeface="Courier New"/>
                <a:sym typeface="Courier New"/>
              </a:rPr>
              <a:t>{ "name": "torproject.org", "mode": "force-https", "pins": "tor" },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60" name="Shape 160"/>
          <p:cNvSpPr txBox="1"/>
          <p:nvPr/>
        </p:nvSpPr>
        <p:spPr>
          <a:xfrm>
            <a:off y="6243375" x="225150"/>
            <a:ext cy="452999" cx="85400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transport_security_static.json (Chromium project)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Continuity-based policy</a:t>
            </a:r>
          </a:p>
        </p:txBody>
      </p:sp>
      <p:sp>
        <p:nvSpPr>
          <p:cNvPr id="166" name="Shape 166"/>
          <p:cNvSpPr/>
          <p:nvPr/>
        </p:nvSpPr>
        <p:spPr>
          <a:xfrm>
            <a:off y="2895550" x="457199"/>
            <a:ext cy="923925" cx="8667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67" name="Shape 167"/>
          <p:cNvSpPr/>
          <p:nvPr/>
        </p:nvSpPr>
        <p:spPr>
          <a:xfrm>
            <a:off y="2953075" x="7766700"/>
            <a:ext cy="866400" cx="920099"/>
          </a:xfrm>
          <a:prstGeom prst="can">
            <a:avLst>
              <a:gd fmla="val 25000" name="adj"/>
            </a:avLst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cxnSp>
        <p:nvCxnSpPr>
          <p:cNvPr id="168" name="Shape 168"/>
          <p:cNvCxnSpPr/>
          <p:nvPr/>
        </p:nvCxnSpPr>
        <p:spPr>
          <a:xfrm>
            <a:off y="3165337" x="1698325"/>
            <a:ext cy="21000" cx="5515500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69" name="Shape 169"/>
          <p:cNvSpPr txBox="1"/>
          <p:nvPr/>
        </p:nvSpPr>
        <p:spPr>
          <a:xfrm>
            <a:off y="2671837" x="3055075"/>
            <a:ext cy="493499" cx="2802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/>
              <a:t>GET </a:t>
            </a:r>
            <a:r>
              <a:rPr b="1" sz="1800" lang="en"/>
              <a:t>https</a:t>
            </a:r>
            <a:r>
              <a:rPr sz="1800" lang="en"/>
              <a:t>://pfj.org</a:t>
            </a:r>
          </a:p>
        </p:txBody>
      </p:sp>
      <p:cxnSp>
        <p:nvCxnSpPr>
          <p:cNvPr id="170" name="Shape 170"/>
          <p:cNvCxnSpPr/>
          <p:nvPr/>
        </p:nvCxnSpPr>
        <p:spPr>
          <a:xfrm flipH="1">
            <a:off y="3941712" x="1779350"/>
            <a:ext cy="16200" cx="54344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71" name="Shape 171"/>
          <p:cNvSpPr txBox="1"/>
          <p:nvPr/>
        </p:nvSpPr>
        <p:spPr>
          <a:xfrm>
            <a:off y="3522787" x="2342106"/>
            <a:ext cy="2264400" cx="52767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/>
              <a:t>200 OK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"/>
              <a:t>Strict-Transport-Security: max-age=15768000 ; includeSubDomains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"/>
              <a:t>Public-Key-Pins: max-age=15768000;</a:t>
            </a:r>
          </a:p>
          <a:p>
            <a:pPr rtl="0" lvl="0">
              <a:buNone/>
            </a:pPr>
            <a:r>
              <a:rPr sz="1800" lang="en"/>
              <a:t>pin-sha1="4n972...baXc="; pin-sha256="LPJN...LmCQ="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72" name="Shape 172"/>
          <p:cNvSpPr txBox="1"/>
          <p:nvPr/>
        </p:nvSpPr>
        <p:spPr>
          <a:xfrm>
            <a:off y="5720075" x="1046850"/>
            <a:ext cy="1023300" cx="6812999"/>
          </a:xfrm>
          <a:prstGeom prst="rect">
            <a:avLst/>
          </a:prstGeom>
          <a:solidFill>
            <a:srgbClr val="D9EAD3"/>
          </a:solidFill>
          <a:ln w="2857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3000" lang="en"/>
              <a:t>Could also use a well-known URI, TLS extensions, x.509 extensions, etc.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6" name="Shape 1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DNS(SEC) based proposals</a:t>
            </a:r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Service Security Requirements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Schechter 2007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Expired RFC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DANE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Hoffman, Schlyter 2012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Standards track RFC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CAA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Hallam-Baker, Stradling 2013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Standards-track RFC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y="274637" x="457200"/>
            <a:ext cy="1237800" cx="8768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Channels to distribute security policy</a:t>
            </a:r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y="1585625" x="1112425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Browser preloads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HSTS, HPKP (already in Chrome)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Continuity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HSTS, HPKP, TACK, etc.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DNSSEC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Third parties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Notaries, public logs, OCSP responders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85" name="Shape 185"/>
          <p:cNvSpPr txBox="1"/>
          <p:nvPr/>
        </p:nvSpPr>
        <p:spPr>
          <a:xfrm>
            <a:off y="1673450" x="-275875"/>
            <a:ext cy="1464000" cx="1682400"/>
          </a:xfrm>
          <a:prstGeom prst="rect">
            <a:avLst/>
          </a:prstGeom>
          <a:noFill/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b="1" sz="9600" lang="en">
                <a:solidFill>
                  <a:srgbClr val="333333"/>
                </a:solidFill>
              </a:rPr>
              <a:t>☺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y="4630225" x="-101925"/>
            <a:ext cy="1507499" cx="16094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9600" lang="en">
                <a:solidFill>
                  <a:srgbClr val="333333"/>
                </a:solidFill>
              </a:rPr>
              <a:t>☠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y="3567875" x="181625"/>
            <a:ext cy="1003199" cx="7674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sz="6000" lang="en"/>
              <a:t>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Out-of-band lookup is a non-starter</a:t>
            </a:r>
          </a:p>
        </p:txBody>
      </p:sp>
      <p:sp>
        <p:nvSpPr>
          <p:cNvPr id="193" name="Shape 193"/>
          <p:cNvSpPr/>
          <p:nvPr/>
        </p:nvSpPr>
        <p:spPr>
          <a:xfrm>
            <a:off y="1925075" x="457199"/>
            <a:ext cy="923925" cx="8667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cxnSp>
        <p:nvCxnSpPr>
          <p:cNvPr id="194" name="Shape 194"/>
          <p:cNvCxnSpPr/>
          <p:nvPr/>
        </p:nvCxnSpPr>
        <p:spPr>
          <a:xfrm rot="10800000" flipH="1">
            <a:off y="2183537" x="1411949"/>
            <a:ext cy="11400" cx="5898900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95" name="Shape 195"/>
          <p:cNvSpPr txBox="1"/>
          <p:nvPr/>
        </p:nvSpPr>
        <p:spPr>
          <a:xfrm>
            <a:off y="3403937" x="1411949"/>
            <a:ext cy="485399" cx="1872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Was this okay </a:t>
            </a:r>
          </a:p>
          <a:p>
            <a:pPr rtl="0" lvl="0">
              <a:buNone/>
            </a:pPr>
            <a:r>
              <a:rPr lang="en"/>
              <a:t>for </a:t>
            </a:r>
            <a:r>
              <a:rPr b="1" lang="en"/>
              <a:t>pfj.org</a:t>
            </a:r>
            <a:r>
              <a:rPr lang="en"/>
              <a:t>?</a:t>
            </a:r>
          </a:p>
        </p:txBody>
      </p:sp>
      <p:sp>
        <p:nvSpPr>
          <p:cNvPr id="196" name="Shape 196"/>
          <p:cNvSpPr/>
          <p:nvPr/>
        </p:nvSpPr>
        <p:spPr>
          <a:xfrm>
            <a:off y="5005387" x="2604100"/>
            <a:ext cy="1200150" cx="8096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cxnSp>
        <p:nvCxnSpPr>
          <p:cNvPr id="197" name="Shape 197"/>
          <p:cNvCxnSpPr/>
          <p:nvPr/>
        </p:nvCxnSpPr>
        <p:spPr>
          <a:xfrm rot="10800000">
            <a:off y="2733500" x="1536474"/>
            <a:ext cy="0" cx="5774400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98" name="Shape 198"/>
          <p:cNvSpPr/>
          <p:nvPr/>
        </p:nvSpPr>
        <p:spPr>
          <a:xfrm>
            <a:off y="2849000" x="4899225"/>
            <a:ext cy="1415100" cx="2757600"/>
          </a:xfrm>
          <a:prstGeom prst="verticalScroll">
            <a:avLst>
              <a:gd fmla="val 12500" name="adj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CN: pfj.org</a:t>
            </a:r>
          </a:p>
          <a:p>
            <a:pPr rtl="0" lvl="0">
              <a:buNone/>
            </a:pPr>
            <a:r>
              <a:rPr sz="1800" lang="en"/>
              <a:t>Issuer: Verisign</a:t>
            </a:r>
          </a:p>
          <a:p>
            <a:pPr rtl="0" lvl="0">
              <a:buNone/>
            </a:pPr>
            <a:r>
              <a:rPr sz="1800" lang="en"/>
              <a:t>SPKI: </a:t>
            </a:r>
            <a:r>
              <a:rPr b="1" sz="1800" lang="en"/>
              <a:t>K</a:t>
            </a:r>
          </a:p>
        </p:txBody>
      </p:sp>
      <p:cxnSp>
        <p:nvCxnSpPr>
          <p:cNvPr id="199" name="Shape 199"/>
          <p:cNvCxnSpPr/>
          <p:nvPr/>
        </p:nvCxnSpPr>
        <p:spPr>
          <a:xfrm>
            <a:off y="3234900" x="1261625"/>
            <a:ext cy="1908600" cx="3719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200" name="Shape 200"/>
          <p:cNvSpPr txBox="1"/>
          <p:nvPr/>
        </p:nvSpPr>
        <p:spPr>
          <a:xfrm>
            <a:off y="1850537" x="3284075"/>
            <a:ext cy="485399" cx="1872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GET </a:t>
            </a:r>
            <a:r>
              <a:rPr b="1" lang="en"/>
              <a:t>https</a:t>
            </a:r>
            <a:r>
              <a:rPr lang="en"/>
              <a:t>://pfj.org</a:t>
            </a:r>
          </a:p>
        </p:txBody>
      </p:sp>
      <p:sp>
        <p:nvSpPr>
          <p:cNvPr id="201" name="Shape 201"/>
          <p:cNvSpPr/>
          <p:nvPr/>
        </p:nvSpPr>
        <p:spPr>
          <a:xfrm>
            <a:off y="5255275" x="1261625"/>
            <a:ext cy="866400" cx="920099"/>
          </a:xfrm>
          <a:prstGeom prst="can">
            <a:avLst>
              <a:gd fmla="val 25000" name="adj"/>
            </a:avLst>
          </a:prstGeom>
          <a:solidFill>
            <a:srgbClr val="F6B26B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02" name="Shape 202"/>
          <p:cNvSpPr txBox="1"/>
          <p:nvPr/>
        </p:nvSpPr>
        <p:spPr>
          <a:xfrm>
            <a:off y="4906525" x="1183325"/>
            <a:ext cy="1563900" cx="10767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7500" lang="en">
                <a:solidFill>
                  <a:srgbClr val="333333"/>
                </a:solidFill>
              </a:rPr>
              <a:t>∅</a:t>
            </a:r>
          </a:p>
        </p:txBody>
      </p:sp>
      <p:sp>
        <p:nvSpPr>
          <p:cNvPr id="203" name="Shape 203"/>
          <p:cNvSpPr/>
          <p:nvPr/>
        </p:nvSpPr>
        <p:spPr>
          <a:xfrm>
            <a:off y="1982600" x="7766700"/>
            <a:ext cy="866400" cx="920099"/>
          </a:xfrm>
          <a:prstGeom prst="can">
            <a:avLst>
              <a:gd fmla="val 25000" name="adj"/>
            </a:avLst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04" name="Shape 204"/>
          <p:cNvSpPr txBox="1"/>
          <p:nvPr/>
        </p:nvSpPr>
        <p:spPr>
          <a:xfrm>
            <a:off y="5171275" x="4180200"/>
            <a:ext cy="1034399" cx="3586500"/>
          </a:xfrm>
          <a:prstGeom prst="rect">
            <a:avLst/>
          </a:prstGeom>
          <a:solidFill>
            <a:srgbClr val="D9D2E9"/>
          </a:solidFill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2400" lang="en"/>
              <a:t>Attackers can always simulate outage!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xit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Talk Outline</a:t>
            </a:r>
          </a:p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b="1" lang="en"/>
              <a:t>Threat model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Improved security policies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S-links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8" name="Shape 2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Talk Outline</a:t>
            </a:r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Threat model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Improved security policies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b="1" lang="en"/>
              <a:t>S-links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5" name="Shape 2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Secure introduction</a:t>
            </a:r>
          </a:p>
        </p:txBody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y="3830900" x="457200"/>
            <a:ext cy="246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Already exists for HSTS!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Effects of an HTTPS link: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mandatory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ephemeral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transparent to users</a:t>
            </a:r>
          </a:p>
          <a:p>
            <a:pPr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easy to deploy</a:t>
            </a:r>
          </a:p>
        </p:txBody>
      </p:sp>
      <p:sp>
        <p:nvSpPr>
          <p:cNvPr id="217" name="Shape 217"/>
          <p:cNvSpPr txBox="1"/>
          <p:nvPr>
            <p:ph idx="2" type="body"/>
          </p:nvPr>
        </p:nvSpPr>
        <p:spPr>
          <a:xfrm>
            <a:off y="1988125" x="457200"/>
            <a:ext cy="246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IDEA: for web navigation, a referring website can indicate security policy in-band in links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2" name="Shape 22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My proposal: s-links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&lt;a </a:t>
            </a:r>
            <a:r>
              <a:rPr b="1" sz="2400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link-security</a:t>
            </a:r>
            <a:r>
              <a:rPr sz="2400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="</a:t>
            </a:r>
            <a:r>
              <a:rPr sz="2400" lang="en" i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expiry=1357849989; </a:t>
            </a:r>
          </a:p>
          <a:p>
            <a:pPr rtl="0" lvl="0">
              <a:buNone/>
            </a:pPr>
            <a:r>
              <a:rPr b="1" sz="2400" lang="en" i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pin-sha256</a:t>
            </a:r>
            <a:r>
              <a:rPr sz="2400" lang="en" i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=YWRm...cnF=; </a:t>
            </a:r>
          </a:p>
          <a:p>
            <a:pPr rtl="0" lvl="0">
              <a:buNone/>
            </a:pPr>
            <a:r>
              <a:rPr b="1" sz="2400" lang="en" i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pin-sha256</a:t>
            </a:r>
            <a:r>
              <a:rPr sz="2400" lang="en" i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=LPJN...mCQ=;</a:t>
            </a:r>
            <a:r>
              <a:rPr sz="2400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" </a:t>
            </a:r>
          </a:p>
          <a:p>
            <a:pPr rtl="0" lvl="0">
              <a:buNone/>
            </a:pPr>
            <a:r>
              <a:rPr b="1" sz="2400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sz="2400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="https://pfj.org"&gt;secure link!&lt;/a&gt;</a:t>
            </a:r>
          </a:p>
          <a:p>
            <a:r>
              <a:t/>
            </a:r>
          </a:p>
        </p:txBody>
      </p:sp>
      <p:sp>
        <p:nvSpPr>
          <p:cNvPr id="224" name="Shape 224"/>
          <p:cNvSpPr txBox="1"/>
          <p:nvPr/>
        </p:nvSpPr>
        <p:spPr>
          <a:xfrm>
            <a:off y="4790425" x="2984900"/>
            <a:ext cy="968400" cx="36911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u="sng" sz="3600" lang="en">
                <a:solidFill>
                  <a:schemeClr val="hlink"/>
                </a:solidFill>
                <a:hlinkClick r:id="rId3"/>
              </a:rPr>
              <a:t>secure link!</a:t>
            </a:r>
          </a:p>
        </p:txBody>
      </p:sp>
      <p:cxnSp>
        <p:nvCxnSpPr>
          <p:cNvPr id="225" name="Shape 225"/>
          <p:cNvCxnSpPr/>
          <p:nvPr/>
        </p:nvCxnSpPr>
        <p:spPr>
          <a:xfrm>
            <a:off y="3611000" x="4120625"/>
            <a:ext cy="960900" cx="14700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9" name="Shape 2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Why HTML?</a:t>
            </a: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Extensible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Backwards compatible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Easy to deploy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Challenges: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Redirects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Copy/paste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6" name="Shape 2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S-links directives</a:t>
            </a:r>
          </a:p>
        </p:txBody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Key pins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CT mandatory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EV mandatory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Minimum TLS version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...</a:t>
            </a:r>
          </a:p>
          <a:p>
            <a:r>
              <a:t/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b="1" lang="en"/>
              <a:t>Expiry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1" name="Shape 2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2" name="Shape 24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Linked web navigation model</a:t>
            </a:r>
          </a:p>
        </p:txBody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y="3158175" x="457200"/>
            <a:ext cy="16988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 i="1"/>
              <a:t>users only reach new domains via hyperlinks, beginning with a set of domains with preloaded security policies.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7" name="Shape 2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8" name="Shape 24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The end-to-end picture</a:t>
            </a:r>
          </a:p>
        </p:txBody>
      </p:sp>
      <p:sp>
        <p:nvSpPr>
          <p:cNvPr id="249" name="Shape 249"/>
          <p:cNvSpPr/>
          <p:nvPr/>
        </p:nvSpPr>
        <p:spPr>
          <a:xfrm>
            <a:off y="2751950" x="1907425"/>
            <a:ext cy="3043115" cx="4746708"/>
          </a:xfrm>
          <a:prstGeom prst="cloud">
            <a:avLst/>
          </a:prstGeom>
          <a:solidFill>
            <a:srgbClr val="D9EAD3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Preloaded</a:t>
            </a:r>
          </a:p>
          <a:p>
            <a:pPr algn="ctr" rtl="0" lvl="0">
              <a:buNone/>
            </a:pPr>
            <a:r>
              <a:rPr sz="2400" lang="en"/>
              <a:t>domains</a:t>
            </a:r>
          </a:p>
        </p:txBody>
      </p:sp>
      <p:sp>
        <p:nvSpPr>
          <p:cNvPr id="250" name="Shape 250"/>
          <p:cNvSpPr/>
          <p:nvPr/>
        </p:nvSpPr>
        <p:spPr>
          <a:xfrm>
            <a:off y="3840307" x="2326891"/>
            <a:ext cy="866400" cx="920099"/>
          </a:xfrm>
          <a:prstGeom prst="can">
            <a:avLst>
              <a:gd fmla="val 25000" name="adj"/>
            </a:avLst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1" name="Shape 251"/>
          <p:cNvSpPr/>
          <p:nvPr/>
        </p:nvSpPr>
        <p:spPr>
          <a:xfrm>
            <a:off y="4717101" x="3910241"/>
            <a:ext cy="866400" cx="920099"/>
          </a:xfrm>
          <a:prstGeom prst="can">
            <a:avLst>
              <a:gd fmla="val 25000" name="adj"/>
            </a:avLst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2" name="Shape 252"/>
          <p:cNvSpPr/>
          <p:nvPr/>
        </p:nvSpPr>
        <p:spPr>
          <a:xfrm>
            <a:off y="3181451" x="5048741"/>
            <a:ext cy="866400" cx="920099"/>
          </a:xfrm>
          <a:prstGeom prst="can">
            <a:avLst>
              <a:gd fmla="val 25000" name="adj"/>
            </a:avLst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3" name="Shape 253"/>
          <p:cNvSpPr/>
          <p:nvPr/>
        </p:nvSpPr>
        <p:spPr>
          <a:xfrm>
            <a:off y="2478408" x="848541"/>
            <a:ext cy="866400" cx="920099"/>
          </a:xfrm>
          <a:prstGeom prst="can">
            <a:avLst>
              <a:gd fmla="val 25000" name="adj"/>
            </a:avLst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4" name="Shape 254"/>
          <p:cNvSpPr/>
          <p:nvPr/>
        </p:nvSpPr>
        <p:spPr>
          <a:xfrm>
            <a:off y="1509658" x="2194866"/>
            <a:ext cy="866400" cx="920099"/>
          </a:xfrm>
          <a:prstGeom prst="can">
            <a:avLst>
              <a:gd fmla="val 25000" name="adj"/>
            </a:avLst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5" name="Shape 255"/>
          <p:cNvSpPr/>
          <p:nvPr/>
        </p:nvSpPr>
        <p:spPr>
          <a:xfrm>
            <a:off y="1885550" x="6788241"/>
            <a:ext cy="866400" cx="920099"/>
          </a:xfrm>
          <a:prstGeom prst="can">
            <a:avLst>
              <a:gd fmla="val 25000" name="adj"/>
            </a:avLst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6" name="Shape 256"/>
          <p:cNvSpPr/>
          <p:nvPr/>
        </p:nvSpPr>
        <p:spPr>
          <a:xfrm>
            <a:off y="3255958" x="7595841"/>
            <a:ext cy="866400" cx="920099"/>
          </a:xfrm>
          <a:prstGeom prst="can">
            <a:avLst>
              <a:gd fmla="val 25000" name="adj"/>
            </a:avLst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7" name="Shape 257"/>
          <p:cNvSpPr/>
          <p:nvPr/>
        </p:nvSpPr>
        <p:spPr>
          <a:xfrm>
            <a:off y="5583501" x="6030116"/>
            <a:ext cy="866400" cx="920099"/>
          </a:xfrm>
          <a:prstGeom prst="can">
            <a:avLst>
              <a:gd fmla="val 25000" name="adj"/>
            </a:avLst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8" name="Shape 258"/>
          <p:cNvSpPr/>
          <p:nvPr/>
        </p:nvSpPr>
        <p:spPr>
          <a:xfrm>
            <a:off y="4507182" x="232975"/>
            <a:ext cy="866400" cx="920099"/>
          </a:xfrm>
          <a:prstGeom prst="can">
            <a:avLst>
              <a:gd fmla="val 25000" name="adj"/>
            </a:avLst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9" name="Shape 259"/>
          <p:cNvSpPr/>
          <p:nvPr/>
        </p:nvSpPr>
        <p:spPr>
          <a:xfrm>
            <a:off y="5795066" x="1406791"/>
            <a:ext cy="866400" cx="920099"/>
          </a:xfrm>
          <a:prstGeom prst="can">
            <a:avLst>
              <a:gd fmla="val 25000" name="adj"/>
            </a:avLst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cxnSp>
        <p:nvCxnSpPr>
          <p:cNvPr id="260" name="Shape 260"/>
          <p:cNvCxnSpPr/>
          <p:nvPr/>
        </p:nvCxnSpPr>
        <p:spPr>
          <a:xfrm rot="10800000" flipH="1">
            <a:off y="1885600" x="1397800"/>
            <a:ext cy="545999" cx="7019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261" name="Shape 261"/>
          <p:cNvCxnSpPr/>
          <p:nvPr/>
        </p:nvCxnSpPr>
        <p:spPr>
          <a:xfrm rot="10800000">
            <a:off y="3445857" x="1153075"/>
            <a:ext cy="676500" cx="10988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262" name="Shape 262"/>
          <p:cNvCxnSpPr/>
          <p:nvPr/>
        </p:nvCxnSpPr>
        <p:spPr>
          <a:xfrm rot="10800000" flipH="1">
            <a:off y="2387875" x="5845550"/>
            <a:ext cy="720299" cx="8231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263" name="Shape 263"/>
          <p:cNvCxnSpPr>
            <a:endCxn id="256" idx="1"/>
          </p:cNvCxnSpPr>
          <p:nvPr/>
        </p:nvCxnSpPr>
        <p:spPr>
          <a:xfrm>
            <a:off y="2766357" x="7629591"/>
            <a:ext cy="489600" cx="426300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dot"/>
            <a:round/>
            <a:headEnd w="lg" len="lg" type="none"/>
            <a:tailEnd w="lg" len="lg" type="triangle"/>
          </a:ln>
        </p:spPr>
      </p:cxnSp>
      <p:cxnSp>
        <p:nvCxnSpPr>
          <p:cNvPr id="264" name="Shape 264"/>
          <p:cNvCxnSpPr/>
          <p:nvPr/>
        </p:nvCxnSpPr>
        <p:spPr>
          <a:xfrm rot="10800000">
            <a:off y="5489324" x="757074"/>
            <a:ext cy="655200" cx="538800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265" name="Shape 265"/>
          <p:cNvCxnSpPr/>
          <p:nvPr/>
        </p:nvCxnSpPr>
        <p:spPr>
          <a:xfrm>
            <a:off y="5620350" x="4848650"/>
            <a:ext cy="436800" cx="10046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dot"/>
            <a:round/>
            <a:headEnd w="lg" len="lg" type="none"/>
            <a:tailEnd w="lg" len="lg" type="triangle"/>
          </a:ln>
        </p:spPr>
      </p:cxnSp>
      <p:sp>
        <p:nvSpPr>
          <p:cNvPr id="266" name="Shape 266"/>
          <p:cNvSpPr txBox="1"/>
          <p:nvPr/>
        </p:nvSpPr>
        <p:spPr>
          <a:xfrm>
            <a:off y="3610107" x="1304275"/>
            <a:ext cy="347999" cx="7965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s-link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y="2039875" x="1304275"/>
            <a:ext cy="347999" cx="7965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s-link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y="2574025" x="5858900"/>
            <a:ext cy="347999" cx="7965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s-link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y="5583501" x="628225"/>
            <a:ext cy="347999" cx="7965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s-link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3" name="Shape 2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4" name="Shape 27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Malicious s-links?</a:t>
            </a:r>
          </a:p>
        </p:txBody>
      </p:sp>
      <p:sp>
        <p:nvSpPr>
          <p:cNvPr id="275" name="Shape 27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Can only make security policy </a:t>
            </a:r>
            <a:r>
              <a:rPr lang="en" i="1"/>
              <a:t>stricter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Can never undermine ambient policy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No persistent effects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No domain bricking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UI ≈ 404 (not found)</a:t>
            </a:r>
          </a:p>
          <a:p>
            <a:pPr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Limit risk of "warning fatigue"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9" name="Shape 2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0" name="Shape 28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S-links and the same origin policy</a:t>
            </a:r>
          </a:p>
        </p:txBody>
      </p:sp>
      <p:sp>
        <p:nvSpPr>
          <p:cNvPr id="281" name="Shape 281"/>
          <p:cNvSpPr/>
          <p:nvPr/>
        </p:nvSpPr>
        <p:spPr>
          <a:xfrm>
            <a:off y="1978925" x="801800"/>
            <a:ext cy="4384200" cx="7591499"/>
          </a:xfrm>
          <a:prstGeom prst="rect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82" name="Shape 282"/>
          <p:cNvSpPr/>
          <p:nvPr/>
        </p:nvSpPr>
        <p:spPr>
          <a:xfrm>
            <a:off y="2558950" x="1398900"/>
            <a:ext cy="989400" cx="1535399"/>
          </a:xfrm>
          <a:prstGeom prst="rect">
            <a:avLst/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1800" lang="en"/>
              <a:t>secure.com</a:t>
            </a:r>
          </a:p>
        </p:txBody>
      </p:sp>
      <p:sp>
        <p:nvSpPr>
          <p:cNvPr id="283" name="Shape 283"/>
          <p:cNvSpPr/>
          <p:nvPr/>
        </p:nvSpPr>
        <p:spPr>
          <a:xfrm>
            <a:off y="2558950" x="5035600"/>
            <a:ext cy="989400" cx="1535399"/>
          </a:xfrm>
          <a:prstGeom prst="rect">
            <a:avLst/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1800" lang="en"/>
              <a:t>pfj.org</a:t>
            </a:r>
          </a:p>
        </p:txBody>
      </p:sp>
      <p:sp>
        <p:nvSpPr>
          <p:cNvPr id="284" name="Shape 284"/>
          <p:cNvSpPr/>
          <p:nvPr/>
        </p:nvSpPr>
        <p:spPr>
          <a:xfrm>
            <a:off y="4923600" x="5035600"/>
            <a:ext cy="989400" cx="1535399"/>
          </a:xfrm>
          <a:prstGeom prst="rect">
            <a:avLst/>
          </a:prstGeom>
          <a:solidFill>
            <a:srgbClr val="F4CCCC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pfj.org</a:t>
            </a:r>
          </a:p>
        </p:txBody>
      </p:sp>
      <p:sp>
        <p:nvSpPr>
          <p:cNvPr id="285" name="Shape 285"/>
          <p:cNvSpPr/>
          <p:nvPr/>
        </p:nvSpPr>
        <p:spPr>
          <a:xfrm>
            <a:off y="5095444" x="6056261"/>
            <a:ext cy="645711" cx="42943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cxnSp>
        <p:nvCxnSpPr>
          <p:cNvPr id="286" name="Shape 286"/>
          <p:cNvCxnSpPr/>
          <p:nvPr/>
        </p:nvCxnSpPr>
        <p:spPr>
          <a:xfrm rot="10800000" flipH="1">
            <a:off y="3190299" x="3084775"/>
            <a:ext cy="1500" cx="17258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287" name="Shape 287"/>
          <p:cNvSpPr txBox="1"/>
          <p:nvPr/>
        </p:nvSpPr>
        <p:spPr>
          <a:xfrm>
            <a:off y="2691852" x="3603475"/>
            <a:ext cy="363899" cx="6884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s-link</a:t>
            </a:r>
          </a:p>
        </p:txBody>
      </p:sp>
      <p:cxnSp>
        <p:nvCxnSpPr>
          <p:cNvPr id="288" name="Shape 288"/>
          <p:cNvCxnSpPr/>
          <p:nvPr/>
        </p:nvCxnSpPr>
        <p:spPr>
          <a:xfrm rot="10800000">
            <a:off y="3675725" x="5679700"/>
            <a:ext cy="990599" cx="11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dash"/>
            <a:round/>
            <a:headEnd w="lg" len="lg" type="triangle"/>
            <a:tailEnd w="lg" len="lg" type="triangle"/>
          </a:ln>
        </p:spPr>
      </p:cxnSp>
      <p:sp>
        <p:nvSpPr>
          <p:cNvPr id="289" name="Shape 289"/>
          <p:cNvSpPr txBox="1"/>
          <p:nvPr/>
        </p:nvSpPr>
        <p:spPr>
          <a:xfrm>
            <a:off y="3784452" x="5926730"/>
            <a:ext cy="732600" cx="24399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cross-frame navigation</a:t>
            </a:r>
          </a:p>
          <a:p>
            <a:pPr rtl="0" lvl="0">
              <a:buNone/>
            </a:pPr>
            <a:r>
              <a:rPr lang="en"/>
              <a:t>script injection</a:t>
            </a:r>
          </a:p>
          <a:p>
            <a:pPr rtl="0" lvl="0">
              <a:buNone/>
            </a:pPr>
            <a:r>
              <a:rPr lang="en"/>
              <a:t>cookie theft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xit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presetID="10" fill="hold" presetSubtype="0" presetClass="exit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" fill="hold" presetSubtype="8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ID="2" fill="hold" presetSubtype="8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3" name="Shape 2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4" name="Shape 29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S-links and the same origin policy</a:t>
            </a:r>
          </a:p>
        </p:txBody>
      </p:sp>
      <p:sp>
        <p:nvSpPr>
          <p:cNvPr id="295" name="Shape 295"/>
          <p:cNvSpPr/>
          <p:nvPr/>
        </p:nvSpPr>
        <p:spPr>
          <a:xfrm>
            <a:off y="1978925" x="801800"/>
            <a:ext cy="4384200" cx="7591499"/>
          </a:xfrm>
          <a:prstGeom prst="rect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96" name="Shape 296"/>
          <p:cNvSpPr/>
          <p:nvPr/>
        </p:nvSpPr>
        <p:spPr>
          <a:xfrm>
            <a:off y="2558950" x="1398900"/>
            <a:ext cy="989400" cx="1535399"/>
          </a:xfrm>
          <a:prstGeom prst="rect">
            <a:avLst/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1800" lang="en"/>
              <a:t>secure.com</a:t>
            </a:r>
          </a:p>
        </p:txBody>
      </p:sp>
      <p:sp>
        <p:nvSpPr>
          <p:cNvPr id="297" name="Shape 297"/>
          <p:cNvSpPr/>
          <p:nvPr/>
        </p:nvSpPr>
        <p:spPr>
          <a:xfrm>
            <a:off y="2558950" x="5035600"/>
            <a:ext cy="989400" cx="1535399"/>
          </a:xfrm>
          <a:prstGeom prst="rect">
            <a:avLst/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1800" lang="en"/>
              <a:t>pfj.org</a:t>
            </a:r>
          </a:p>
        </p:txBody>
      </p:sp>
      <p:sp>
        <p:nvSpPr>
          <p:cNvPr id="298" name="Shape 298"/>
          <p:cNvSpPr/>
          <p:nvPr/>
        </p:nvSpPr>
        <p:spPr>
          <a:xfrm>
            <a:off y="4923600" x="5035600"/>
            <a:ext cy="989400" cx="1535399"/>
          </a:xfrm>
          <a:prstGeom prst="rect">
            <a:avLst/>
          </a:prstGeom>
          <a:solidFill>
            <a:srgbClr val="F4CCCC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pfj.org</a:t>
            </a:r>
          </a:p>
        </p:txBody>
      </p:sp>
      <p:sp>
        <p:nvSpPr>
          <p:cNvPr id="299" name="Shape 299"/>
          <p:cNvSpPr/>
          <p:nvPr/>
        </p:nvSpPr>
        <p:spPr>
          <a:xfrm>
            <a:off y="5095444" x="6056261"/>
            <a:ext cy="645711" cx="42943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cxnSp>
        <p:nvCxnSpPr>
          <p:cNvPr id="300" name="Shape 300"/>
          <p:cNvCxnSpPr/>
          <p:nvPr/>
        </p:nvCxnSpPr>
        <p:spPr>
          <a:xfrm rot="10800000" flipH="1">
            <a:off y="3190299" x="3084775"/>
            <a:ext cy="1500" cx="17258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301" name="Shape 301"/>
          <p:cNvSpPr txBox="1"/>
          <p:nvPr/>
        </p:nvSpPr>
        <p:spPr>
          <a:xfrm>
            <a:off y="2691852" x="3603475"/>
            <a:ext cy="363899" cx="6884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s-link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y="3229200" x="5434600"/>
            <a:ext cy="399600" cx="7374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lang="en"/>
              <a:t>HPKP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" fill="hold" presetSubtype="8" presetClass="exit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presetID="2" fill="hold" presetSubtype="8" presetClass="exit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presetID="8" fill="hold" presetSubtype="0" presetClass="emph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Cryptographic attacks on HTTPS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RSA timing leaks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CBC padding oracle attacks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aka BEAST, Lucky13, etc.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Compression leaks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aka CRIME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Downgrade to SSL v3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RC4 statistical leakage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Session resumption attacks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See Clark &amp; van Oorschot [IEEE SP '13]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6" name="Shape 3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7" name="Shape 30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Upgrading security policy</a:t>
            </a:r>
          </a:p>
        </p:txBody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Need to re-check ALL cached resources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HTTP cache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HTML5 localStorage/WebCache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TLS saved sessions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Cookies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etc.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Need to do so atomically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No issues for non-framed content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For example, script libraries</a:t>
            </a:r>
          </a:p>
          <a:p>
            <a:pPr lvl="0">
              <a:buNone/>
            </a:pPr>
            <a:r>
              <a:rPr lang="en"/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2" name="Shape 3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3" name="Shape 31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Who might set s-links?</a:t>
            </a:r>
          </a:p>
        </p:txBody>
      </p:sp>
      <p:sp>
        <p:nvSpPr>
          <p:cNvPr id="314" name="Shape 31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Search engines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Social media sites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Link aggregators</a:t>
            </a:r>
          </a:p>
        </p:txBody>
      </p:sp>
      <p:sp>
        <p:nvSpPr>
          <p:cNvPr id="315" name="Shape 315"/>
          <p:cNvSpPr/>
          <p:nvPr/>
        </p:nvSpPr>
        <p:spPr>
          <a:xfrm>
            <a:off y="3445458" x="844039"/>
            <a:ext cy="1277183" cx="227083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16" name="Shape 316"/>
          <p:cNvSpPr/>
          <p:nvPr/>
        </p:nvSpPr>
        <p:spPr>
          <a:xfrm>
            <a:off y="3445458" x="3595019"/>
            <a:ext cy="1581679" cx="214378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317" name="Shape 317"/>
          <p:cNvSpPr/>
          <p:nvPr/>
        </p:nvSpPr>
        <p:spPr>
          <a:xfrm>
            <a:off y="4840008" x="675113"/>
            <a:ext cy="1476691" cx="2821711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318" name="Shape 318"/>
          <p:cNvSpPr/>
          <p:nvPr/>
        </p:nvSpPr>
        <p:spPr>
          <a:xfrm>
            <a:off y="4827241" x="4103623"/>
            <a:ext cy="1502226" cx="2258102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319" name="Shape 319"/>
          <p:cNvSpPr/>
          <p:nvPr/>
        </p:nvSpPr>
        <p:spPr>
          <a:xfrm>
            <a:off y="4419716" x="7088792"/>
            <a:ext cy="1238008" cx="1598006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3" name="Shape 3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4" name="Shape 32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Big-picture questions</a:t>
            </a:r>
          </a:p>
        </p:txBody>
      </p:sp>
      <p:sp>
        <p:nvSpPr>
          <p:cNvPr id="325" name="Shape 32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Whom do we have to trust?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Can we change who we have to trust?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b="1" lang="en"/>
              <a:t>Trust agility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Can users tell whom they're trusting?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b="1" lang="en"/>
              <a:t>Trust affordance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9" name="Shape 3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0" name="Shape 33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5 predictions for the next 5 years</a:t>
            </a:r>
          </a:p>
        </p:txBody>
      </p:sp>
      <p:sp>
        <p:nvSpPr>
          <p:cNvPr id="331" name="Shape 33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Multiple security protocols deployed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At least HPKP &amp; CT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Multiple distribution channels</a:t>
            </a:r>
          </a:p>
          <a:p>
            <a:pPr rtl="0" lvl="1" indent="-419100" marL="914400">
              <a:spcBef>
                <a:spcPts val="60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/>
              <a:t>Preload/link/continuity paradigm will predominate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Policy specification will standardize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Preloads will expand, standardize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Web hubs will develop into security notaries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5" name="Shape 3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6" name="Shape 3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Think links!</a:t>
            </a:r>
          </a:p>
        </p:txBody>
      </p:sp>
      <p:sp>
        <p:nvSpPr>
          <p:cNvPr id="337" name="Shape 337"/>
          <p:cNvSpPr txBox="1"/>
          <p:nvPr>
            <p:ph idx="1" type="body"/>
          </p:nvPr>
        </p:nvSpPr>
        <p:spPr>
          <a:xfrm>
            <a:off y="18903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algn="ctr" rtl="0" lvl="0">
              <a:buNone/>
            </a:pPr>
            <a:r>
              <a:rPr b="1" lang="en"/>
              <a:t>jbonneau@gmail.com</a:t>
            </a:r>
          </a:p>
          <a:p>
            <a:pPr algn="ctr">
              <a:buNone/>
            </a:pPr>
            <a:r>
              <a:rPr b="1" lang="en"/>
              <a:t>www.secure-links.org</a:t>
            </a:r>
          </a:p>
        </p:txBody>
      </p:sp>
      <p:sp>
        <p:nvSpPr>
          <p:cNvPr id="338" name="Shape 338"/>
          <p:cNvSpPr/>
          <p:nvPr/>
        </p:nvSpPr>
        <p:spPr>
          <a:xfrm>
            <a:off y="2163390" x="255690"/>
            <a:ext cy="2944174" cx="196418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39" name="Shape 339"/>
          <p:cNvSpPr/>
          <p:nvPr/>
        </p:nvSpPr>
        <p:spPr>
          <a:xfrm>
            <a:off y="2725301" x="6000828"/>
            <a:ext cy="2137446" cx="293847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40" name="Shape 340"/>
          <p:cNvSpPr/>
          <p:nvPr/>
        </p:nvSpPr>
        <p:spPr>
          <a:xfrm>
            <a:off y="1331496" x="3052633"/>
            <a:ext cy="1306272" cx="1216173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341" name="Shape 341"/>
          <p:cNvSpPr/>
          <p:nvPr/>
        </p:nvSpPr>
        <p:spPr>
          <a:xfrm>
            <a:off y="196587" x="5040319"/>
            <a:ext cy="2205652" cx="2938471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342" name="Shape 342"/>
          <p:cNvSpPr/>
          <p:nvPr/>
        </p:nvSpPr>
        <p:spPr>
          <a:xfrm>
            <a:off y="3018869" x="2598466"/>
            <a:ext cy="2201776" cx="2938471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HTTPS vulnerabilities in practice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Inconsistent and incomplete deployment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i="1"/>
              <a:t>stripping attacks</a:t>
            </a:r>
          </a:p>
          <a:p>
            <a:r>
              <a:t/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Failures by Certificate Authorities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i="1"/>
              <a:t>rogue certificates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Threat model</a:t>
            </a:r>
          </a:p>
        </p:txBody>
      </p:sp>
      <p:sp>
        <p:nvSpPr>
          <p:cNvPr id="49" name="Shape 49"/>
          <p:cNvSpPr/>
          <p:nvPr/>
        </p:nvSpPr>
        <p:spPr>
          <a:xfrm>
            <a:off y="1515934" x="654764"/>
            <a:ext cy="2333345" cx="372910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50" name="Shape 50"/>
          <p:cNvSpPr txBox="1"/>
          <p:nvPr/>
        </p:nvSpPr>
        <p:spPr>
          <a:xfrm>
            <a:off y="3907529" x="515768"/>
            <a:ext cy="638999" cx="40071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000" lang="en"/>
              <a:t>Malicious government</a:t>
            </a:r>
          </a:p>
          <a:p>
            <a:r>
              <a:t/>
            </a:r>
          </a:p>
        </p:txBody>
      </p:sp>
      <p:sp>
        <p:nvSpPr>
          <p:cNvPr id="51" name="Shape 51"/>
          <p:cNvSpPr txBox="1"/>
          <p:nvPr/>
        </p:nvSpPr>
        <p:spPr>
          <a:xfrm>
            <a:off y="1397800" x="4994250"/>
            <a:ext cy="931800" cx="35963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000" lang="en"/>
              <a:t>Control a CA:</a:t>
            </a:r>
          </a:p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sz="3000" lang="en"/>
              <a:t>Rome</a:t>
            </a:r>
            <a:r>
              <a:rPr b="1" sz="3000" lang="en"/>
              <a:t>Trust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y="2685925" x="4994250"/>
            <a:ext cy="931800" cx="35963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000" lang="en"/>
              <a:t>Control an ISP:</a:t>
            </a:r>
          </a:p>
          <a:p>
            <a:pPr rtl="0" lvl="0">
              <a:buNone/>
            </a:pPr>
            <a:r>
              <a:rPr sz="3000" lang="en"/>
              <a:t>Rome</a:t>
            </a:r>
            <a:r>
              <a:rPr b="1" sz="3000" lang="en"/>
              <a:t>Cast</a:t>
            </a:r>
          </a:p>
        </p:txBody>
      </p:sp>
      <p:sp>
        <p:nvSpPr>
          <p:cNvPr id="53" name="Shape 53"/>
          <p:cNvSpPr txBox="1"/>
          <p:nvPr/>
        </p:nvSpPr>
        <p:spPr>
          <a:xfrm>
            <a:off y="4962225" x="169514"/>
            <a:ext cy="1433999" cx="6690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000" lang="en"/>
              <a:t>Limitations:</a:t>
            </a:r>
          </a:p>
          <a:p>
            <a:pPr rtl="0" lvl="0" indent="-317500" marL="457200">
              <a:buClr>
                <a:srgbClr val="000000"/>
              </a:buClr>
              <a:buSzPct val="77777"/>
              <a:buFont typeface="Arial"/>
              <a:buChar char="•"/>
            </a:pPr>
            <a:r>
              <a:rPr sz="3000" lang="en"/>
              <a:t>Don't control all servers</a:t>
            </a:r>
          </a:p>
          <a:p>
            <a:pPr rtl="0" lvl="0" indent="-317500" marL="457200">
              <a:buClr>
                <a:srgbClr val="000000"/>
              </a:buClr>
              <a:buSzPct val="77777"/>
              <a:buFont typeface="Arial"/>
              <a:buChar char="•"/>
            </a:pPr>
            <a:r>
              <a:rPr sz="3000" lang="en"/>
              <a:t>Don't control browser</a:t>
            </a:r>
          </a:p>
        </p:txBody>
      </p:sp>
      <p:sp>
        <p:nvSpPr>
          <p:cNvPr id="54" name="Shape 54"/>
          <p:cNvSpPr/>
          <p:nvPr/>
        </p:nvSpPr>
        <p:spPr>
          <a:xfrm>
            <a:off y="4615050" x="4719300"/>
            <a:ext cy="1781175" cx="429577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/>
        </p:nvSpPr>
        <p:spPr>
          <a:xfrm>
            <a:off y="3376500" x="4652400"/>
            <a:ext cy="1200000" cx="10470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7500" lang="en">
                <a:solidFill>
                  <a:srgbClr val="333333"/>
                </a:solidFill>
              </a:rPr>
              <a:t>✕</a:t>
            </a:r>
          </a:p>
        </p:txBody>
      </p:sp>
      <p:sp>
        <p:nvSpPr>
          <p:cNvPr id="60" name="Shape 6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HTTPS stripping</a:t>
            </a:r>
          </a:p>
        </p:txBody>
      </p:sp>
      <p:sp>
        <p:nvSpPr>
          <p:cNvPr id="61" name="Shape 61"/>
          <p:cNvSpPr/>
          <p:nvPr/>
        </p:nvSpPr>
        <p:spPr>
          <a:xfrm>
            <a:off y="2895550" x="457199"/>
            <a:ext cy="923925" cx="8667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cxnSp>
        <p:nvCxnSpPr>
          <p:cNvPr id="62" name="Shape 62"/>
          <p:cNvCxnSpPr/>
          <p:nvPr/>
        </p:nvCxnSpPr>
        <p:spPr>
          <a:xfrm>
            <a:off y="3165337" x="1698325"/>
            <a:ext cy="0" cx="2037900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dot"/>
            <a:round/>
            <a:headEnd w="lg" len="lg" type="none"/>
            <a:tailEnd w="lg" len="lg" type="triangle"/>
          </a:ln>
        </p:spPr>
      </p:cxnSp>
      <p:sp>
        <p:nvSpPr>
          <p:cNvPr id="63" name="Shape 63"/>
          <p:cNvSpPr txBox="1"/>
          <p:nvPr/>
        </p:nvSpPr>
        <p:spPr>
          <a:xfrm>
            <a:off y="2679937" x="1698325"/>
            <a:ext cy="485399" cx="1872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GET http://pfj.org</a:t>
            </a:r>
          </a:p>
        </p:txBody>
      </p:sp>
      <p:cxnSp>
        <p:nvCxnSpPr>
          <p:cNvPr id="64" name="Shape 64"/>
          <p:cNvCxnSpPr/>
          <p:nvPr/>
        </p:nvCxnSpPr>
        <p:spPr>
          <a:xfrm rot="10800000">
            <a:off y="3957899" x="1779374"/>
            <a:ext cy="37200" cx="1989300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dot"/>
            <a:round/>
            <a:headEnd w="lg" len="lg" type="none"/>
            <a:tailEnd w="lg" len="lg" type="triangle"/>
          </a:ln>
        </p:spPr>
      </p:cxnSp>
      <p:sp>
        <p:nvSpPr>
          <p:cNvPr id="65" name="Shape 65"/>
          <p:cNvSpPr/>
          <p:nvPr/>
        </p:nvSpPr>
        <p:spPr>
          <a:xfrm>
            <a:off y="2786200" x="4091787"/>
            <a:ext cy="1200150" cx="8096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66" name="Shape 66"/>
          <p:cNvSpPr/>
          <p:nvPr/>
        </p:nvSpPr>
        <p:spPr>
          <a:xfrm>
            <a:off y="2953075" x="7766700"/>
            <a:ext cy="866400" cx="920099"/>
          </a:xfrm>
          <a:prstGeom prst="can">
            <a:avLst>
              <a:gd fmla="val 25000" name="adj"/>
            </a:avLst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cxnSp>
        <p:nvCxnSpPr>
          <p:cNvPr id="67" name="Shape 67"/>
          <p:cNvCxnSpPr/>
          <p:nvPr/>
        </p:nvCxnSpPr>
        <p:spPr>
          <a:xfrm>
            <a:off y="3165337" x="5243600"/>
            <a:ext cy="0" cx="24449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dot"/>
            <a:round/>
            <a:headEnd w="lg" len="lg" type="none"/>
            <a:tailEnd w="lg" len="lg" type="triangle"/>
          </a:ln>
        </p:spPr>
      </p:cxnSp>
      <p:sp>
        <p:nvSpPr>
          <p:cNvPr id="68" name="Shape 68"/>
          <p:cNvSpPr txBox="1"/>
          <p:nvPr/>
        </p:nvSpPr>
        <p:spPr>
          <a:xfrm>
            <a:off y="2780437" x="5477618"/>
            <a:ext cy="485399" cx="1872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GET </a:t>
            </a:r>
            <a:r>
              <a:rPr b="1" lang="en"/>
              <a:t>https</a:t>
            </a:r>
            <a:r>
              <a:rPr lang="en"/>
              <a:t>://pfj.org</a:t>
            </a:r>
          </a:p>
        </p:txBody>
      </p:sp>
      <p:cxnSp>
        <p:nvCxnSpPr>
          <p:cNvPr id="69" name="Shape 69"/>
          <p:cNvCxnSpPr/>
          <p:nvPr/>
        </p:nvCxnSpPr>
        <p:spPr>
          <a:xfrm rot="10800000">
            <a:off y="3976500" x="5084475"/>
            <a:ext cy="0" cx="25232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dot"/>
            <a:round/>
            <a:headEnd w="lg" len="lg" type="none"/>
            <a:tailEnd w="lg" len="lg" type="triangle"/>
          </a:ln>
        </p:spPr>
      </p:cxnSp>
      <p:sp>
        <p:nvSpPr>
          <p:cNvPr id="70" name="Shape 70"/>
          <p:cNvSpPr txBox="1"/>
          <p:nvPr/>
        </p:nvSpPr>
        <p:spPr>
          <a:xfrm>
            <a:off y="3656962" x="5373843"/>
            <a:ext cy="420600" cx="1839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200 ... content</a:t>
            </a:r>
          </a:p>
        </p:txBody>
      </p:sp>
      <p:sp>
        <p:nvSpPr>
          <p:cNvPr id="71" name="Shape 71"/>
          <p:cNvSpPr txBox="1"/>
          <p:nvPr/>
        </p:nvSpPr>
        <p:spPr>
          <a:xfrm>
            <a:off y="3537300" x="1797475"/>
            <a:ext cy="420600" cx="1839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200 ... content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y="2786200" x="5530100"/>
            <a:ext cy="485399" cx="1872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GET http://pfj.org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y="3537300" x="5356125"/>
            <a:ext cy="420600" cx="2313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301 Moved Permanently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https://pfj.org</a:t>
            </a:r>
          </a:p>
        </p:txBody>
      </p:sp>
      <p:cxnSp>
        <p:nvCxnSpPr>
          <p:cNvPr id="74" name="Shape 74"/>
          <p:cNvCxnSpPr/>
          <p:nvPr/>
        </p:nvCxnSpPr>
        <p:spPr>
          <a:xfrm>
            <a:off y="3199162" x="5191118"/>
            <a:ext cy="0" cx="24449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75" name="Shape 75"/>
          <p:cNvCxnSpPr/>
          <p:nvPr/>
        </p:nvCxnSpPr>
        <p:spPr>
          <a:xfrm rot="10800000">
            <a:off y="4077562" x="5031993"/>
            <a:ext cy="0" cx="25232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xit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presetID="10" fill="hold" presetSubtype="0" presetClass="exit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presetID="10" fill="hold" presetSubtype="0" presetClass="exit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presetID="10" fill="hold" presetSubtype="0" presetClass="exit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presetID="10" fill="hold" presetSubtype="0" presetClass="exit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Rogue certificates</a:t>
            </a:r>
          </a:p>
        </p:txBody>
      </p:sp>
      <p:sp>
        <p:nvSpPr>
          <p:cNvPr id="81" name="Shape 81"/>
          <p:cNvSpPr/>
          <p:nvPr/>
        </p:nvSpPr>
        <p:spPr>
          <a:xfrm>
            <a:off y="2895550" x="457199"/>
            <a:ext cy="923925" cx="8667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2" name="Shape 82"/>
          <p:cNvSpPr/>
          <p:nvPr/>
        </p:nvSpPr>
        <p:spPr>
          <a:xfrm>
            <a:off y="2953075" x="7766700"/>
            <a:ext cy="866400" cx="920099"/>
          </a:xfrm>
          <a:prstGeom prst="can">
            <a:avLst>
              <a:gd fmla="val 25000" name="adj"/>
            </a:avLst>
          </a:prstGeom>
          <a:solidFill>
            <a:srgbClr val="00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cxnSp>
        <p:nvCxnSpPr>
          <p:cNvPr id="83" name="Shape 83"/>
          <p:cNvCxnSpPr/>
          <p:nvPr/>
        </p:nvCxnSpPr>
        <p:spPr>
          <a:xfrm>
            <a:off y="3165412" x="1411949"/>
            <a:ext cy="0" cx="24449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84" name="Shape 84"/>
          <p:cNvSpPr txBox="1"/>
          <p:nvPr/>
        </p:nvSpPr>
        <p:spPr>
          <a:xfrm>
            <a:off y="2680012" x="1549799"/>
            <a:ext cy="485399" cx="1872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GET </a:t>
            </a:r>
            <a:r>
              <a:rPr b="1" lang="en"/>
              <a:t>https</a:t>
            </a:r>
            <a:r>
              <a:rPr lang="en"/>
              <a:t>://pfj.org</a:t>
            </a:r>
          </a:p>
        </p:txBody>
      </p:sp>
      <p:sp>
        <p:nvSpPr>
          <p:cNvPr id="85" name="Shape 85"/>
          <p:cNvSpPr/>
          <p:nvPr/>
        </p:nvSpPr>
        <p:spPr>
          <a:xfrm>
            <a:off y="2786200" x="4091787"/>
            <a:ext cy="1200150" cx="8096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cxnSp>
        <p:nvCxnSpPr>
          <p:cNvPr id="86" name="Shape 86"/>
          <p:cNvCxnSpPr/>
          <p:nvPr/>
        </p:nvCxnSpPr>
        <p:spPr>
          <a:xfrm>
            <a:off y="3165412" x="5159975"/>
            <a:ext cy="0" cx="24449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87" name="Shape 87"/>
          <p:cNvSpPr txBox="1"/>
          <p:nvPr/>
        </p:nvSpPr>
        <p:spPr>
          <a:xfrm>
            <a:off y="2680012" x="5357650"/>
            <a:ext cy="485399" cx="1872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GET </a:t>
            </a:r>
            <a:r>
              <a:rPr b="1" lang="en"/>
              <a:t>https</a:t>
            </a:r>
            <a:r>
              <a:rPr lang="en"/>
              <a:t>://pfj.org</a:t>
            </a:r>
          </a:p>
        </p:txBody>
      </p:sp>
      <p:sp>
        <p:nvSpPr>
          <p:cNvPr id="88" name="Shape 88"/>
          <p:cNvSpPr/>
          <p:nvPr/>
        </p:nvSpPr>
        <p:spPr>
          <a:xfrm>
            <a:off y="4163675" x="1304099"/>
            <a:ext cy="1415100" cx="2757600"/>
          </a:xfrm>
          <a:prstGeom prst="verticalScroll">
            <a:avLst>
              <a:gd fmla="val 12500" name="adj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CN: pfj.org</a:t>
            </a:r>
          </a:p>
          <a:p>
            <a:pPr rtl="0" lvl="0">
              <a:buNone/>
            </a:pPr>
            <a:r>
              <a:rPr sz="1800" lang="en"/>
              <a:t>Issuer: RomeTrust</a:t>
            </a:r>
          </a:p>
          <a:p>
            <a:pPr rtl="0" lvl="0">
              <a:buNone/>
            </a:pPr>
            <a:r>
              <a:rPr sz="1800" lang="en"/>
              <a:t>SPKI: </a:t>
            </a:r>
            <a:r>
              <a:rPr b="1" sz="1800" lang="en"/>
              <a:t>K'</a:t>
            </a:r>
          </a:p>
        </p:txBody>
      </p:sp>
      <p:sp>
        <p:nvSpPr>
          <p:cNvPr id="89" name="Shape 89"/>
          <p:cNvSpPr/>
          <p:nvPr/>
        </p:nvSpPr>
        <p:spPr>
          <a:xfrm>
            <a:off y="4163675" x="5003675"/>
            <a:ext cy="1415100" cx="2757600"/>
          </a:xfrm>
          <a:prstGeom prst="verticalScroll">
            <a:avLst>
              <a:gd fmla="val 12500" name="adj"/>
            </a:avLst>
          </a:prstGeom>
          <a:solidFill>
            <a:srgbClr val="FFF2CC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CN: pfj.org</a:t>
            </a:r>
          </a:p>
          <a:p>
            <a:pPr rtl="0" lvl="0">
              <a:buNone/>
            </a:pPr>
            <a:r>
              <a:rPr sz="1800" lang="en"/>
              <a:t>Issuer: Verisign</a:t>
            </a:r>
          </a:p>
          <a:p>
            <a:pPr rtl="0" lvl="0">
              <a:buNone/>
            </a:pPr>
            <a:r>
              <a:rPr sz="1800" lang="en"/>
              <a:t>SPKI: </a:t>
            </a:r>
            <a:r>
              <a:rPr b="1" sz="1800" lang="en"/>
              <a:t>K</a:t>
            </a:r>
          </a:p>
        </p:txBody>
      </p:sp>
      <p:cxnSp>
        <p:nvCxnSpPr>
          <p:cNvPr id="90" name="Shape 90"/>
          <p:cNvCxnSpPr/>
          <p:nvPr/>
        </p:nvCxnSpPr>
        <p:spPr>
          <a:xfrm flipH="1">
            <a:off y="3720150" x="1552774"/>
            <a:ext cy="32400" cx="2280600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91" name="Shape 91"/>
          <p:cNvCxnSpPr/>
          <p:nvPr/>
        </p:nvCxnSpPr>
        <p:spPr>
          <a:xfrm flipH="1">
            <a:off y="3720150" x="5224475"/>
            <a:ext cy="16200" cx="22982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Rogue certificates in the wild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March 2011: Comodo registrar hacked</a:t>
            </a:r>
          </a:p>
          <a:p>
            <a:pPr rtl="0" lvl="1" indent="-381000" marL="914400">
              <a:buClr>
                <a:schemeClr val="dk1"/>
              </a:buClr>
              <a:buSzPct val="133333"/>
              <a:buFont typeface="Courier New"/>
              <a:buChar char="o"/>
            </a:pPr>
            <a:r>
              <a:rPr sz="1800" lang="en"/>
              <a:t>9 certs: mail.google.com, login.live.com, www.google.com, login.yahoo.com, login.skype.com, addons.mozilla.org</a:t>
            </a:r>
          </a:p>
          <a:p>
            <a:r>
              <a:t/>
            </a:r>
          </a:p>
          <a:p>
            <a:pPr rtl="0" lvl="0" indent="-419100" marL="4572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July</a:t>
            </a:r>
            <a:r>
              <a:rPr sz="3000" lang="en"/>
              <a:t> 201</a:t>
            </a:r>
            <a:r>
              <a:rPr lang="en"/>
              <a:t>1</a:t>
            </a:r>
            <a:r>
              <a:rPr sz="3000" lang="en"/>
              <a:t>: </a:t>
            </a:r>
            <a:r>
              <a:rPr lang="en"/>
              <a:t>DigiNotar </a:t>
            </a:r>
            <a:r>
              <a:rPr sz="3000" lang="en"/>
              <a:t>hacked</a:t>
            </a:r>
          </a:p>
          <a:p>
            <a:pPr rtl="0" lvl="1" indent="-381000" marL="914400">
              <a:buClr>
                <a:schemeClr val="dk1"/>
              </a:buClr>
              <a:buSzPct val="133333"/>
              <a:buFont typeface="Courier New"/>
              <a:buChar char="o"/>
            </a:pPr>
            <a:r>
              <a:rPr sz="1800" lang="en"/>
              <a:t>531+ certs issued: *.google.com detected first</a:t>
            </a:r>
          </a:p>
          <a:p>
            <a:r>
              <a:t/>
            </a:r>
          </a:p>
          <a:p>
            <a:pPr rtl="0" lvl="0" indent="-419100" marL="4572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~</a:t>
            </a:r>
            <a:r>
              <a:rPr sz="3000" lang="en"/>
              <a:t>2011: </a:t>
            </a:r>
            <a:r>
              <a:rPr lang="en"/>
              <a:t>TürkTrust issues 2 intermediate CAs</a:t>
            </a:r>
          </a:p>
          <a:p>
            <a:pPr rtl="0" lvl="1" indent="-419100" marL="914400">
              <a:spcBef>
                <a:spcPts val="600"/>
              </a:spcBef>
              <a:buClr>
                <a:schemeClr val="dk1"/>
              </a:buClr>
              <a:buSzPct val="166666"/>
              <a:buFont typeface="Courier New"/>
              <a:buChar char="o"/>
            </a:pPr>
            <a:r>
              <a:rPr sz="1800" lang="en"/>
              <a:t>One returned, one used in 2012 to proxy traffic...</a:t>
            </a:r>
          </a:p>
        </p:txBody>
      </p:sp>
      <p:sp>
        <p:nvSpPr>
          <p:cNvPr id="98" name="Shape 98"/>
          <p:cNvSpPr/>
          <p:nvPr/>
        </p:nvSpPr>
        <p:spPr>
          <a:xfrm>
            <a:off y="1417637" x="4597925"/>
            <a:ext cy="4586234" cx="236435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9" name="Shape 99"/>
          <p:cNvSpPr/>
          <p:nvPr/>
        </p:nvSpPr>
        <p:spPr>
          <a:xfrm>
            <a:off y="2527221" x="1528825"/>
            <a:ext cy="3712618" cx="257281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00" name="Shape 100"/>
          <p:cNvSpPr/>
          <p:nvPr/>
        </p:nvSpPr>
        <p:spPr>
          <a:xfrm>
            <a:off y="1311925" x="1720214"/>
            <a:ext cy="1215296" cx="219003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Talk Outline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Threat model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b="1" lang="en"/>
              <a:t>Improved security policies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S-links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