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4" r:id="rId11"/>
    <p:sldId id="268" r:id="rId12"/>
    <p:sldId id="269" r:id="rId13"/>
    <p:sldId id="267" r:id="rId14"/>
    <p:sldId id="266" r:id="rId15"/>
    <p:sldId id="270" r:id="rId16"/>
    <p:sldId id="271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00FF"/>
    <a:srgbClr val="0099F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576" autoAdjust="0"/>
  </p:normalViewPr>
  <p:slideViewPr>
    <p:cSldViewPr>
      <p:cViewPr varScale="1">
        <p:scale>
          <a:sx n="57" d="100"/>
          <a:sy n="57" d="100"/>
        </p:scale>
        <p:origin x="-15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2E78F-F5BE-4535-B691-B7EB2D05FC9A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00AAB-F75E-43E3-BFD4-5124DE466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0AAB-F75E-43E3-BFD4-5124DE46639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0AAB-F75E-43E3-BFD4-5124DE46639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0AAB-F75E-43E3-BFD4-5124DE46639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0AAB-F75E-43E3-BFD4-5124DE46639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0AAB-F75E-43E3-BFD4-5124DE46639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0AAB-F75E-43E3-BFD4-5124DE46639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0AAB-F75E-43E3-BFD4-5124DE46639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0AAB-F75E-43E3-BFD4-5124DE46639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0AAB-F75E-43E3-BFD4-5124DE46639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0AAB-F75E-43E3-BFD4-5124DE46639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0AAB-F75E-43E3-BFD4-5124DE46639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0AAB-F75E-43E3-BFD4-5124DE46639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0AAB-F75E-43E3-BFD4-5124DE46639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0AAB-F75E-43E3-BFD4-5124DE46639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0AAB-F75E-43E3-BFD4-5124DE46639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0AAB-F75E-43E3-BFD4-5124DE46639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0AAB-F75E-43E3-BFD4-5124DE46639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74638"/>
            <a:ext cx="21145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61912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848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1600200"/>
            <a:ext cx="3848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784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98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534400" y="0"/>
            <a:ext cx="609600" cy="54102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8534400" y="5410200"/>
            <a:ext cx="609600" cy="1447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105" name="Picture 9" descr="Silicon Valley Unitmar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450013"/>
            <a:ext cx="1527175" cy="3317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rebuchet MS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rebuchet MS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rebuchet MS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rebuchet MS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rebuchet MS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rebuchet MS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rebuchet MS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8534400" cy="1470025"/>
          </a:xfrm>
        </p:spPr>
        <p:txBody>
          <a:bodyPr/>
          <a:lstStyle/>
          <a:p>
            <a:r>
              <a:rPr lang="en-US" sz="4000" b="0" dirty="0" smtClean="0">
                <a:latin typeface="Times New Roman" pitchFamily="18" charset="0"/>
                <a:cs typeface="Times New Roman" pitchFamily="18" charset="0"/>
              </a:rPr>
              <a:t>Talking to Yourself for Fun and Profit</a:t>
            </a:r>
            <a:endParaRPr lang="en-US" sz="1800" b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10000"/>
            <a:ext cx="8534400" cy="2362200"/>
          </a:xfrm>
        </p:spPr>
        <p:txBody>
          <a:bodyPr/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Lin-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Shung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Huang</a:t>
            </a:r>
            <a:r>
              <a:rPr lang="en-US" sz="1800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∗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Eric Y. Chen</a:t>
            </a:r>
            <a:r>
              <a:rPr lang="en-US" sz="1800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∗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Adam Barth</a:t>
            </a:r>
            <a:r>
              <a:rPr lang="en-US" sz="1800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†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Eric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Rescorla</a:t>
            </a:r>
            <a:r>
              <a:rPr lang="en-US" sz="18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‡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Collin Jackson</a:t>
            </a:r>
            <a:r>
              <a:rPr lang="en-US" sz="1800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∗</a:t>
            </a:r>
            <a:endParaRPr lang="en-US" sz="1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∗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Carnegie Mellon University</a:t>
            </a:r>
          </a:p>
          <a:p>
            <a:r>
              <a:rPr lang="en-US" sz="1800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†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Google</a:t>
            </a:r>
          </a:p>
          <a:p>
            <a:r>
              <a:rPr lang="en-US" sz="18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‡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RTFM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WEB 2.0 SECURITY AND PRIVACY 2011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534400" cy="1143000"/>
          </a:xfrm>
        </p:spPr>
        <p:txBody>
          <a:bodyPr/>
          <a:lstStyle/>
          <a:p>
            <a:r>
              <a:rPr lang="en-US" sz="4000" b="0" dirty="0" err="1" smtClean="0">
                <a:latin typeface="Arial" pitchFamily="34" charset="0"/>
                <a:cs typeface="Arial" pitchFamily="34" charset="0"/>
              </a:rPr>
              <a:t>Strawman</a:t>
            </a:r>
            <a:r>
              <a:rPr lang="en-US" sz="4000" b="0" dirty="0" smtClean="0">
                <a:latin typeface="Arial" pitchFamily="34" charset="0"/>
                <a:cs typeface="Arial" pitchFamily="34" charset="0"/>
              </a:rPr>
              <a:t> #1</a:t>
            </a:r>
            <a:endParaRPr lang="en-US" sz="4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077200" cy="4800600"/>
          </a:xfrm>
        </p:spPr>
        <p:txBody>
          <a:bodyPr/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POST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-based handshake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For HTML form elements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IP hijacking: 1,376 of 49,218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Cache poisoning: 15</a:t>
            </a:r>
            <a:r>
              <a:rPr lang="en-US" dirty="0" smtClean="0"/>
              <a:t> of 49,218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0" y="434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2679918"/>
            <a:ext cx="5105400" cy="206210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Client → Server:</a:t>
            </a:r>
          </a:p>
          <a:p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POST /path/of/attackers/choice HTTP/1.1</a:t>
            </a:r>
          </a:p>
          <a:p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Host: host-of-attackers-choice.com</a:t>
            </a:r>
          </a:p>
          <a:p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Sec-</a:t>
            </a: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WebSocket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-Key: &lt;connection-key&gt;</a:t>
            </a:r>
          </a:p>
          <a:p>
            <a:endParaRPr lang="en-US" sz="16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Server → Client: </a:t>
            </a:r>
          </a:p>
          <a:p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HTTP/1.1 200 OK </a:t>
            </a:r>
          </a:p>
          <a:p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Sec-</a:t>
            </a: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WebSocket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-Accept: &lt;connection-key&gt;</a:t>
            </a:r>
            <a:endParaRPr lang="en-US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6172200"/>
            <a:ext cx="22098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534400" cy="1143000"/>
          </a:xfrm>
        </p:spPr>
        <p:txBody>
          <a:bodyPr/>
          <a:lstStyle/>
          <a:p>
            <a:r>
              <a:rPr lang="en-US" sz="4000" b="0" dirty="0" err="1" smtClean="0">
                <a:latin typeface="Arial" pitchFamily="34" charset="0"/>
                <a:cs typeface="Arial" pitchFamily="34" charset="0"/>
              </a:rPr>
              <a:t>Strawman</a:t>
            </a:r>
            <a:r>
              <a:rPr lang="en-US" sz="4000" b="0" dirty="0" smtClean="0">
                <a:latin typeface="Arial" pitchFamily="34" charset="0"/>
                <a:cs typeface="Arial" pitchFamily="34" charset="0"/>
              </a:rPr>
              <a:t> #2</a:t>
            </a:r>
            <a:endParaRPr lang="en-US" sz="4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0772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Upgrade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-based handshake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For layering TLS over HTTP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IP hijacking: 174 of 47,388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Cache poisoning: 8</a:t>
            </a:r>
            <a:r>
              <a:rPr lang="en-US" dirty="0" smtClean="0"/>
              <a:t> of 47,388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656344"/>
            <a:ext cx="5334000" cy="304698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Client → Server:</a:t>
            </a:r>
          </a:p>
          <a:p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/path/of/attackers/choice HTTP/1.1</a:t>
            </a:r>
          </a:p>
          <a:p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Host: host-of-attackers-choice.com</a:t>
            </a:r>
          </a:p>
          <a:p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Connection: Upgrade</a:t>
            </a:r>
          </a:p>
          <a:p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Sec-</a:t>
            </a: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WebSocket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-Key: &lt;connection-key&gt;</a:t>
            </a:r>
          </a:p>
          <a:p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Upgrade: </a:t>
            </a: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WebSocket</a:t>
            </a:r>
            <a:endParaRPr lang="en-US" sz="16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Server → Client: </a:t>
            </a:r>
          </a:p>
          <a:p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HTTP/1.1 101 Switching Protocols</a:t>
            </a:r>
          </a:p>
          <a:p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Connection: Upgrade</a:t>
            </a:r>
          </a:p>
          <a:p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Upgrade: </a:t>
            </a: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WebSocket</a:t>
            </a:r>
            <a:endParaRPr lang="en-US" sz="16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Sec-</a:t>
            </a: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WebSocket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-Accept: HMAC(&lt;connection-key&gt;, "...")</a:t>
            </a:r>
            <a:endParaRPr lang="en-US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534400" cy="1143000"/>
          </a:xfrm>
        </p:spPr>
        <p:txBody>
          <a:bodyPr/>
          <a:lstStyle/>
          <a:p>
            <a:r>
              <a:rPr lang="en-US" sz="4000" b="0" dirty="0" err="1" smtClean="0">
                <a:latin typeface="Arial" pitchFamily="34" charset="0"/>
                <a:cs typeface="Arial" pitchFamily="34" charset="0"/>
              </a:rPr>
              <a:t>Strawman</a:t>
            </a:r>
            <a:r>
              <a:rPr lang="en-US" sz="4000" b="0" dirty="0" smtClean="0">
                <a:latin typeface="Arial" pitchFamily="34" charset="0"/>
                <a:cs typeface="Arial" pitchFamily="34" charset="0"/>
              </a:rPr>
              <a:t> #3</a:t>
            </a:r>
            <a:endParaRPr lang="en-US" sz="4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077200" cy="4800600"/>
          </a:xfrm>
        </p:spPr>
        <p:txBody>
          <a:bodyPr/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CONNECT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-based handshake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For tunneling TLS through proxies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2 spoofed HTTP requests routed by IP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667000"/>
            <a:ext cx="5181600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Client → Server:</a:t>
            </a:r>
          </a:p>
          <a:p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CONNECT websocket.invalid:443 HTTP/1.1</a:t>
            </a:r>
          </a:p>
          <a:p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Host: websocket.invalid:443 </a:t>
            </a:r>
          </a:p>
          <a:p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Sec-</a:t>
            </a: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WebSocket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-Key: &lt;connection-key&gt; </a:t>
            </a:r>
          </a:p>
          <a:p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Sec-</a:t>
            </a: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WebSocket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-Metadata: &lt;metadata&gt;</a:t>
            </a:r>
          </a:p>
          <a:p>
            <a:endParaRPr lang="en-US" sz="16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Server → Client: </a:t>
            </a:r>
          </a:p>
          <a:p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HTTP/1.1 200 OK </a:t>
            </a:r>
          </a:p>
          <a:p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Sec-</a:t>
            </a: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WebSocket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-Accept: &lt;</a:t>
            </a: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hmac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534400" cy="1143000"/>
          </a:xfrm>
        </p:spPr>
        <p:txBody>
          <a:bodyPr/>
          <a:lstStyle/>
          <a:p>
            <a:r>
              <a:rPr lang="en-US" sz="4000" b="0" dirty="0" smtClean="0">
                <a:latin typeface="Arial" pitchFamily="34" charset="0"/>
                <a:cs typeface="Arial" pitchFamily="34" charset="0"/>
              </a:rPr>
              <a:t>Frame Masking</a:t>
            </a:r>
            <a:endParaRPr lang="en-US" sz="4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077200" cy="48006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Mask attacker-controlled bytes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Raw bytes on the wire should not be chosen by attacker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Stream cipher e.g. AES-CTR-128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Per-frame random nonce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XOR cipher as alternative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534400" cy="1143000"/>
          </a:xfrm>
        </p:spPr>
        <p:txBody>
          <a:bodyPr/>
          <a:lstStyle/>
          <a:p>
            <a:r>
              <a:rPr lang="en-US" sz="4000" b="0" dirty="0" smtClean="0">
                <a:latin typeface="Arial" pitchFamily="34" charset="0"/>
                <a:cs typeface="Arial" pitchFamily="34" charset="0"/>
              </a:rPr>
              <a:t>Performance</a:t>
            </a:r>
            <a:endParaRPr lang="en-US" sz="40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linshunghuang\Desktop\1000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132421"/>
            <a:ext cx="4324794" cy="2362200"/>
          </a:xfrm>
          <a:prstGeom prst="rect">
            <a:avLst/>
          </a:prstGeom>
          <a:noFill/>
        </p:spPr>
      </p:pic>
      <p:pic>
        <p:nvPicPr>
          <p:cNvPr id="1028" name="Picture 4" descr="C:\Users\linshunghuang\Desktop\100B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28783" y="1392237"/>
            <a:ext cx="4281817" cy="2359184"/>
          </a:xfrm>
          <a:prstGeom prst="rect">
            <a:avLst/>
          </a:prstGeom>
          <a:noFill/>
        </p:spPr>
      </p:pic>
      <p:pic>
        <p:nvPicPr>
          <p:cNvPr id="1029" name="Picture 5" descr="C:\Users\linshunghuang\Desktop\10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44688"/>
            <a:ext cx="4258445" cy="233053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1143000"/>
            <a:ext cx="1773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(a) 10 byte data frames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4141" y="1143000"/>
            <a:ext cx="1888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(b) 100 byte data frames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3855422"/>
            <a:ext cx="196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(c) 1000 byte data frames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534400" cy="1143000"/>
          </a:xfrm>
        </p:spPr>
        <p:txBody>
          <a:bodyPr/>
          <a:lstStyle/>
          <a:p>
            <a:r>
              <a:rPr lang="en-US" sz="4000" b="0" dirty="0" smtClean="0">
                <a:latin typeface="Arial" pitchFamily="34" charset="0"/>
                <a:cs typeface="Arial" pitchFamily="34" charset="0"/>
              </a:rPr>
              <a:t>Reaction</a:t>
            </a:r>
            <a:endParaRPr lang="en-US" sz="4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077200" cy="48006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Firefox and Opera temporarily disabled HTML5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WebSockets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WebSocket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Protocol working group adopted a variant of our proposal, requiring XOR-based frame masking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Firefox dev build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Microsoft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WebSockets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prototype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534400" cy="1143000"/>
          </a:xfrm>
        </p:spPr>
        <p:txBody>
          <a:bodyPr/>
          <a:lstStyle/>
          <a:p>
            <a:r>
              <a:rPr lang="en-US" sz="4000" b="0" dirty="0" smtClean="0">
                <a:latin typeface="Arial" pitchFamily="34" charset="0"/>
                <a:cs typeface="Arial" pitchFamily="34" charset="0"/>
              </a:rPr>
              <a:t>Conclusion</a:t>
            </a:r>
            <a:endParaRPr lang="en-US" sz="4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077200" cy="48006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Roughly 7% browsers are behind proxies with implementation errors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Protocols designers should consider how attackers can manipulate data to fool network intermediaries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HTML5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WebSocket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protocol is work in progress, we also recommend Java and Flash Player to address this issue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534400" cy="1143000"/>
          </a:xfrm>
        </p:spPr>
        <p:txBody>
          <a:bodyPr/>
          <a:lstStyle/>
          <a:p>
            <a:endParaRPr lang="en-US" sz="4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077200" cy="4800600"/>
          </a:xfrm>
        </p:spPr>
        <p:txBody>
          <a:bodyPr/>
          <a:lstStyle/>
          <a:p>
            <a:pPr algn="ctr">
              <a:buNone/>
            </a:pP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Thanks!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534400" cy="1143000"/>
          </a:xfrm>
        </p:spPr>
        <p:txBody>
          <a:bodyPr/>
          <a:lstStyle/>
          <a:p>
            <a:r>
              <a:rPr lang="en-US" sz="4000" b="0" dirty="0" smtClean="0">
                <a:latin typeface="Arial" pitchFamily="34" charset="0"/>
                <a:cs typeface="Arial" pitchFamily="34" charset="0"/>
              </a:rPr>
              <a:t>Bringing Sockets to the Web</a:t>
            </a:r>
            <a:endParaRPr lang="en-US" sz="4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077200" cy="48006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Web applications need to talk to the cloud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But HTTP is inefficient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E.g. chat, multiplayer games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Plug-ins and HTML5 provide socket APIs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Modest amounts of security analysis…</a:t>
            </a:r>
          </a:p>
        </p:txBody>
      </p:sp>
      <p:pic>
        <p:nvPicPr>
          <p:cNvPr id="4" name="Picture 32" descr="flashjava"/>
          <p:cNvPicPr>
            <a:picLocks noChangeAspect="1" noChangeArrowheads="1"/>
          </p:cNvPicPr>
          <p:nvPr/>
        </p:nvPicPr>
        <p:blipFill>
          <a:blip r:embed="rId3" cstate="print"/>
          <a:srcRect l="48813"/>
          <a:stretch>
            <a:fillRect/>
          </a:stretch>
        </p:blipFill>
        <p:spPr bwMode="auto">
          <a:xfrm>
            <a:off x="3552013" y="3962400"/>
            <a:ext cx="1056480" cy="106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linshunghuang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962400"/>
            <a:ext cx="914400" cy="914400"/>
          </a:xfrm>
          <a:prstGeom prst="rect">
            <a:avLst/>
          </a:prstGeom>
          <a:noFill/>
        </p:spPr>
      </p:pic>
      <p:pic>
        <p:nvPicPr>
          <p:cNvPr id="2053" name="Picture 5" descr="C:\Users\linshunghuang\Desktop\Flash_Player_logo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038600"/>
            <a:ext cx="914400" cy="914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105400" y="4202668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Native: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1080" y="4191000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Plug-ins: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 bwMode="auto">
          <a:xfrm>
            <a:off x="0" y="6172200"/>
            <a:ext cx="22098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534400" cy="1143000"/>
          </a:xfrm>
        </p:spPr>
        <p:txBody>
          <a:bodyPr/>
          <a:lstStyle/>
          <a:p>
            <a:r>
              <a:rPr lang="en-US" sz="4000" b="0" dirty="0" smtClean="0">
                <a:latin typeface="Arial" pitchFamily="34" charset="0"/>
                <a:cs typeface="Arial" pitchFamily="34" charset="0"/>
              </a:rPr>
              <a:t>Existing Approaches</a:t>
            </a:r>
            <a:endParaRPr lang="en-US" sz="4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077200" cy="48006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Flash Player: Authorizes by policy files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Java: Only talks to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yourself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514600" y="2365474"/>
            <a:ext cx="4495800" cy="911126"/>
            <a:chOff x="2514600" y="2289274"/>
            <a:chExt cx="4495800" cy="911126"/>
          </a:xfrm>
        </p:grpSpPr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3733800" y="2289274"/>
              <a:ext cx="2081019" cy="30777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&lt;</a:t>
              </a:r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policy-file-request /&gt; 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V="1">
              <a:off x="2514600" y="2667000"/>
              <a:ext cx="4495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AutoShape 25"/>
            <p:cNvSpPr>
              <a:spLocks noChangeArrowheads="1"/>
            </p:cNvSpPr>
            <p:nvPr/>
          </p:nvSpPr>
          <p:spPr bwMode="auto">
            <a:xfrm>
              <a:off x="3276600" y="2867025"/>
              <a:ext cx="3048000" cy="333375"/>
            </a:xfrm>
            <a:prstGeom prst="flowChartDocumen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&lt;allow-access-from domain</a:t>
              </a:r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="*" /&gt; </a:t>
              </a: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2514600" y="2790825"/>
              <a:ext cx="4495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0600" y="3160712"/>
            <a:ext cx="1041400" cy="649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" name="Rectangle 29"/>
          <p:cNvSpPr>
            <a:spLocks/>
          </p:cNvSpPr>
          <p:nvPr/>
        </p:nvSpPr>
        <p:spPr bwMode="auto">
          <a:xfrm>
            <a:off x="7162800" y="2584132"/>
            <a:ext cx="1253548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Helvetica Neue Light" charset="0"/>
              </a:rPr>
              <a:t>B.com</a:t>
            </a:r>
            <a:endParaRPr lang="en-US" sz="3200" b="1" dirty="0">
              <a:solidFill>
                <a:srgbClr val="00B0F0"/>
              </a:solidFill>
              <a:latin typeface="Arial" pitchFamily="34" charset="0"/>
              <a:cs typeface="Arial" pitchFamily="34" charset="0"/>
              <a:sym typeface="Helvetica Neue Light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514600" y="3476625"/>
            <a:ext cx="4495800" cy="307777"/>
            <a:chOff x="2514600" y="3400425"/>
            <a:chExt cx="4495800" cy="307777"/>
          </a:xfrm>
        </p:grpSpPr>
        <p:sp>
          <p:nvSpPr>
            <p:cNvPr id="31" name="Line 10"/>
            <p:cNvSpPr>
              <a:spLocks noChangeShapeType="1"/>
            </p:cNvSpPr>
            <p:nvPr/>
          </p:nvSpPr>
          <p:spPr bwMode="auto">
            <a:xfrm rot="10800000">
              <a:off x="2514600" y="3400425"/>
              <a:ext cx="4495800" cy="0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 type="stealth" w="med" len="med"/>
              <a:tailEnd type="triangle" w="med" len="med"/>
            </a:ln>
            <a:effectLst>
              <a:outerShdw dist="25399" dir="54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3962400" y="3400425"/>
              <a:ext cx="17062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01100111011101…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3" name="Picture 4" descr="a.com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A8FCAB"/>
              </a:clrFrom>
              <a:clrTo>
                <a:srgbClr val="A8FCA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286000"/>
            <a:ext cx="2420938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 descr="C:\Users\linshunghuang\Desktop\Flash_Player_logo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660650"/>
            <a:ext cx="457200" cy="457200"/>
          </a:xfrm>
          <a:prstGeom prst="rect">
            <a:avLst/>
          </a:prstGeom>
          <a:noFill/>
        </p:spPr>
      </p:pic>
      <p:pic>
        <p:nvPicPr>
          <p:cNvPr id="5" name="Picture 4" descr="a.com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A8FCAB"/>
              </a:clrFrom>
              <a:clrTo>
                <a:srgbClr val="A8FCA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619625"/>
            <a:ext cx="2420938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2" descr="flashjava"/>
          <p:cNvPicPr>
            <a:picLocks noChangeAspect="1" noChangeArrowheads="1"/>
          </p:cNvPicPr>
          <p:nvPr/>
        </p:nvPicPr>
        <p:blipFill>
          <a:blip r:embed="rId6" cstate="print"/>
          <a:srcRect l="48813"/>
          <a:stretch>
            <a:fillRect/>
          </a:stretch>
        </p:blipFill>
        <p:spPr bwMode="auto">
          <a:xfrm>
            <a:off x="1987551" y="4953000"/>
            <a:ext cx="52784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/>
          </p:cNvSpPr>
          <p:nvPr/>
        </p:nvSpPr>
        <p:spPr bwMode="auto">
          <a:xfrm>
            <a:off x="7162800" y="5334000"/>
            <a:ext cx="1253548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Helvetica Neue Light" charset="0"/>
              </a:rPr>
              <a:t>A.com</a:t>
            </a:r>
            <a:endParaRPr lang="en-US" sz="3200" b="1" dirty="0">
              <a:solidFill>
                <a:srgbClr val="92D050"/>
              </a:solidFill>
              <a:latin typeface="Arial" pitchFamily="34" charset="0"/>
              <a:cs typeface="Arial" pitchFamily="34" charset="0"/>
              <a:sym typeface="Helvetica Neue Light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0600" y="5903912"/>
            <a:ext cx="1041400" cy="649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37" name="Group 36"/>
          <p:cNvGrpSpPr/>
          <p:nvPr/>
        </p:nvGrpSpPr>
        <p:grpSpPr>
          <a:xfrm>
            <a:off x="2514600" y="5889625"/>
            <a:ext cx="4445000" cy="314127"/>
            <a:chOff x="2514600" y="5099050"/>
            <a:chExt cx="4445000" cy="314127"/>
          </a:xfrm>
        </p:grpSpPr>
        <p:sp>
          <p:nvSpPr>
            <p:cNvPr id="8" name="Line 10"/>
            <p:cNvSpPr>
              <a:spLocks noChangeShapeType="1"/>
            </p:cNvSpPr>
            <p:nvPr/>
          </p:nvSpPr>
          <p:spPr bwMode="auto">
            <a:xfrm rot="10800000">
              <a:off x="2514600" y="5099050"/>
              <a:ext cx="4445000" cy="0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 type="stealth" w="med" len="med"/>
              <a:tailEnd type="stealth" w="med" len="med"/>
            </a:ln>
            <a:effectLst>
              <a:outerShdw dist="25399" dir="54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41"/>
            <p:cNvSpPr txBox="1">
              <a:spLocks noChangeArrowheads="1"/>
            </p:cNvSpPr>
            <p:nvPr/>
          </p:nvSpPr>
          <p:spPr bwMode="auto">
            <a:xfrm>
              <a:off x="3962400" y="5105400"/>
              <a:ext cx="17062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Arial" pitchFamily="34" charset="0"/>
                  <a:cs typeface="Arial" pitchFamily="34" charset="0"/>
                </a:rPr>
                <a:t>01100111011101…</a:t>
              </a:r>
            </a:p>
          </p:txBody>
        </p:sp>
      </p:grp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0600" y="4843780"/>
            <a:ext cx="1041400" cy="649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9" name="Rectangle 38"/>
          <p:cNvSpPr>
            <a:spLocks/>
          </p:cNvSpPr>
          <p:nvPr/>
        </p:nvSpPr>
        <p:spPr bwMode="auto">
          <a:xfrm>
            <a:off x="7162800" y="4267200"/>
            <a:ext cx="1253548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Helvetica Neue Light" charset="0"/>
              </a:rPr>
              <a:t>B.com</a:t>
            </a:r>
            <a:endParaRPr lang="en-US" sz="3200" b="1" dirty="0">
              <a:solidFill>
                <a:srgbClr val="00B0F0"/>
              </a:solidFill>
              <a:latin typeface="Arial" pitchFamily="34" charset="0"/>
              <a:cs typeface="Arial" pitchFamily="34" charset="0"/>
              <a:sym typeface="Helvetica Neue Light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514600" y="4800600"/>
            <a:ext cx="4495800" cy="457200"/>
            <a:chOff x="2590800" y="4495800"/>
            <a:chExt cx="4495800" cy="457200"/>
          </a:xfrm>
        </p:grpSpPr>
        <p:sp>
          <p:nvSpPr>
            <p:cNvPr id="43" name="Line 10"/>
            <p:cNvSpPr>
              <a:spLocks noChangeShapeType="1"/>
            </p:cNvSpPr>
            <p:nvPr/>
          </p:nvSpPr>
          <p:spPr bwMode="auto">
            <a:xfrm rot="10800000" flipV="1">
              <a:off x="2590800" y="4724400"/>
              <a:ext cx="4495800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 type="arrow" w="med" len="med"/>
              <a:tailEnd type="arrow" w="med" len="med"/>
            </a:ln>
            <a:effectLst>
              <a:outerShdw dist="25399" dir="54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&quot;No&quot; Symbol 43"/>
            <p:cNvSpPr/>
            <p:nvPr/>
          </p:nvSpPr>
          <p:spPr bwMode="auto">
            <a:xfrm rot="5400000">
              <a:off x="4572000" y="4495800"/>
              <a:ext cx="457200" cy="457200"/>
            </a:xfrm>
            <a:prstGeom prst="noSmoking">
              <a:avLst>
                <a:gd name="adj" fmla="val 16776"/>
              </a:avLst>
            </a:prstGeom>
            <a:solidFill>
              <a:srgbClr val="FF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36539" y="6248400"/>
            <a:ext cx="6373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could possibly go wrong?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534400" cy="1143000"/>
          </a:xfrm>
        </p:spPr>
        <p:txBody>
          <a:bodyPr/>
          <a:lstStyle/>
          <a:p>
            <a:r>
              <a:rPr lang="en-US" sz="4000" b="0" dirty="0" smtClean="0">
                <a:latin typeface="Arial" pitchFamily="34" charset="0"/>
                <a:cs typeface="Arial" pitchFamily="34" charset="0"/>
              </a:rPr>
              <a:t>Beware of Transparent Proxies</a:t>
            </a:r>
            <a:endParaRPr lang="en-US" sz="4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077200" cy="48006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Inspect and modify HTTP traffic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Content filtering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Web acceleration</a:t>
            </a:r>
          </a:p>
        </p:txBody>
      </p:sp>
      <p:pic>
        <p:nvPicPr>
          <p:cNvPr id="4" name="Picture 3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7800" y="3657600"/>
            <a:ext cx="10842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.com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A8FCAB"/>
              </a:clrFrom>
              <a:clrTo>
                <a:srgbClr val="A8FCA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84575"/>
            <a:ext cx="1939761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8200" y="4075112"/>
            <a:ext cx="1041400" cy="649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rot="10800000">
            <a:off x="5207000" y="4171950"/>
            <a:ext cx="1905000" cy="1588"/>
          </a:xfrm>
          <a:prstGeom prst="straightConnector1">
            <a:avLst/>
          </a:prstGeom>
          <a:noFill/>
          <a:ln w="50800">
            <a:solidFill>
              <a:srgbClr val="3366FF"/>
            </a:solidFill>
            <a:round/>
            <a:headEnd/>
            <a:tailEnd type="stealth" w="med" len="med"/>
          </a:ln>
          <a:effectLst>
            <a:outerShdw dist="25399" dir="5400000" algn="ctr" rotWithShape="0">
              <a:schemeClr val="bg2">
                <a:alpha val="50000"/>
              </a:schemeClr>
            </a:outerShdw>
          </a:effec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10800000">
            <a:off x="2006600" y="4189412"/>
            <a:ext cx="1905000" cy="1587"/>
          </a:xfrm>
          <a:prstGeom prst="straightConnector1">
            <a:avLst/>
          </a:prstGeom>
          <a:noFill/>
          <a:ln w="50800">
            <a:solidFill>
              <a:srgbClr val="3366FF"/>
            </a:solidFill>
            <a:round/>
            <a:headEnd/>
            <a:tailEnd type="stealth" w="med" len="med"/>
          </a:ln>
          <a:effectLst>
            <a:outerShdw dist="25399" dir="5400000" algn="ctr" rotWithShape="0">
              <a:schemeClr val="bg2">
                <a:alpha val="50000"/>
              </a:schemeClr>
            </a:outerShdw>
          </a:effectLst>
        </p:spPr>
      </p:cxnSp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5207000" y="4306888"/>
            <a:ext cx="17940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HTTP 200 OK</a:t>
            </a:r>
          </a:p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Cache-Control: public</a:t>
            </a:r>
          </a:p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&lt;html&gt;…</a:t>
            </a:r>
          </a:p>
        </p:txBody>
      </p:sp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2800" y="3990975"/>
            <a:ext cx="350838" cy="352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rgbClr val="FFFFFF">
                <a:alpha val="50000"/>
              </a:srgbClr>
            </a:outerShdw>
          </a:effectLst>
        </p:spPr>
      </p:pic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68600" y="4068763"/>
            <a:ext cx="350838" cy="35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rgbClr val="FFFFFF">
                <a:alpha val="50000"/>
              </a:srgbClr>
            </a:outerShdw>
          </a:effectLst>
        </p:spPr>
      </p:pic>
      <p:sp>
        <p:nvSpPr>
          <p:cNvPr id="26" name="Rectangle 16"/>
          <p:cNvSpPr>
            <a:spLocks/>
          </p:cNvSpPr>
          <p:nvPr/>
        </p:nvSpPr>
        <p:spPr bwMode="auto">
          <a:xfrm>
            <a:off x="7204652" y="3370262"/>
            <a:ext cx="1253548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Helvetica Neue Light" charset="0"/>
              </a:rPr>
              <a:t>A.com</a:t>
            </a:r>
            <a:endParaRPr lang="en-US" sz="3200" b="1" dirty="0">
              <a:solidFill>
                <a:srgbClr val="92D050"/>
              </a:solidFill>
              <a:latin typeface="Arial" pitchFamily="34" charset="0"/>
              <a:cs typeface="Arial" pitchFamily="34" charset="0"/>
              <a:sym typeface="Helvetica Neue Light" charset="0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2082800" y="3653135"/>
            <a:ext cx="12879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GET / HTTP/1.0</a:t>
            </a:r>
          </a:p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Host: a.com</a:t>
            </a:r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5207000" y="3595688"/>
            <a:ext cx="12879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GET / HTTP/1.0</a:t>
            </a:r>
          </a:p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Host: a.com</a:t>
            </a: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2006600" y="3522663"/>
            <a:ext cx="1905000" cy="1587"/>
          </a:xfrm>
          <a:prstGeom prst="straightConnector1">
            <a:avLst/>
          </a:prstGeom>
          <a:noFill/>
          <a:ln w="50800">
            <a:solidFill>
              <a:srgbClr val="3366FF"/>
            </a:solidFill>
            <a:round/>
            <a:headEnd/>
            <a:tailEnd type="stealth" w="med" len="med"/>
          </a:ln>
          <a:effectLst>
            <a:outerShdw dist="25399" dir="5400000" algn="ctr" rotWithShape="0">
              <a:schemeClr val="bg2">
                <a:alpha val="50000"/>
              </a:schemeClr>
            </a:outerShdw>
          </a:effec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5207000" y="3524250"/>
            <a:ext cx="1905000" cy="1588"/>
          </a:xfrm>
          <a:prstGeom prst="straightConnector1">
            <a:avLst/>
          </a:prstGeom>
          <a:noFill/>
          <a:ln w="50800">
            <a:solidFill>
              <a:srgbClr val="3366FF"/>
            </a:solidFill>
            <a:round/>
            <a:headEnd/>
            <a:tailEnd type="stealth" w="med" len="med"/>
          </a:ln>
          <a:effectLst>
            <a:outerShdw dist="25399" dir="5400000" algn="ctr" rotWithShape="0">
              <a:schemeClr val="bg2">
                <a:alpha val="50000"/>
              </a:schemeClr>
            </a:outerShdw>
          </a:effectLst>
        </p:spPr>
      </p:cxn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2800" y="3276600"/>
            <a:ext cx="350838" cy="352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rgbClr val="FFFFFF">
                <a:alpha val="50000"/>
              </a:srgbClr>
            </a:outerShdw>
          </a:effectLst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68600" y="3332163"/>
            <a:ext cx="350838" cy="35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rgbClr val="FFFFFF">
                <a:alpha val="50000"/>
              </a:srgbClr>
            </a:outerShdw>
          </a:effectLst>
        </p:spPr>
      </p:pic>
      <p:grpSp>
        <p:nvGrpSpPr>
          <p:cNvPr id="29" name="Group 28"/>
          <p:cNvGrpSpPr/>
          <p:nvPr/>
        </p:nvGrpSpPr>
        <p:grpSpPr>
          <a:xfrm>
            <a:off x="2006600" y="5105181"/>
            <a:ext cx="3175000" cy="1676619"/>
            <a:chOff x="2006600" y="5181600"/>
            <a:chExt cx="3175000" cy="1676619"/>
          </a:xfrm>
        </p:grpSpPr>
        <p:sp>
          <p:nvSpPr>
            <p:cNvPr id="16" name="TextBox 39"/>
            <p:cNvSpPr txBox="1">
              <a:spLocks noChangeArrowheads="1"/>
            </p:cNvSpPr>
            <p:nvPr/>
          </p:nvSpPr>
          <p:spPr bwMode="auto">
            <a:xfrm>
              <a:off x="2082800" y="5486400"/>
              <a:ext cx="128798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pitchFamily="34" charset="0"/>
                  <a:cs typeface="Arial" pitchFamily="34" charset="0"/>
                </a:rPr>
                <a:t>GET / HTTP/1.0</a:t>
              </a:r>
            </a:p>
            <a:p>
              <a:r>
                <a:rPr lang="en-US" sz="1200" b="1" dirty="0">
                  <a:latin typeface="Arial" pitchFamily="34" charset="0"/>
                  <a:cs typeface="Arial" pitchFamily="34" charset="0"/>
                </a:rPr>
                <a:t>Host: a.com</a:t>
              </a:r>
            </a:p>
          </p:txBody>
        </p:sp>
        <p:cxnSp>
          <p:nvCxnSpPr>
            <p:cNvPr id="17" name="Straight Arrow Connector 16"/>
            <p:cNvCxnSpPr>
              <a:cxnSpLocks noChangeShapeType="1"/>
            </p:cNvCxnSpPr>
            <p:nvPr/>
          </p:nvCxnSpPr>
          <p:spPr bwMode="auto">
            <a:xfrm>
              <a:off x="2006600" y="5410200"/>
              <a:ext cx="1905000" cy="1587"/>
            </a:xfrm>
            <a:prstGeom prst="straightConnector1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 type="stealth" w="med" len="med"/>
            </a:ln>
            <a:effectLst>
              <a:outerShdw dist="25399" dir="54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18" name="Straight Arrow Connector 17"/>
            <p:cNvCxnSpPr>
              <a:cxnSpLocks noChangeShapeType="1"/>
            </p:cNvCxnSpPr>
            <p:nvPr/>
          </p:nvCxnSpPr>
          <p:spPr bwMode="auto">
            <a:xfrm rot="10800000">
              <a:off x="2006600" y="6094413"/>
              <a:ext cx="1905000" cy="1587"/>
            </a:xfrm>
            <a:prstGeom prst="straightConnector1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 type="stealth" w="med" len="med"/>
            </a:ln>
            <a:effectLst>
              <a:outerShdw dist="25399" dir="5400000" algn="ctr" rotWithShape="0">
                <a:schemeClr val="bg2">
                  <a:alpha val="50000"/>
                </a:schemeClr>
              </a:outerShdw>
            </a:effectLst>
          </p:spPr>
        </p:cxnSp>
        <p:sp>
          <p:nvSpPr>
            <p:cNvPr id="19" name="TextBox 42"/>
            <p:cNvSpPr txBox="1">
              <a:spLocks noChangeArrowheads="1"/>
            </p:cNvSpPr>
            <p:nvPr/>
          </p:nvSpPr>
          <p:spPr bwMode="auto">
            <a:xfrm>
              <a:off x="2082800" y="6211888"/>
              <a:ext cx="179408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pitchFamily="34" charset="0"/>
                  <a:cs typeface="Arial" pitchFamily="34" charset="0"/>
                </a:rPr>
                <a:t>HTTP 200 OK</a:t>
              </a:r>
            </a:p>
            <a:p>
              <a:r>
                <a:rPr lang="en-US" sz="1200" b="1" dirty="0">
                  <a:latin typeface="Arial" pitchFamily="34" charset="0"/>
                  <a:cs typeface="Arial" pitchFamily="34" charset="0"/>
                </a:rPr>
                <a:t>Cache-Control: public</a:t>
              </a:r>
            </a:p>
            <a:p>
              <a:r>
                <a:rPr lang="en-US" sz="1200" b="1" dirty="0">
                  <a:latin typeface="Arial" pitchFamily="34" charset="0"/>
                  <a:cs typeface="Arial" pitchFamily="34" charset="0"/>
                </a:rPr>
                <a:t>&lt;html&gt;…</a:t>
              </a:r>
            </a:p>
          </p:txBody>
        </p:sp>
        <p:pic>
          <p:nvPicPr>
            <p:cNvPr id="24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68600" y="5181600"/>
              <a:ext cx="350838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algn="ctr" rotWithShape="0">
                <a:srgbClr val="FFFFFF">
                  <a:alpha val="50000"/>
                </a:srgbClr>
              </a:outerShdw>
            </a:effectLst>
          </p:spPr>
        </p:pic>
        <p:pic>
          <p:nvPicPr>
            <p:cNvPr id="25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68600" y="5907088"/>
              <a:ext cx="350838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algn="ctr" rotWithShape="0">
                <a:srgbClr val="FFFFFF">
                  <a:alpha val="50000"/>
                </a:srgbClr>
              </a:outerShdw>
            </a:effectLst>
          </p:spPr>
        </p:pic>
        <p:sp>
          <p:nvSpPr>
            <p:cNvPr id="28" name="TextBox 27"/>
            <p:cNvSpPr txBox="1"/>
            <p:nvPr/>
          </p:nvSpPr>
          <p:spPr>
            <a:xfrm>
              <a:off x="4004675" y="5224046"/>
              <a:ext cx="11769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Cache hit!</a:t>
              </a:r>
              <a:endParaRPr lang="en-US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TextBox 42"/>
          <p:cNvSpPr txBox="1">
            <a:spLocks noChangeArrowheads="1"/>
          </p:cNvSpPr>
          <p:nvPr/>
        </p:nvSpPr>
        <p:spPr bwMode="auto">
          <a:xfrm>
            <a:off x="2106612" y="4382869"/>
            <a:ext cx="17940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HTTP 200 OK</a:t>
            </a:r>
          </a:p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Cache-Control: public</a:t>
            </a:r>
          </a:p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&lt;html&gt;…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534400" cy="1143000"/>
          </a:xfrm>
        </p:spPr>
        <p:txBody>
          <a:bodyPr/>
          <a:lstStyle/>
          <a:p>
            <a:r>
              <a:rPr lang="en-US" sz="4000" b="0" dirty="0" smtClean="0">
                <a:latin typeface="Arial" pitchFamily="34" charset="0"/>
                <a:cs typeface="Arial" pitchFamily="34" charset="0"/>
              </a:rPr>
              <a:t>IP Hijacking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[Auger '10]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077200" cy="48006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Allows connection to unauthorized destinations if routing by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Host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header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28600" y="2971800"/>
            <a:ext cx="1219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57200" y="3333750"/>
            <a:ext cx="990600" cy="1039813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28600" y="2971800"/>
            <a:ext cx="1219200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Flash Player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10"/>
          <p:cNvSpPr txBox="1">
            <a:spLocks noChangeArrowheads="1"/>
          </p:cNvSpPr>
          <p:nvPr/>
        </p:nvSpPr>
        <p:spPr bwMode="auto">
          <a:xfrm>
            <a:off x="457200" y="3361563"/>
            <a:ext cx="1066800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attacker.swf </a:t>
            </a:r>
          </a:p>
        </p:txBody>
      </p:sp>
      <p:pic>
        <p:nvPicPr>
          <p:cNvPr id="39" name="Picture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850" y="3457575"/>
            <a:ext cx="94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7" descr="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6312" y="3048000"/>
            <a:ext cx="10556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22"/>
          <p:cNvSpPr txBox="1">
            <a:spLocks noChangeArrowheads="1"/>
          </p:cNvSpPr>
          <p:nvPr/>
        </p:nvSpPr>
        <p:spPr bwMode="auto">
          <a:xfrm>
            <a:off x="7315200" y="26670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attacker.com</a:t>
            </a:r>
          </a:p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IP: </a:t>
            </a:r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2.2.2.2</a:t>
            </a:r>
          </a:p>
        </p:txBody>
      </p:sp>
      <p:pic>
        <p:nvPicPr>
          <p:cNvPr id="44" name="Picture 6" descr="attacker-b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609975"/>
            <a:ext cx="66675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9" name="Group 88"/>
          <p:cNvGrpSpPr/>
          <p:nvPr/>
        </p:nvGrpSpPr>
        <p:grpSpPr>
          <a:xfrm>
            <a:off x="1447800" y="3533775"/>
            <a:ext cx="1679575" cy="658813"/>
            <a:chOff x="1447800" y="3533775"/>
            <a:chExt cx="1679575" cy="658813"/>
          </a:xfrm>
        </p:grpSpPr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>
              <a:off x="1524000" y="4191000"/>
              <a:ext cx="1295400" cy="1588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48" name="TextBox 41"/>
            <p:cNvSpPr txBox="1">
              <a:spLocks noChangeArrowheads="1"/>
            </p:cNvSpPr>
            <p:nvPr/>
          </p:nvSpPr>
          <p:spPr bwMode="auto">
            <a:xfrm>
              <a:off x="1447800" y="3533775"/>
              <a:ext cx="1679575" cy="646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8" tIns="45714" rIns="91428" bIns="45714">
              <a:spAutoFit/>
            </a:bodyPr>
            <a:lstStyle/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To </a:t>
              </a:r>
              <a:r>
                <a:rPr lang="en-US" sz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2.2.2.2 </a:t>
              </a:r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port 80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:</a:t>
              </a:r>
            </a:p>
            <a:p>
              <a:r>
                <a:rPr lang="en-US" sz="1200" b="1" dirty="0">
                  <a:latin typeface="Arial" pitchFamily="34" charset="0"/>
                  <a:cs typeface="Arial" pitchFamily="34" charset="0"/>
                </a:rPr>
                <a:t>GET </a:t>
              </a:r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/ HTTP/1.1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  <a:p>
              <a:r>
                <a:rPr lang="en-US" sz="1200" b="1" dirty="0">
                  <a:latin typeface="Arial" pitchFamily="34" charset="0"/>
                  <a:cs typeface="Arial" pitchFamily="34" charset="0"/>
                </a:rPr>
                <a:t>Host: </a:t>
              </a:r>
              <a:r>
                <a:rPr lang="en-US" sz="1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target.com</a:t>
              </a:r>
              <a:endParaRPr lang="en-US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524000" y="4114799"/>
            <a:ext cx="2895600" cy="2438401"/>
            <a:chOff x="1524000" y="4114799"/>
            <a:chExt cx="2895600" cy="2438401"/>
          </a:xfrm>
        </p:grpSpPr>
        <p:pic>
          <p:nvPicPr>
            <p:cNvPr id="41" name="Picture 21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19400" y="5491163"/>
              <a:ext cx="990600" cy="1062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23"/>
            <p:cNvSpPr txBox="1">
              <a:spLocks noChangeArrowheads="1"/>
            </p:cNvSpPr>
            <p:nvPr/>
          </p:nvSpPr>
          <p:spPr bwMode="auto">
            <a:xfrm>
              <a:off x="2819400" y="5133975"/>
              <a:ext cx="1524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8" tIns="45714" rIns="91428" bIns="45714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target.com</a:t>
              </a:r>
            </a:p>
            <a:p>
              <a:r>
                <a:rPr lang="en-US" sz="1200" b="1" dirty="0">
                  <a:latin typeface="Arial" pitchFamily="34" charset="0"/>
                  <a:cs typeface="Arial" pitchFamily="34" charset="0"/>
                </a:rPr>
                <a:t>IP: </a:t>
              </a:r>
              <a:r>
                <a:rPr lang="en-US" sz="12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1.1.1.1</a:t>
              </a:r>
            </a:p>
          </p:txBody>
        </p:sp>
        <p:cxnSp>
          <p:nvCxnSpPr>
            <p:cNvPr id="46" name="Straight Connector 45"/>
            <p:cNvCxnSpPr>
              <a:cxnSpLocks noChangeShapeType="1"/>
            </p:cNvCxnSpPr>
            <p:nvPr/>
          </p:nvCxnSpPr>
          <p:spPr bwMode="auto">
            <a:xfrm>
              <a:off x="1524000" y="4267200"/>
              <a:ext cx="1295400" cy="1587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 type="triangle" w="med" len="med"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9" name="Straight Connector 48"/>
            <p:cNvCxnSpPr>
              <a:cxnSpLocks noChangeShapeType="1"/>
            </p:cNvCxnSpPr>
            <p:nvPr/>
          </p:nvCxnSpPr>
          <p:spPr bwMode="auto">
            <a:xfrm rot="16200000" flipH="1">
              <a:off x="2842420" y="4625181"/>
              <a:ext cx="1020760" cy="1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0" name="Straight Connector 49"/>
            <p:cNvCxnSpPr>
              <a:cxnSpLocks noChangeShapeType="1"/>
            </p:cNvCxnSpPr>
            <p:nvPr/>
          </p:nvCxnSpPr>
          <p:spPr bwMode="auto">
            <a:xfrm rot="5400000">
              <a:off x="2766219" y="4623593"/>
              <a:ext cx="1019175" cy="1588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 type="triangle" w="med" len="med"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51" name="16-Point Star 50"/>
            <p:cNvSpPr>
              <a:spLocks noChangeArrowheads="1"/>
            </p:cNvSpPr>
            <p:nvPr/>
          </p:nvSpPr>
          <p:spPr bwMode="auto">
            <a:xfrm>
              <a:off x="2971800" y="4191000"/>
              <a:ext cx="1447800" cy="762000"/>
            </a:xfrm>
            <a:prstGeom prst="star16">
              <a:avLst>
                <a:gd name="adj" fmla="val 3750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Route by </a:t>
              </a:r>
              <a:r>
                <a:rPr lang="en-US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Host</a:t>
              </a:r>
              <a:endPara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8" name="Straight Connector 57"/>
          <p:cNvCxnSpPr>
            <a:cxnSpLocks noChangeShapeType="1"/>
          </p:cNvCxnSpPr>
          <p:nvPr/>
        </p:nvCxnSpPr>
        <p:spPr bwMode="auto">
          <a:xfrm>
            <a:off x="1524000" y="3351213"/>
            <a:ext cx="1295400" cy="1587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9" name="TextBox 32"/>
          <p:cNvSpPr txBox="1">
            <a:spLocks noChangeArrowheads="1"/>
          </p:cNvSpPr>
          <p:nvPr/>
        </p:nvSpPr>
        <p:spPr bwMode="auto">
          <a:xfrm>
            <a:off x="1447800" y="2891147"/>
            <a:ext cx="1828800" cy="46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2.2.2.2 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port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843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&lt;policy-file-request /&gt; 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4" name="Picture 5" descr="C:\Users\linshunghuang\Desktop\Flash_Player_logo_b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3886200"/>
            <a:ext cx="381000" cy="381000"/>
          </a:xfrm>
          <a:prstGeom prst="rect">
            <a:avLst/>
          </a:prstGeom>
          <a:noFill/>
        </p:spPr>
      </p:pic>
      <p:grpSp>
        <p:nvGrpSpPr>
          <p:cNvPr id="90" name="Group 89"/>
          <p:cNvGrpSpPr/>
          <p:nvPr/>
        </p:nvGrpSpPr>
        <p:grpSpPr>
          <a:xfrm>
            <a:off x="1524000" y="2895600"/>
            <a:ext cx="5715000" cy="1115187"/>
            <a:chOff x="1524000" y="2895600"/>
            <a:chExt cx="5715000" cy="1115187"/>
          </a:xfrm>
        </p:grpSpPr>
        <p:cxnSp>
          <p:nvCxnSpPr>
            <p:cNvPr id="55" name="Straight Connector 54"/>
            <p:cNvCxnSpPr>
              <a:cxnSpLocks noChangeShapeType="1"/>
            </p:cNvCxnSpPr>
            <p:nvPr/>
          </p:nvCxnSpPr>
          <p:spPr bwMode="auto">
            <a:xfrm>
              <a:off x="3886202" y="3657600"/>
              <a:ext cx="3276598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6" name="Straight Connector 55"/>
            <p:cNvCxnSpPr>
              <a:cxnSpLocks noChangeShapeType="1"/>
            </p:cNvCxnSpPr>
            <p:nvPr/>
          </p:nvCxnSpPr>
          <p:spPr bwMode="auto">
            <a:xfrm>
              <a:off x="3886200" y="3733800"/>
              <a:ext cx="3276600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 type="triangle" w="med" len="med"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7" name="Straight Connector 56"/>
            <p:cNvCxnSpPr>
              <a:cxnSpLocks noChangeShapeType="1"/>
            </p:cNvCxnSpPr>
            <p:nvPr/>
          </p:nvCxnSpPr>
          <p:spPr bwMode="auto">
            <a:xfrm>
              <a:off x="1524000" y="3427412"/>
              <a:ext cx="1295400" cy="1588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 type="triangle" w="med" len="med"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60" name="TextBox 33"/>
            <p:cNvSpPr txBox="1">
              <a:spLocks noChangeArrowheads="1"/>
            </p:cNvSpPr>
            <p:nvPr/>
          </p:nvSpPr>
          <p:spPr bwMode="auto">
            <a:xfrm>
              <a:off x="4953000" y="3195947"/>
              <a:ext cx="1828800" cy="461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8" tIns="45714" rIns="91428" bIns="45714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To </a:t>
              </a:r>
              <a:r>
                <a:rPr lang="en-US" sz="1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2.2.2.2 </a:t>
              </a:r>
              <a:r>
                <a:rPr lang="en-US" sz="1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port 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843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:</a:t>
              </a:r>
            </a:p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&lt;policy-file-request /&gt; </a:t>
              </a:r>
            </a:p>
          </p:txBody>
        </p:sp>
        <p:sp>
          <p:nvSpPr>
            <p:cNvPr id="61" name="16-Point Star 60"/>
            <p:cNvSpPr>
              <a:spLocks noChangeArrowheads="1"/>
            </p:cNvSpPr>
            <p:nvPr/>
          </p:nvSpPr>
          <p:spPr bwMode="auto">
            <a:xfrm>
              <a:off x="3581400" y="2895600"/>
              <a:ext cx="1295400" cy="685800"/>
            </a:xfrm>
            <a:prstGeom prst="star16">
              <a:avLst>
                <a:gd name="adj" fmla="val 37500"/>
              </a:avLst>
            </a:prstGeom>
            <a:ln>
              <a:solidFill>
                <a:schemeClr val="bg1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Route by IP</a:t>
              </a:r>
            </a:p>
          </p:txBody>
        </p:sp>
        <p:sp>
          <p:nvSpPr>
            <p:cNvPr id="79" name="TextBox 33"/>
            <p:cNvSpPr txBox="1">
              <a:spLocks noChangeArrowheads="1"/>
            </p:cNvSpPr>
            <p:nvPr/>
          </p:nvSpPr>
          <p:spPr bwMode="auto">
            <a:xfrm>
              <a:off x="4495800" y="3733800"/>
              <a:ext cx="2743200" cy="27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8" tIns="45714" rIns="91428" bIns="45714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&lt;allow-access-from domain="*" /&gt; 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609600" y="2667000"/>
            <a:ext cx="685800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534400" cy="1143000"/>
          </a:xfrm>
        </p:spPr>
        <p:txBody>
          <a:bodyPr/>
          <a:lstStyle/>
          <a:p>
            <a:r>
              <a:rPr lang="en-US" sz="4000" b="0" dirty="0" smtClean="0">
                <a:latin typeface="Arial" pitchFamily="34" charset="0"/>
                <a:cs typeface="Arial" pitchFamily="34" charset="0"/>
              </a:rPr>
              <a:t>Cache Poisoning</a:t>
            </a:r>
            <a:endParaRPr lang="en-US" sz="4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077200" cy="48006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Even worse if routing by IP, and caching by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Host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header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228600" y="2971800"/>
            <a:ext cx="1219200" cy="15509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381000" y="3278188"/>
            <a:ext cx="1066800" cy="1039812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3" name="Picture 6" descr="attacker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54413"/>
            <a:ext cx="66675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121275"/>
            <a:ext cx="839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TextBox 7"/>
          <p:cNvSpPr txBox="1">
            <a:spLocks noChangeArrowheads="1"/>
          </p:cNvSpPr>
          <p:nvPr/>
        </p:nvSpPr>
        <p:spPr bwMode="auto">
          <a:xfrm>
            <a:off x="609600" y="4848225"/>
            <a:ext cx="458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Bob</a:t>
            </a: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3352800" y="2743200"/>
            <a:ext cx="1676400" cy="3324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Can 87"/>
          <p:cNvSpPr>
            <a:spLocks noChangeArrowheads="1"/>
          </p:cNvSpPr>
          <p:nvPr/>
        </p:nvSpPr>
        <p:spPr bwMode="auto">
          <a:xfrm>
            <a:off x="3886200" y="5076825"/>
            <a:ext cx="609600" cy="838200"/>
          </a:xfrm>
          <a:prstGeom prst="can">
            <a:avLst>
              <a:gd name="adj" fmla="val 24998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9" name="Picture 7" descr="ser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6313" y="3048000"/>
            <a:ext cx="10556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TextBox 15"/>
          <p:cNvSpPr txBox="1">
            <a:spLocks noChangeArrowheads="1"/>
          </p:cNvSpPr>
          <p:nvPr/>
        </p:nvSpPr>
        <p:spPr bwMode="auto">
          <a:xfrm>
            <a:off x="3351360" y="2790825"/>
            <a:ext cx="611040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Proxy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29"/>
          <p:cNvSpPr txBox="1">
            <a:spLocks noChangeArrowheads="1"/>
          </p:cNvSpPr>
          <p:nvPr/>
        </p:nvSpPr>
        <p:spPr bwMode="auto">
          <a:xfrm>
            <a:off x="3886200" y="5457825"/>
            <a:ext cx="644704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Cache</a:t>
            </a:r>
          </a:p>
        </p:txBody>
      </p:sp>
      <p:sp>
        <p:nvSpPr>
          <p:cNvPr id="96" name="TextBox 35"/>
          <p:cNvSpPr txBox="1">
            <a:spLocks noChangeArrowheads="1"/>
          </p:cNvSpPr>
          <p:nvPr/>
        </p:nvSpPr>
        <p:spPr bwMode="auto">
          <a:xfrm>
            <a:off x="7327900" y="2667000"/>
            <a:ext cx="1358900" cy="46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attacker.com</a:t>
            </a:r>
          </a:p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IP: </a:t>
            </a:r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2.2.2.2</a:t>
            </a:r>
          </a:p>
        </p:txBody>
      </p:sp>
      <p:pic>
        <p:nvPicPr>
          <p:cNvPr id="97" name="Picture 3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5033963"/>
            <a:ext cx="9906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TextBox 37"/>
          <p:cNvSpPr txBox="1">
            <a:spLocks noChangeArrowheads="1"/>
          </p:cNvSpPr>
          <p:nvPr/>
        </p:nvSpPr>
        <p:spPr bwMode="auto">
          <a:xfrm>
            <a:off x="7391400" y="4695825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target.com</a:t>
            </a:r>
            <a:endParaRPr lang="en-US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IP: </a:t>
            </a:r>
            <a:r>
              <a:rPr lang="en-US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1.1.1.1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1447800" y="2895600"/>
            <a:ext cx="5638800" cy="762000"/>
            <a:chOff x="1447800" y="2743200"/>
            <a:chExt cx="5638800" cy="762000"/>
          </a:xfrm>
        </p:grpSpPr>
        <p:cxnSp>
          <p:nvCxnSpPr>
            <p:cNvPr id="92" name="Straight Connector 91"/>
            <p:cNvCxnSpPr>
              <a:cxnSpLocks noChangeShapeType="1"/>
            </p:cNvCxnSpPr>
            <p:nvPr/>
          </p:nvCxnSpPr>
          <p:spPr bwMode="auto">
            <a:xfrm>
              <a:off x="1524000" y="3505200"/>
              <a:ext cx="5562600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01" name="TextBox 31"/>
            <p:cNvSpPr txBox="1">
              <a:spLocks noChangeArrowheads="1"/>
            </p:cNvSpPr>
            <p:nvPr/>
          </p:nvSpPr>
          <p:spPr bwMode="auto">
            <a:xfrm>
              <a:off x="1447800" y="2790825"/>
              <a:ext cx="2349500" cy="646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8" tIns="45714" rIns="91428" bIns="45714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To</a:t>
              </a:r>
              <a:r>
                <a:rPr lang="en-US" sz="1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2.2.2.2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 port 80:</a:t>
              </a:r>
            </a:p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GET </a:t>
              </a:r>
              <a:r>
                <a:rPr lang="en-US" sz="1200" b="1" dirty="0">
                  <a:latin typeface="Arial" pitchFamily="34" charset="0"/>
                  <a:cs typeface="Arial" pitchFamily="34" charset="0"/>
                </a:rPr>
                <a:t>/script.js HTTP/1.1</a:t>
              </a:r>
            </a:p>
            <a:p>
              <a:r>
                <a:rPr lang="en-US" sz="1200" b="1" dirty="0">
                  <a:latin typeface="Arial" pitchFamily="34" charset="0"/>
                  <a:cs typeface="Arial" pitchFamily="34" charset="0"/>
                </a:rPr>
                <a:t>Host:</a:t>
              </a:r>
              <a:r>
                <a:rPr lang="en-US" sz="12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target.com</a:t>
              </a:r>
              <a:endParaRPr lang="en-US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16-Point Star 101"/>
            <p:cNvSpPr>
              <a:spLocks noChangeArrowheads="1"/>
            </p:cNvSpPr>
            <p:nvPr/>
          </p:nvSpPr>
          <p:spPr bwMode="auto">
            <a:xfrm>
              <a:off x="4267200" y="2743200"/>
              <a:ext cx="1295400" cy="685800"/>
            </a:xfrm>
            <a:prstGeom prst="star16">
              <a:avLst>
                <a:gd name="adj" fmla="val 3750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Route by IP</a:t>
              </a:r>
            </a:p>
          </p:txBody>
        </p:sp>
      </p:grpSp>
      <p:sp>
        <p:nvSpPr>
          <p:cNvPr id="106" name="TextBox 3"/>
          <p:cNvSpPr txBox="1">
            <a:spLocks noChangeArrowheads="1"/>
          </p:cNvSpPr>
          <p:nvPr/>
        </p:nvSpPr>
        <p:spPr bwMode="auto">
          <a:xfrm>
            <a:off x="596900" y="2667000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r>
              <a:rPr lang="en-US" sz="1200">
                <a:latin typeface="Arial" pitchFamily="34" charset="0"/>
                <a:cs typeface="Arial" pitchFamily="34" charset="0"/>
              </a:rPr>
              <a:t>Alice</a:t>
            </a:r>
          </a:p>
        </p:txBody>
      </p:sp>
      <p:sp>
        <p:nvSpPr>
          <p:cNvPr id="107" name="TextBox 8"/>
          <p:cNvSpPr txBox="1">
            <a:spLocks noChangeArrowheads="1"/>
          </p:cNvSpPr>
          <p:nvPr/>
        </p:nvSpPr>
        <p:spPr bwMode="auto">
          <a:xfrm>
            <a:off x="215900" y="2943225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Java VM</a:t>
            </a:r>
          </a:p>
        </p:txBody>
      </p:sp>
      <p:sp>
        <p:nvSpPr>
          <p:cNvPr id="108" name="TextBox 10"/>
          <p:cNvSpPr txBox="1">
            <a:spLocks noChangeArrowheads="1"/>
          </p:cNvSpPr>
          <p:nvPr/>
        </p:nvSpPr>
        <p:spPr bwMode="auto">
          <a:xfrm>
            <a:off x="368300" y="3248025"/>
            <a:ext cx="1231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attacker.class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1447800" y="4583113"/>
            <a:ext cx="2819400" cy="1512887"/>
            <a:chOff x="1447800" y="4430713"/>
            <a:chExt cx="2819400" cy="1512887"/>
          </a:xfrm>
        </p:grpSpPr>
        <p:cxnSp>
          <p:nvCxnSpPr>
            <p:cNvPr id="110" name="Straight Connector 109"/>
            <p:cNvCxnSpPr>
              <a:cxnSpLocks noChangeShapeType="1"/>
            </p:cNvCxnSpPr>
            <p:nvPr/>
          </p:nvCxnSpPr>
          <p:spPr bwMode="auto">
            <a:xfrm>
              <a:off x="1524000" y="5103813"/>
              <a:ext cx="2057400" cy="1587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11" name="TextBox 44"/>
            <p:cNvSpPr txBox="1">
              <a:spLocks noChangeArrowheads="1"/>
            </p:cNvSpPr>
            <p:nvPr/>
          </p:nvSpPr>
          <p:spPr bwMode="auto">
            <a:xfrm>
              <a:off x="1447800" y="4430713"/>
              <a:ext cx="2273300" cy="646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8" tIns="45714" rIns="91428" bIns="45714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To</a:t>
              </a:r>
              <a:r>
                <a:rPr lang="en-US" sz="1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1.1.1.1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 port 80:</a:t>
              </a:r>
            </a:p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GET </a:t>
              </a:r>
              <a:r>
                <a:rPr lang="en-US" sz="1200" b="1" dirty="0">
                  <a:latin typeface="Arial" pitchFamily="34" charset="0"/>
                  <a:cs typeface="Arial" pitchFamily="34" charset="0"/>
                </a:rPr>
                <a:t>/script.js HTTP/1.1</a:t>
              </a:r>
            </a:p>
            <a:p>
              <a:r>
                <a:rPr lang="en-US" sz="1200" b="1" dirty="0">
                  <a:latin typeface="Arial" pitchFamily="34" charset="0"/>
                  <a:cs typeface="Arial" pitchFamily="34" charset="0"/>
                </a:rPr>
                <a:t>Host:</a:t>
              </a:r>
              <a:r>
                <a:rPr lang="en-US" sz="12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target.com</a:t>
              </a:r>
              <a:endParaRPr lang="en-US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2" name="Straight Connector 111"/>
            <p:cNvCxnSpPr>
              <a:cxnSpLocks noChangeShapeType="1"/>
            </p:cNvCxnSpPr>
            <p:nvPr/>
          </p:nvCxnSpPr>
          <p:spPr bwMode="auto">
            <a:xfrm>
              <a:off x="1524000" y="5180012"/>
              <a:ext cx="2057400" cy="1588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 type="triangle" w="med" len="med"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13" name="TextBox 46"/>
            <p:cNvSpPr txBox="1">
              <a:spLocks noChangeArrowheads="1"/>
            </p:cNvSpPr>
            <p:nvPr/>
          </p:nvSpPr>
          <p:spPr bwMode="auto">
            <a:xfrm>
              <a:off x="3338765" y="4572000"/>
              <a:ext cx="928435" cy="27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8" tIns="45714" rIns="91428" bIns="45714">
              <a:spAutoFit/>
            </a:bodyPr>
            <a:lstStyle/>
            <a:p>
              <a:r>
                <a:rPr lang="en-US" sz="12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Cache hit!</a:t>
              </a:r>
              <a:endParaRPr lang="en-US" sz="1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4" name="Picture 47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36800" y="5321300"/>
              <a:ext cx="393700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" name="TextBox 48"/>
            <p:cNvSpPr txBox="1">
              <a:spLocks noChangeArrowheads="1"/>
            </p:cNvSpPr>
            <p:nvPr/>
          </p:nvSpPr>
          <p:spPr bwMode="auto">
            <a:xfrm>
              <a:off x="2209800" y="5666613"/>
              <a:ext cx="774547" cy="27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8" tIns="45714" rIns="91428" bIns="45714">
              <a:spAutoFit/>
            </a:bodyPr>
            <a:lstStyle/>
            <a:p>
              <a:r>
                <a:rPr lang="en-US" sz="1200" b="1" dirty="0">
                  <a:latin typeface="Arial" pitchFamily="34" charset="0"/>
                  <a:cs typeface="Arial" pitchFamily="34" charset="0"/>
                </a:rPr>
                <a:t>script.js</a:t>
              </a:r>
            </a:p>
          </p:txBody>
        </p:sp>
        <p:pic>
          <p:nvPicPr>
            <p:cNvPr id="116" name="Picture 3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9800" y="5127625"/>
              <a:ext cx="673100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0" name="Group 129"/>
          <p:cNvGrpSpPr/>
          <p:nvPr/>
        </p:nvGrpSpPr>
        <p:grpSpPr>
          <a:xfrm>
            <a:off x="1524000" y="3657600"/>
            <a:ext cx="5562600" cy="1255711"/>
            <a:chOff x="1524000" y="3505200"/>
            <a:chExt cx="5562600" cy="1255711"/>
          </a:xfrm>
        </p:grpSpPr>
        <p:cxnSp>
          <p:nvCxnSpPr>
            <p:cNvPr id="93" name="Straight Connector 92"/>
            <p:cNvCxnSpPr>
              <a:cxnSpLocks noChangeShapeType="1"/>
            </p:cNvCxnSpPr>
            <p:nvPr/>
          </p:nvCxnSpPr>
          <p:spPr bwMode="auto">
            <a:xfrm>
              <a:off x="1524000" y="3581400"/>
              <a:ext cx="5562600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 type="triangle" w="med" len="med"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04" name="Freeform 103"/>
            <p:cNvSpPr>
              <a:spLocks noChangeArrowheads="1"/>
            </p:cNvSpPr>
            <p:nvPr/>
          </p:nvSpPr>
          <p:spPr bwMode="auto">
            <a:xfrm>
              <a:off x="4348163" y="3581400"/>
              <a:ext cx="604837" cy="1179511"/>
            </a:xfrm>
            <a:custGeom>
              <a:avLst/>
              <a:gdLst>
                <a:gd name="T0" fmla="*/ 757237 w 756651"/>
                <a:gd name="T1" fmla="*/ 0 h 1310467"/>
                <a:gd name="T2" fmla="*/ 148743 w 756651"/>
                <a:gd name="T3" fmla="*/ 607587 h 1310467"/>
                <a:gd name="T4" fmla="*/ 0 w 756651"/>
                <a:gd name="T5" fmla="*/ 1309687 h 1310467"/>
                <a:gd name="T6" fmla="*/ 0 60000 65536"/>
                <a:gd name="T7" fmla="*/ 0 60000 65536"/>
                <a:gd name="T8" fmla="*/ 0 60000 65536"/>
                <a:gd name="T9" fmla="*/ 0 w 756651"/>
                <a:gd name="T10" fmla="*/ 0 h 1310467"/>
                <a:gd name="T11" fmla="*/ 756651 w 756651"/>
                <a:gd name="T12" fmla="*/ 1310467 h 13104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6651" h="1310467">
                  <a:moveTo>
                    <a:pt x="756651" y="0"/>
                  </a:moveTo>
                  <a:cubicBezTo>
                    <a:pt x="515694" y="194769"/>
                    <a:pt x="274737" y="389538"/>
                    <a:pt x="148628" y="607949"/>
                  </a:cubicBezTo>
                  <a:cubicBezTo>
                    <a:pt x="22520" y="826360"/>
                    <a:pt x="6756" y="1213646"/>
                    <a:pt x="0" y="1310467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miter lim="800000"/>
              <a:headEnd/>
              <a:tailEnd type="triangl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16-Point Star 104"/>
            <p:cNvSpPr>
              <a:spLocks noChangeArrowheads="1"/>
            </p:cNvSpPr>
            <p:nvPr/>
          </p:nvSpPr>
          <p:spPr bwMode="auto">
            <a:xfrm>
              <a:off x="4013200" y="3810000"/>
              <a:ext cx="1625600" cy="762000"/>
            </a:xfrm>
            <a:prstGeom prst="star16">
              <a:avLst>
                <a:gd name="adj" fmla="val 3750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Cache by Host</a:t>
              </a:r>
            </a:p>
          </p:txBody>
        </p:sp>
        <p:pic>
          <p:nvPicPr>
            <p:cNvPr id="118" name="Picture 40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83300" y="3657600"/>
              <a:ext cx="393700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" name="TextBox 41"/>
            <p:cNvSpPr txBox="1">
              <a:spLocks noChangeArrowheads="1"/>
            </p:cNvSpPr>
            <p:nvPr/>
          </p:nvSpPr>
          <p:spPr bwMode="auto">
            <a:xfrm>
              <a:off x="5943600" y="4038600"/>
              <a:ext cx="774547" cy="27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8" tIns="45714" rIns="91428" bIns="45714">
              <a:spAutoFit/>
            </a:bodyPr>
            <a:lstStyle/>
            <a:p>
              <a:r>
                <a:rPr lang="en-US" sz="1200" b="1" dirty="0">
                  <a:latin typeface="Arial" pitchFamily="34" charset="0"/>
                  <a:cs typeface="Arial" pitchFamily="34" charset="0"/>
                </a:rPr>
                <a:t>script.js</a:t>
              </a:r>
            </a:p>
          </p:txBody>
        </p:sp>
        <p:pic>
          <p:nvPicPr>
            <p:cNvPr id="120" name="Picture 3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3505200"/>
              <a:ext cx="685800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1" name="Picture 32" descr="flashjava"/>
          <p:cNvPicPr>
            <a:picLocks noChangeAspect="1" noChangeArrowheads="1"/>
          </p:cNvPicPr>
          <p:nvPr/>
        </p:nvPicPr>
        <p:blipFill>
          <a:blip r:embed="rId9" cstate="print"/>
          <a:srcRect l="48813"/>
          <a:stretch>
            <a:fillRect/>
          </a:stretch>
        </p:blipFill>
        <p:spPr bwMode="auto">
          <a:xfrm>
            <a:off x="995363" y="3810000"/>
            <a:ext cx="452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534400" cy="1143000"/>
          </a:xfrm>
        </p:spPr>
        <p:txBody>
          <a:bodyPr/>
          <a:lstStyle/>
          <a:p>
            <a:r>
              <a:rPr lang="en-US" sz="4000" b="0" dirty="0" smtClean="0">
                <a:latin typeface="Arial" pitchFamily="34" charset="0"/>
                <a:cs typeface="Arial" pitchFamily="34" charset="0"/>
              </a:rPr>
              <a:t>How bad is it?</a:t>
            </a:r>
            <a:endParaRPr lang="en-US" sz="4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077200" cy="48006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Advertising network experiments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$100 = 174,250 impressions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Observe browsers in the wild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Mount proof-of-concept attacks against our servers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534400" cy="1143000"/>
          </a:xfrm>
        </p:spPr>
        <p:txBody>
          <a:bodyPr/>
          <a:lstStyle/>
          <a:p>
            <a:r>
              <a:rPr lang="en-US" sz="4000" b="0" dirty="0" smtClean="0">
                <a:latin typeface="Arial" pitchFamily="34" charset="0"/>
                <a:cs typeface="Arial" pitchFamily="34" charset="0"/>
              </a:rPr>
              <a:t>Observed Vulnerabilities</a:t>
            </a:r>
            <a:endParaRPr lang="en-US" sz="4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077200" cy="48006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IP hijacking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Java: 3,152 of 51,273 (6.1%)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Flash Player: 2,109 of 30,045 (7%)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Cache poisoning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Java: 53 of 30,045 (0.18%)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Flash Player: 108 of 51,273 (0.21%)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Less than $1 per exploitation!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534400" cy="1143000"/>
          </a:xfrm>
        </p:spPr>
        <p:txBody>
          <a:bodyPr/>
          <a:lstStyle/>
          <a:p>
            <a:r>
              <a:rPr lang="en-US" sz="4000" b="0" dirty="0" smtClean="0">
                <a:latin typeface="Arial" pitchFamily="34" charset="0"/>
                <a:cs typeface="Arial" pitchFamily="34" charset="0"/>
              </a:rPr>
              <a:t>Designing HTML5 </a:t>
            </a:r>
            <a:r>
              <a:rPr lang="en-US" sz="4000" b="0" dirty="0" err="1" smtClean="0">
                <a:latin typeface="Arial" pitchFamily="34" charset="0"/>
                <a:cs typeface="Arial" pitchFamily="34" charset="0"/>
              </a:rPr>
              <a:t>WebSockets</a:t>
            </a:r>
            <a:endParaRPr lang="en-US" sz="4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077200" cy="4800600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Strawman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“consent” protocols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POST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-based handshake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Upgrade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-based handshake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CONNECT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-based handshake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Proposed modifications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Mask attacker-controlled bytes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0" y="434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musv">
  <a:themeElements>
    <a:clrScheme name="CM_SV_new_template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M_SV_new_template-1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M_SV_new_template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_SV_new_template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_SV_new_template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_SV_new_template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_SV_new_template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_SV_new_template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_SV_new_template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_SV_new_template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_SV_new_template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_SV_new_template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_SV_new_template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_SV_new_template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cmusv</Template>
  <TotalTime>14275</TotalTime>
  <Words>697</Words>
  <Application>Microsoft Office PowerPoint</Application>
  <PresentationFormat>On-screen Show (4:3)</PresentationFormat>
  <Paragraphs>210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cmusv</vt:lpstr>
      <vt:lpstr>Talking to Yourself for Fun and Profit</vt:lpstr>
      <vt:lpstr>Bringing Sockets to the Web</vt:lpstr>
      <vt:lpstr>Existing Approaches</vt:lpstr>
      <vt:lpstr>Beware of Transparent Proxies</vt:lpstr>
      <vt:lpstr>IP Hijacking [Auger '10]</vt:lpstr>
      <vt:lpstr>Cache Poisoning</vt:lpstr>
      <vt:lpstr>How bad is it?</vt:lpstr>
      <vt:lpstr>Observed Vulnerabilities</vt:lpstr>
      <vt:lpstr>Designing HTML5 WebSockets</vt:lpstr>
      <vt:lpstr>Strawman #1</vt:lpstr>
      <vt:lpstr>Strawman #2</vt:lpstr>
      <vt:lpstr>Strawman #3</vt:lpstr>
      <vt:lpstr>Frame Masking</vt:lpstr>
      <vt:lpstr>Performance</vt:lpstr>
      <vt:lpstr>Reaction</vt:lpstr>
      <vt:lpstr>Conclusion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linshunghuang</dc:creator>
  <cp:lastModifiedBy>Windows User</cp:lastModifiedBy>
  <cp:revision>373</cp:revision>
  <dcterms:created xsi:type="dcterms:W3CDTF">2006-08-16T00:00:00Z</dcterms:created>
  <dcterms:modified xsi:type="dcterms:W3CDTF">2011-05-27T00:39:21Z</dcterms:modified>
</cp:coreProperties>
</file>