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charts/chart4.xml" ContentType="application/vnd.openxmlformats-officedocument.drawingml.chart+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charts/chart5.xml" ContentType="application/vnd.openxmlformats-officedocument.drawingml.chart+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charts/chart1.xml" ContentType="application/vnd.openxmlformats-officedocument.drawingml.chart+xml"/>
  <Override PartName="/ppt/embeddings/oleObject1.bin" ContentType="application/vnd.openxmlformats-officedocument.oleObject"/>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16.xml" ContentType="application/vnd.openxmlformats-officedocument.presentationml.slide+xml"/>
  <Override PartName="/ppt/slides/slide7.xml" ContentType="application/vnd.openxmlformats-officedocument.presentationml.slide+xml"/>
  <Override PartName="/ppt/charts/chart2.xml" ContentType="application/vnd.openxmlformats-officedocument.drawingml.chart+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charts/chart3.xml" ContentType="application/vnd.openxmlformats-officedocument.drawingml.chart+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3"/>
  </p:notesMasterIdLst>
  <p:sldIdLst>
    <p:sldId id="256" r:id="rId2"/>
    <p:sldId id="278" r:id="rId3"/>
    <p:sldId id="279" r:id="rId4"/>
    <p:sldId id="280" r:id="rId5"/>
    <p:sldId id="289" r:id="rId6"/>
    <p:sldId id="281" r:id="rId7"/>
    <p:sldId id="262" r:id="rId8"/>
    <p:sldId id="282" r:id="rId9"/>
    <p:sldId id="286" r:id="rId10"/>
    <p:sldId id="283" r:id="rId11"/>
    <p:sldId id="284" r:id="rId12"/>
    <p:sldId id="285" r:id="rId13"/>
    <p:sldId id="287" r:id="rId14"/>
    <p:sldId id="288" r:id="rId15"/>
    <p:sldId id="265" r:id="rId16"/>
    <p:sldId id="267" r:id="rId17"/>
    <p:sldId id="269" r:id="rId18"/>
    <p:sldId id="270" r:id="rId19"/>
    <p:sldId id="277" r:id="rId20"/>
    <p:sldId id="276" r:id="rId21"/>
    <p:sldId id="29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markus jakobsson" initials="a"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 uri="{D31A062A-798A-4329-ABDD-BBA856620510}">
      <p14:defaultImageDpi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32" d="100"/>
          <a:sy n="32" d="100"/>
        </p:scale>
        <p:origin x="-48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commentAuthors" Target="commentAuthors.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Users:deliu:Dropbox:Paypal:PINS: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Users:deliu:Dropbox:Paypal:PINS: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liu\Desktop\Dropbox\PayPal\PINS\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liu\Desktop\Dropbox\PayPal\PINS\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liu\Desktop\Dropbox\PayPal\PINS\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manualLayout>
          <c:layoutTarget val="inner"/>
          <c:xMode val="edge"/>
          <c:yMode val="edge"/>
          <c:x val="0.11462731744004"/>
          <c:y val="0.0485901788528255"/>
          <c:w val="0.827316510812571"/>
          <c:h val="0.778940344321367"/>
        </c:manualLayout>
      </c:layout>
      <c:barChart>
        <c:barDir val="col"/>
        <c:grouping val="clustered"/>
        <c:ser>
          <c:idx val="0"/>
          <c:order val="0"/>
          <c:tx>
            <c:strRef>
              <c:f>Sheet2!$Q$1</c:f>
              <c:strCache>
                <c:ptCount val="1"/>
                <c:pt idx="0">
                  <c:v>pwd4 Entropy</c:v>
                </c:pt>
              </c:strCache>
            </c:strRef>
          </c:tx>
          <c:dLbls>
            <c:dLbl>
              <c:idx val="0"/>
              <c:layout/>
              <c:tx>
                <c:rich>
                  <a:bodyPr/>
                  <a:lstStyle/>
                  <a:p>
                    <a:r>
                      <a:rPr lang="en-US" sz="2000" baseline="0"/>
                      <a:t>12</a:t>
                    </a:r>
                    <a:endParaRPr lang="en-US" sz="1400" baseline="0"/>
                  </a:p>
                </c:rich>
              </c:tx>
              <c:dLblPos val="outEnd"/>
              <c:showVal val="1"/>
            </c:dLbl>
            <c:numFmt formatCode="#,##0.0" sourceLinked="0"/>
            <c:txPr>
              <a:bodyPr/>
              <a:lstStyle/>
              <a:p>
                <a:pPr>
                  <a:defRPr sz="2000" baseline="0"/>
                </a:pPr>
                <a:endParaRPr lang="en-US"/>
              </a:p>
            </c:txPr>
            <c:dLblPos val="outEnd"/>
            <c:showVal val="1"/>
          </c:dLbls>
          <c:cat>
            <c:strRef>
              <c:f>Sheet2!$A$13:$A$15</c:f>
              <c:strCache>
                <c:ptCount val="3"/>
                <c:pt idx="0">
                  <c:v>FSP (8359)</c:v>
                </c:pt>
                <c:pt idx="1">
                  <c:v>SNP (2873)</c:v>
                </c:pt>
                <c:pt idx="2">
                  <c:v>Malware (16192)</c:v>
                </c:pt>
              </c:strCache>
            </c:strRef>
          </c:cat>
          <c:val>
            <c:numRef>
              <c:f>Sheet2!$B$13:$B$15</c:f>
              <c:numCache>
                <c:formatCode>General</c:formatCode>
                <c:ptCount val="3"/>
                <c:pt idx="0">
                  <c:v>12.01004051342351</c:v>
                </c:pt>
                <c:pt idx="1">
                  <c:v>10.5081672153346</c:v>
                </c:pt>
                <c:pt idx="2">
                  <c:v>9.67625339378765</c:v>
                </c:pt>
              </c:numCache>
            </c:numRef>
          </c:val>
        </c:ser>
        <c:ser>
          <c:idx val="1"/>
          <c:order val="1"/>
          <c:tx>
            <c:v>PIN Entropy</c:v>
          </c:tx>
          <c:dLbls>
            <c:dLbl>
              <c:idx val="1"/>
              <c:layout/>
              <c:tx>
                <c:rich>
                  <a:bodyPr/>
                  <a:lstStyle/>
                  <a:p>
                    <a:r>
                      <a:rPr lang="en-US" sz="2000" baseline="0"/>
                      <a:t>10</a:t>
                    </a:r>
                    <a:endParaRPr lang="en-US" sz="1400" baseline="0"/>
                  </a:p>
                </c:rich>
              </c:tx>
              <c:dLblPos val="outEnd"/>
              <c:showVal val="1"/>
            </c:dLbl>
            <c:numFmt formatCode="0.0" sourceLinked="0"/>
            <c:txPr>
              <a:bodyPr/>
              <a:lstStyle/>
              <a:p>
                <a:pPr>
                  <a:defRPr sz="2000" baseline="0"/>
                </a:pPr>
                <a:endParaRPr lang="en-US"/>
              </a:p>
            </c:txPr>
            <c:dLblPos val="outEnd"/>
            <c:showVal val="1"/>
          </c:dLbls>
          <c:cat>
            <c:strRef>
              <c:f>Sheet2!$A$13:$A$15</c:f>
              <c:strCache>
                <c:ptCount val="3"/>
                <c:pt idx="0">
                  <c:v>FSP (8359)</c:v>
                </c:pt>
                <c:pt idx="1">
                  <c:v>SNP (2873)</c:v>
                </c:pt>
                <c:pt idx="2">
                  <c:v>Malware (16192)</c:v>
                </c:pt>
              </c:strCache>
            </c:strRef>
          </c:cat>
          <c:val>
            <c:numRef>
              <c:f>Sheet2!$D$13:$D$15</c:f>
              <c:numCache>
                <c:formatCode>General</c:formatCode>
                <c:ptCount val="3"/>
                <c:pt idx="0">
                  <c:v>10.85525208912521</c:v>
                </c:pt>
                <c:pt idx="1">
                  <c:v>9.963946887459108</c:v>
                </c:pt>
                <c:pt idx="2">
                  <c:v>9.16672965338555</c:v>
                </c:pt>
              </c:numCache>
            </c:numRef>
          </c:val>
        </c:ser>
        <c:ser>
          <c:idx val="2"/>
          <c:order val="2"/>
          <c:tx>
            <c:v>Information Loss by Mapping</c:v>
          </c:tx>
          <c:dLbls>
            <c:numFmt formatCode="#,##0.0" sourceLinked="0"/>
            <c:txPr>
              <a:bodyPr/>
              <a:lstStyle/>
              <a:p>
                <a:pPr>
                  <a:defRPr sz="2000" baseline="0"/>
                </a:pPr>
                <a:endParaRPr lang="en-US"/>
              </a:p>
            </c:txPr>
            <c:dLblPos val="outEnd"/>
            <c:showVal val="1"/>
          </c:dLbls>
          <c:val>
            <c:numRef>
              <c:f>Sheet2!$E$13:$E$15</c:f>
              <c:numCache>
                <c:formatCode>General</c:formatCode>
                <c:ptCount val="3"/>
                <c:pt idx="0">
                  <c:v>1.09721318538767</c:v>
                </c:pt>
                <c:pt idx="1">
                  <c:v>0.488919288341081</c:v>
                </c:pt>
                <c:pt idx="2">
                  <c:v>0.534602000626292</c:v>
                </c:pt>
              </c:numCache>
            </c:numRef>
          </c:val>
        </c:ser>
        <c:dLbls>
          <c:showVal val="1"/>
        </c:dLbls>
        <c:gapWidth val="128"/>
        <c:axId val="469437448"/>
        <c:axId val="525755176"/>
      </c:barChart>
      <c:catAx>
        <c:axId val="469437448"/>
        <c:scaling>
          <c:orientation val="minMax"/>
        </c:scaling>
        <c:axPos val="b"/>
        <c:title>
          <c:tx>
            <c:rich>
              <a:bodyPr/>
              <a:lstStyle/>
              <a:p>
                <a:pPr>
                  <a:defRPr sz="2000" baseline="0">
                    <a:latin typeface="Times New Roman"/>
                  </a:defRPr>
                </a:pPr>
                <a:r>
                  <a:rPr lang="en-US" sz="2000" baseline="0" dirty="0">
                    <a:latin typeface="Times New Roman"/>
                  </a:rPr>
                  <a:t>Data Sources (Size)</a:t>
                </a:r>
              </a:p>
            </c:rich>
          </c:tx>
          <c:layout/>
        </c:title>
        <c:tickLblPos val="nextTo"/>
        <c:txPr>
          <a:bodyPr/>
          <a:lstStyle/>
          <a:p>
            <a:pPr>
              <a:defRPr sz="2000" baseline="0">
                <a:latin typeface="Times New Roman"/>
              </a:defRPr>
            </a:pPr>
            <a:endParaRPr lang="en-US"/>
          </a:p>
        </c:txPr>
        <c:crossAx val="525755176"/>
        <c:crosses val="autoZero"/>
        <c:auto val="1"/>
        <c:lblAlgn val="ctr"/>
        <c:lblOffset val="100"/>
      </c:catAx>
      <c:valAx>
        <c:axId val="525755176"/>
        <c:scaling>
          <c:orientation val="minMax"/>
        </c:scaling>
        <c:axPos val="l"/>
        <c:title>
          <c:tx>
            <c:rich>
              <a:bodyPr rot="-5400000" vert="horz"/>
              <a:lstStyle/>
              <a:p>
                <a:pPr>
                  <a:defRPr sz="2000" baseline="0">
                    <a:latin typeface="Times New Roman"/>
                  </a:defRPr>
                </a:pPr>
                <a:r>
                  <a:rPr lang="en-US" sz="2000" baseline="0">
                    <a:latin typeface="Times New Roman"/>
                  </a:rPr>
                  <a:t>Information Entropies</a:t>
                </a:r>
              </a:p>
            </c:rich>
          </c:tx>
          <c:layout/>
        </c:title>
        <c:numFmt formatCode="General" sourceLinked="1"/>
        <c:tickLblPos val="nextTo"/>
        <c:txPr>
          <a:bodyPr/>
          <a:lstStyle/>
          <a:p>
            <a:pPr>
              <a:defRPr sz="2000" baseline="0"/>
            </a:pPr>
            <a:endParaRPr lang="en-US"/>
          </a:p>
        </c:txPr>
        <c:crossAx val="469437448"/>
        <c:crosses val="autoZero"/>
        <c:crossBetween val="between"/>
      </c:valAx>
    </c:plotArea>
    <c:legend>
      <c:legendPos val="r"/>
      <c:layout>
        <c:manualLayout>
          <c:xMode val="edge"/>
          <c:yMode val="edge"/>
          <c:x val="0.531101997666958"/>
          <c:y val="0.0280997755715318"/>
          <c:w val="0.422657115777194"/>
          <c:h val="0.161327690798363"/>
        </c:manualLayout>
      </c:layout>
      <c:txPr>
        <a:bodyPr/>
        <a:lstStyle/>
        <a:p>
          <a:pPr>
            <a:defRPr sz="2000" baseline="0">
              <a:latin typeface="Times New Roman"/>
            </a:defRPr>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
  <c:chart>
    <c:plotArea>
      <c:layout>
        <c:manualLayout>
          <c:layoutTarget val="inner"/>
          <c:xMode val="edge"/>
          <c:yMode val="edge"/>
          <c:x val="0.17982863079615"/>
          <c:y val="0.134824788122859"/>
          <c:w val="0.77191469816273"/>
          <c:h val="0.719766584520446"/>
        </c:manualLayout>
      </c:layout>
      <c:barChart>
        <c:barDir val="col"/>
        <c:grouping val="clustered"/>
        <c:ser>
          <c:idx val="0"/>
          <c:order val="0"/>
          <c:tx>
            <c:v>Percentage of Passwords using Upper Case Letters</c:v>
          </c:tx>
          <c:dLbls>
            <c:txPr>
              <a:bodyPr/>
              <a:lstStyle/>
              <a:p>
                <a:pPr>
                  <a:defRPr sz="2000" baseline="0"/>
                </a:pPr>
                <a:endParaRPr lang="en-US"/>
              </a:p>
            </c:txPr>
            <c:showVal val="1"/>
          </c:dLbls>
          <c:cat>
            <c:strRef>
              <c:f>Sheet2!$A$13:$A$15</c:f>
              <c:strCache>
                <c:ptCount val="3"/>
                <c:pt idx="0">
                  <c:v>FSP (8359)</c:v>
                </c:pt>
                <c:pt idx="1">
                  <c:v>SNP (2873)</c:v>
                </c:pt>
                <c:pt idx="2">
                  <c:v>Malware (16192)</c:v>
                </c:pt>
              </c:strCache>
            </c:strRef>
          </c:cat>
          <c:val>
            <c:numRef>
              <c:f>Sheet2!$N$13:$N$15</c:f>
              <c:numCache>
                <c:formatCode>0.00%</c:formatCode>
                <c:ptCount val="3"/>
                <c:pt idx="0">
                  <c:v>0.3216</c:v>
                </c:pt>
                <c:pt idx="1">
                  <c:v>0.1114</c:v>
                </c:pt>
                <c:pt idx="2">
                  <c:v>0.2696</c:v>
                </c:pt>
              </c:numCache>
            </c:numRef>
          </c:val>
        </c:ser>
        <c:ser>
          <c:idx val="1"/>
          <c:order val="1"/>
          <c:tx>
            <c:v>Percentage of Passwords using Special Characters</c:v>
          </c:tx>
          <c:dLbls>
            <c:txPr>
              <a:bodyPr/>
              <a:lstStyle/>
              <a:p>
                <a:pPr>
                  <a:defRPr sz="2000" baseline="0"/>
                </a:pPr>
                <a:endParaRPr lang="en-US"/>
              </a:p>
            </c:txPr>
            <c:showVal val="1"/>
          </c:dLbls>
          <c:cat>
            <c:strRef>
              <c:f>Sheet2!$A$13:$A$15</c:f>
              <c:strCache>
                <c:ptCount val="3"/>
                <c:pt idx="0">
                  <c:v>FSP (8359)</c:v>
                </c:pt>
                <c:pt idx="1">
                  <c:v>SNP (2873)</c:v>
                </c:pt>
                <c:pt idx="2">
                  <c:v>Malware (16192)</c:v>
                </c:pt>
              </c:strCache>
            </c:strRef>
          </c:cat>
          <c:val>
            <c:numRef>
              <c:f>Sheet2!$O$13:$O$15</c:f>
              <c:numCache>
                <c:formatCode>0.00%</c:formatCode>
                <c:ptCount val="3"/>
                <c:pt idx="0">
                  <c:v>0.0144</c:v>
                </c:pt>
                <c:pt idx="1">
                  <c:v>0.0195</c:v>
                </c:pt>
                <c:pt idx="2">
                  <c:v>0.0616</c:v>
                </c:pt>
              </c:numCache>
            </c:numRef>
          </c:val>
        </c:ser>
        <c:axId val="452631368"/>
        <c:axId val="525791640"/>
      </c:barChart>
      <c:catAx>
        <c:axId val="452631368"/>
        <c:scaling>
          <c:orientation val="minMax"/>
        </c:scaling>
        <c:axPos val="b"/>
        <c:title>
          <c:tx>
            <c:rich>
              <a:bodyPr/>
              <a:lstStyle/>
              <a:p>
                <a:pPr>
                  <a:defRPr sz="2000" baseline="0">
                    <a:latin typeface="Times New Roman"/>
                  </a:defRPr>
                </a:pPr>
                <a:r>
                  <a:rPr lang="en-US" sz="2000" baseline="0">
                    <a:latin typeface="Times New Roman"/>
                  </a:rPr>
                  <a:t>Data Sources (Size)</a:t>
                </a:r>
              </a:p>
            </c:rich>
          </c:tx>
          <c:layout/>
        </c:title>
        <c:tickLblPos val="nextTo"/>
        <c:txPr>
          <a:bodyPr/>
          <a:lstStyle/>
          <a:p>
            <a:pPr>
              <a:defRPr sz="2000" baseline="0">
                <a:latin typeface="Times New Roman"/>
              </a:defRPr>
            </a:pPr>
            <a:endParaRPr lang="en-US"/>
          </a:p>
        </c:txPr>
        <c:crossAx val="525791640"/>
        <c:crosses val="autoZero"/>
        <c:auto val="1"/>
        <c:lblAlgn val="ctr"/>
        <c:lblOffset val="100"/>
      </c:catAx>
      <c:valAx>
        <c:axId val="525791640"/>
        <c:scaling>
          <c:orientation val="minMax"/>
        </c:scaling>
        <c:axPos val="l"/>
        <c:title>
          <c:tx>
            <c:rich>
              <a:bodyPr rot="-5400000" vert="horz"/>
              <a:lstStyle/>
              <a:p>
                <a:pPr>
                  <a:defRPr sz="2000" baseline="0">
                    <a:latin typeface="Times New Roman"/>
                  </a:defRPr>
                </a:pPr>
                <a:r>
                  <a:rPr lang="en-US" sz="2000" baseline="0">
                    <a:latin typeface="Times New Roman"/>
                  </a:rPr>
                  <a:t>Percentage </a:t>
                </a:r>
              </a:p>
            </c:rich>
          </c:tx>
          <c:layout/>
        </c:title>
        <c:numFmt formatCode="0.00%" sourceLinked="1"/>
        <c:tickLblPos val="nextTo"/>
        <c:txPr>
          <a:bodyPr/>
          <a:lstStyle/>
          <a:p>
            <a:pPr>
              <a:defRPr sz="2000" baseline="0">
                <a:latin typeface="Times New Roman"/>
              </a:defRPr>
            </a:pPr>
            <a:endParaRPr lang="en-US"/>
          </a:p>
        </c:txPr>
        <c:crossAx val="452631368"/>
        <c:crosses val="autoZero"/>
        <c:crossBetween val="between"/>
      </c:valAx>
    </c:plotArea>
    <c:legend>
      <c:legendPos val="r"/>
      <c:layout>
        <c:manualLayout>
          <c:xMode val="edge"/>
          <c:yMode val="edge"/>
          <c:x val="0.388484251968504"/>
          <c:y val="0.0200665677659858"/>
          <c:w val="0.290230113392689"/>
          <c:h val="0.418601125946213"/>
        </c:manualLayout>
      </c:layout>
      <c:txPr>
        <a:bodyPr/>
        <a:lstStyle/>
        <a:p>
          <a:pPr>
            <a:defRPr sz="2000" baseline="0">
              <a:latin typeface="Times New Roman"/>
            </a:defRPr>
          </a:pPr>
          <a:endParaRPr lang="en-US"/>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7"/>
  <c:chart>
    <c:plotArea>
      <c:layout>
        <c:manualLayout>
          <c:layoutTarget val="inner"/>
          <c:xMode val="edge"/>
          <c:yMode val="edge"/>
          <c:x val="0.083791605232613"/>
          <c:y val="0.0513475057577987"/>
          <c:w val="0.894296044169778"/>
          <c:h val="0.668022090653677"/>
        </c:manualLayout>
      </c:layout>
      <c:barChart>
        <c:barDir val="col"/>
        <c:grouping val="clustered"/>
        <c:ser>
          <c:idx val="0"/>
          <c:order val="0"/>
          <c:errBars>
            <c:errBarType val="both"/>
            <c:errValType val="cust"/>
            <c:plus>
              <c:numRef>
                <c:f>Sheet5!$N$51:$P$51</c:f>
                <c:numCache>
                  <c:formatCode>General</c:formatCode>
                  <c:ptCount val="3"/>
                  <c:pt idx="0">
                    <c:v>0.65</c:v>
                  </c:pt>
                  <c:pt idx="1">
                    <c:v>0.9</c:v>
                  </c:pt>
                  <c:pt idx="2">
                    <c:v>0.65</c:v>
                  </c:pt>
                </c:numCache>
              </c:numRef>
            </c:plus>
            <c:minus>
              <c:numRef>
                <c:f>Sheet5!$N$52:$P$52</c:f>
                <c:numCache>
                  <c:formatCode>General</c:formatCode>
                  <c:ptCount val="3"/>
                  <c:pt idx="0">
                    <c:v>0.65</c:v>
                  </c:pt>
                  <c:pt idx="1">
                    <c:v>0.8</c:v>
                  </c:pt>
                  <c:pt idx="2">
                    <c:v>0.65</c:v>
                  </c:pt>
                </c:numCache>
              </c:numRef>
            </c:minus>
          </c:errBars>
          <c:cat>
            <c:strRef>
              <c:f>Sheet5!$N$49:$P$49</c:f>
              <c:strCache>
                <c:ptCount val="3"/>
                <c:pt idx="0">
                  <c:v>Password Entropy</c:v>
                </c:pt>
                <c:pt idx="1">
                  <c:v>Entropy of Derived PINs</c:v>
                </c:pt>
                <c:pt idx="2">
                  <c:v>Conditional Password Entropy</c:v>
                </c:pt>
              </c:strCache>
            </c:strRef>
          </c:cat>
          <c:val>
            <c:numRef>
              <c:f>Sheet5!$N$50:$P$50</c:f>
              <c:numCache>
                <c:formatCode>General</c:formatCode>
                <c:ptCount val="3"/>
                <c:pt idx="0">
                  <c:v>18.65</c:v>
                </c:pt>
                <c:pt idx="1">
                  <c:v>9.8</c:v>
                </c:pt>
                <c:pt idx="2">
                  <c:v>9.45</c:v>
                </c:pt>
              </c:numCache>
            </c:numRef>
          </c:val>
        </c:ser>
        <c:axId val="541077928"/>
        <c:axId val="541285128"/>
      </c:barChart>
      <c:catAx>
        <c:axId val="541077928"/>
        <c:scaling>
          <c:orientation val="minMax"/>
        </c:scaling>
        <c:axPos val="b"/>
        <c:tickLblPos val="nextTo"/>
        <c:txPr>
          <a:bodyPr/>
          <a:lstStyle/>
          <a:p>
            <a:pPr>
              <a:defRPr sz="1800"/>
            </a:pPr>
            <a:endParaRPr lang="en-US"/>
          </a:p>
        </c:txPr>
        <c:crossAx val="541285128"/>
        <c:crosses val="autoZero"/>
        <c:auto val="1"/>
        <c:lblAlgn val="ctr"/>
        <c:lblOffset val="100"/>
      </c:catAx>
      <c:valAx>
        <c:axId val="541285128"/>
        <c:scaling>
          <c:orientation val="minMax"/>
          <c:max val="20.0"/>
        </c:scaling>
        <c:axPos val="l"/>
        <c:majorGridlines/>
        <c:numFmt formatCode="General" sourceLinked="1"/>
        <c:tickLblPos val="nextTo"/>
        <c:txPr>
          <a:bodyPr/>
          <a:lstStyle/>
          <a:p>
            <a:pPr>
              <a:defRPr sz="1600"/>
            </a:pPr>
            <a:endParaRPr lang="en-US"/>
          </a:p>
        </c:txPr>
        <c:crossAx val="541077928"/>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8"/>
  <c:chart>
    <c:view3D>
      <c:rotX val="30"/>
      <c:perspective val="30"/>
    </c:view3D>
    <c:plotArea>
      <c:layout>
        <c:manualLayout>
          <c:layoutTarget val="inner"/>
          <c:xMode val="edge"/>
          <c:yMode val="edge"/>
          <c:x val="0.0163690476190476"/>
          <c:y val="0.0174165457184325"/>
          <c:w val="0.962515950328344"/>
          <c:h val="0.982583401702661"/>
        </c:manualLayout>
      </c:layout>
      <c:pie3DChart>
        <c:varyColors val="1"/>
        <c:ser>
          <c:idx val="0"/>
          <c:order val="0"/>
          <c:dLbls>
            <c:dLbl>
              <c:idx val="0"/>
              <c:layout>
                <c:manualLayout>
                  <c:x val="-0.244090727550261"/>
                  <c:y val="0.114727606095637"/>
                </c:manualLayout>
              </c:layout>
              <c:showCatName val="1"/>
              <c:showPercent val="1"/>
            </c:dLbl>
            <c:dLbl>
              <c:idx val="1"/>
              <c:layout>
                <c:manualLayout>
                  <c:x val="-0.122795104619029"/>
                  <c:y val="-0.21323548372243"/>
                </c:manualLayout>
              </c:layout>
              <c:showCatName val="1"/>
              <c:showPercent val="1"/>
            </c:dLbl>
            <c:dLbl>
              <c:idx val="2"/>
              <c:layout>
                <c:manualLayout>
                  <c:x val="0.14965255478083"/>
                  <c:y val="-0.250831376341115"/>
                </c:manualLayout>
              </c:layout>
              <c:showCatName val="1"/>
              <c:showPercent val="1"/>
            </c:dLbl>
            <c:showCatName val="1"/>
            <c:showPercent val="1"/>
          </c:dLbls>
          <c:cat>
            <c:strRef>
              <c:f>Sheet5!$C$1:$E$1</c:f>
              <c:strCache>
                <c:ptCount val="3"/>
                <c:pt idx="0">
                  <c:v>Successful but Slow </c:v>
                </c:pt>
                <c:pt idx="1">
                  <c:v>Failed</c:v>
                </c:pt>
                <c:pt idx="2">
                  <c:v>Successful and Fast</c:v>
                </c:pt>
              </c:strCache>
            </c:strRef>
          </c:cat>
          <c:val>
            <c:numRef>
              <c:f>Sheet5!$C$2:$E$2</c:f>
              <c:numCache>
                <c:formatCode>General</c:formatCode>
                <c:ptCount val="3"/>
                <c:pt idx="0">
                  <c:v>6.0</c:v>
                </c:pt>
                <c:pt idx="1">
                  <c:v>3.0</c:v>
                </c:pt>
                <c:pt idx="2">
                  <c:v>16.0</c:v>
                </c:pt>
              </c:numCache>
            </c:numRef>
          </c:val>
        </c:ser>
      </c:pie3DChart>
    </c:plotArea>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18"/>
  <c:chart>
    <c:view3D>
      <c:rotX val="30"/>
      <c:perspective val="30"/>
    </c:view3D>
    <c:plotArea>
      <c:layout>
        <c:manualLayout>
          <c:layoutTarget val="inner"/>
          <c:xMode val="edge"/>
          <c:yMode val="edge"/>
          <c:x val="0.0275531853972799"/>
          <c:y val="0.0179478678525508"/>
          <c:w val="0.972446869883839"/>
          <c:h val="0.982052132147449"/>
        </c:manualLayout>
      </c:layout>
      <c:pie3DChart>
        <c:varyColors val="1"/>
        <c:ser>
          <c:idx val="0"/>
          <c:order val="0"/>
          <c:dLbls>
            <c:dLbl>
              <c:idx val="0"/>
              <c:layout>
                <c:manualLayout>
                  <c:x val="-0.206501891566752"/>
                  <c:y val="0.0984410588440523"/>
                </c:manualLayout>
              </c:layout>
              <c:showCatName val="1"/>
              <c:showPercent val="1"/>
            </c:dLbl>
            <c:dLbl>
              <c:idx val="1"/>
              <c:layout>
                <c:manualLayout>
                  <c:x val="-0.0794546319293983"/>
                  <c:y val="-0.153483816754959"/>
                </c:manualLayout>
              </c:layout>
              <c:showCatName val="1"/>
              <c:showPercent val="1"/>
            </c:dLbl>
            <c:dLbl>
              <c:idx val="2"/>
              <c:layout>
                <c:manualLayout>
                  <c:x val="0.152021287508821"/>
                  <c:y val="-0.262419860984057"/>
                </c:manualLayout>
              </c:layout>
              <c:showCatName val="1"/>
              <c:showPercent val="1"/>
            </c:dLbl>
            <c:txPr>
              <a:bodyPr/>
              <a:lstStyle/>
              <a:p>
                <a:pPr>
                  <a:defRPr sz="2000" baseline="0"/>
                </a:pPr>
                <a:endParaRPr lang="en-US"/>
              </a:p>
            </c:txPr>
            <c:showCatName val="1"/>
            <c:showPercent val="1"/>
          </c:dLbls>
          <c:cat>
            <c:strRef>
              <c:f>Sheet5!$K$1:$M$1</c:f>
              <c:strCache>
                <c:ptCount val="3"/>
                <c:pt idx="0">
                  <c:v>Likely Successful</c:v>
                </c:pt>
                <c:pt idx="1">
                  <c:v>Failed</c:v>
                </c:pt>
                <c:pt idx="2">
                  <c:v>Successful</c:v>
                </c:pt>
              </c:strCache>
            </c:strRef>
          </c:cat>
          <c:val>
            <c:numRef>
              <c:f>Sheet5!$K$2:$M$2</c:f>
              <c:numCache>
                <c:formatCode>General</c:formatCode>
                <c:ptCount val="3"/>
                <c:pt idx="0">
                  <c:v>22.0</c:v>
                </c:pt>
                <c:pt idx="1">
                  <c:v>10.0</c:v>
                </c:pt>
                <c:pt idx="2">
                  <c:v>68.0</c:v>
                </c:pt>
              </c:numCache>
            </c:numRef>
          </c:val>
        </c:ser>
      </c:pie3DChart>
    </c:plotArea>
    <c:plotVisOnly val="1"/>
    <c:dispBlanksAs val="zero"/>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2B95A7-5DFC-4E4D-9ECD-B8A5148FA19C}" type="datetimeFigureOut">
              <a:rPr lang="en-US" smtClean="0"/>
              <a:pPr/>
              <a:t>5/26/11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10B9C1-75FB-CA4C-8DE2-B20A14F80E7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8A58F44-11CA-4961-AFA0-ED53EEBB15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29BD7-6247-DF4D-B964-299F168FC605}" type="datetimeFigureOut">
              <a:rPr lang="en-US" smtClean="0"/>
              <a:pPr/>
              <a:t>5/26/11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342EA-91CD-1441-AC31-C49C540CD833}"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29BD7-6247-DF4D-B964-299F168FC605}" type="datetimeFigureOut">
              <a:rPr lang="en-US" smtClean="0"/>
              <a:pPr/>
              <a:t>5/26/11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C3229BD7-6247-DF4D-B964-299F168FC605}" type="datetimeFigureOut">
              <a:rPr lang="en-US" smtClean="0"/>
              <a:pPr/>
              <a:t>5/26/11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C3229BD7-6247-DF4D-B964-299F168FC605}" type="datetimeFigureOut">
              <a:rPr lang="en-US" smtClean="0"/>
              <a:pPr/>
              <a:t>5/26/11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C3229BD7-6247-DF4D-B964-299F168FC605}" type="datetimeFigureOut">
              <a:rPr lang="en-US" smtClean="0"/>
              <a:pPr/>
              <a:t>5/26/11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29BD7-6247-DF4D-B964-299F168FC605}" type="datetimeFigureOut">
              <a:rPr lang="en-US" smtClean="0"/>
              <a:pPr/>
              <a:t>5/26/11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29BD7-6247-DF4D-B964-299F168FC605}" type="datetimeFigureOut">
              <a:rPr lang="en-US" smtClean="0"/>
              <a:pPr/>
              <a:t>5/26/11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9342EA-91CD-1441-AC31-C49C540CD8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C3229BD7-6247-DF4D-B964-299F168FC605}" type="datetimeFigureOut">
              <a:rPr lang="en-US" smtClean="0"/>
              <a:pPr/>
              <a:t>5/26/11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4A9342EA-91CD-1441-AC31-C49C540CD8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hyperlink" Target="http://www.fastword.me" TargetMode="External"/><Relationship Id="rId4" Type="http://schemas.openxmlformats.org/officeDocument/2006/relationships/hyperlink" Target="http://www.fatskunk.com" TargetMode="External"/><Relationship Id="rId5" Type="http://schemas.openxmlformats.org/officeDocument/2006/relationships/hyperlink" Target="http://www.markus-jakobsson.com" TargetMode="External"/><Relationship Id="rId1" Type="http://schemas.openxmlformats.org/officeDocument/2006/relationships/slideLayout" Target="../slideLayouts/slideLayout2.xml"/><Relationship Id="rId2" Type="http://schemas.openxmlformats.org/officeDocument/2006/relationships/hyperlink" Target="http://www.SpoofKiller.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Bootstrapping Mobile PINs Using Passwords</a:t>
            </a:r>
            <a:endParaRPr lang="en-US" dirty="0"/>
          </a:p>
        </p:txBody>
      </p:sp>
      <p:sp>
        <p:nvSpPr>
          <p:cNvPr id="3" name="Subtitle 2"/>
          <p:cNvSpPr>
            <a:spLocks noGrp="1"/>
          </p:cNvSpPr>
          <p:nvPr>
            <p:ph type="subTitle" idx="1"/>
          </p:nvPr>
        </p:nvSpPr>
        <p:spPr/>
        <p:txBody>
          <a:bodyPr>
            <a:noAutofit/>
          </a:bodyPr>
          <a:lstStyle/>
          <a:p>
            <a:r>
              <a:rPr lang="en-US" sz="2000" dirty="0" smtClean="0"/>
              <a:t/>
            </a:r>
            <a:br>
              <a:rPr lang="en-US" sz="2000" dirty="0" smtClean="0"/>
            </a:br>
            <a:r>
              <a:rPr lang="en-US" sz="2000" dirty="0" smtClean="0"/>
              <a:t>Markus Jakobsson</a:t>
            </a:r>
          </a:p>
          <a:p>
            <a:r>
              <a:rPr lang="en-US" sz="2000" dirty="0" smtClean="0"/>
              <a:t>Debin Liu</a:t>
            </a:r>
          </a:p>
          <a:p>
            <a:endParaRPr lang="en-US" sz="2000" dirty="0"/>
          </a:p>
          <a:p>
            <a:r>
              <a:rPr lang="en-US" sz="2000" i="1" dirty="0" smtClean="0"/>
              <a:t>Information Risk Management</a:t>
            </a:r>
          </a:p>
          <a:p>
            <a:r>
              <a:rPr lang="en-US" sz="2000" i="1" dirty="0" smtClean="0"/>
              <a:t>PayPal</a:t>
            </a: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189370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Characters</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~1.5%</a:t>
            </a:r>
          </a:p>
          <a:p>
            <a:pPr algn="ctr">
              <a:buNone/>
            </a:pPr>
            <a:r>
              <a:rPr lang="en-US" sz="4000" dirty="0" smtClean="0"/>
              <a:t>Can be reduced</a:t>
            </a:r>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Phones</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Need numeric pad</a:t>
            </a:r>
            <a:endParaRPr lang="en-US"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07576"/>
            <a:ext cx="8686800" cy="1336956"/>
          </a:xfrm>
        </p:spPr>
        <p:txBody>
          <a:bodyPr/>
          <a:lstStyle/>
          <a:p>
            <a:r>
              <a:rPr lang="en-US" dirty="0" smtClean="0"/>
              <a:t>Strong password, weak PIN</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“1234Brew$g”, “1begHELP”</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07576"/>
            <a:ext cx="8686800" cy="1336956"/>
          </a:xfrm>
        </p:spPr>
        <p:txBody>
          <a:bodyPr/>
          <a:lstStyle/>
          <a:p>
            <a:r>
              <a:rPr lang="en-US" dirty="0" smtClean="0"/>
              <a:t>Password change?</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Dual Universes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107576"/>
            <a:ext cx="8686800" cy="1336956"/>
          </a:xfrm>
        </p:spPr>
        <p:txBody>
          <a:bodyPr/>
          <a:lstStyle/>
          <a:p>
            <a:r>
              <a:rPr lang="en-US" dirty="0" smtClean="0"/>
              <a:t>Measuring Security</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Raided </a:t>
            </a:r>
            <a:r>
              <a:rPr lang="en-US" sz="4000" dirty="0" err="1" smtClean="0"/>
              <a:t>Dropboxes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Entropy of Derived PINs</a:t>
            </a:r>
            <a:endParaRPr lang="en-US" dirty="0"/>
          </a:p>
        </p:txBody>
      </p:sp>
      <p:graphicFrame>
        <p:nvGraphicFramePr>
          <p:cNvPr id="4" name="Content Placeholder 3"/>
          <p:cNvGraphicFramePr>
            <a:graphicFrameLocks noGrp="1"/>
          </p:cNvGraphicFramePr>
          <p:nvPr>
            <p:ph idx="1"/>
            <p:extLst>
              <p:ext uri="{D42A27DB-BD31-4B8C-83A1-F6EECF244321}">
                <p14:mod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733875596"/>
              </p:ext>
            </p:extLst>
          </p:nvPr>
        </p:nvGraphicFramePr>
        <p:xfrm>
          <a:off x="457200" y="1600200"/>
          <a:ext cx="82296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567005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Characters</a:t>
            </a:r>
            <a:endParaRPr lang="en-US" dirty="0"/>
          </a:p>
        </p:txBody>
      </p:sp>
      <p:graphicFrame>
        <p:nvGraphicFramePr>
          <p:cNvPr id="4" name="Content Placeholder 3"/>
          <p:cNvGraphicFramePr>
            <a:graphicFrameLocks noGrp="1"/>
          </p:cNvGraphicFramePr>
          <p:nvPr>
            <p:ph idx="1"/>
            <p:extLst>
              <p:ext uri="{D42A27DB-BD31-4B8C-83A1-F6EECF244321}">
                <p14:mod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616004574"/>
              </p:ext>
            </p:extLst>
          </p:nvPr>
        </p:nvGraphicFramePr>
        <p:xfrm>
          <a:off x="457200" y="1600200"/>
          <a:ext cx="82296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590867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Imagine PIN Theft</a:t>
            </a:r>
            <a:endParaRPr lang="en-US" dirty="0"/>
          </a:p>
        </p:txBody>
      </p:sp>
      <p:graphicFrame>
        <p:nvGraphicFramePr>
          <p:cNvPr id="5" name="Chart 4"/>
          <p:cNvGraphicFramePr/>
          <p:nvPr/>
        </p:nvGraphicFramePr>
        <p:xfrm>
          <a:off x="549275" y="1981199"/>
          <a:ext cx="8042276" cy="4876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826290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en-US" dirty="0"/>
          </a:p>
        </p:txBody>
      </p:sp>
      <p:pic>
        <p:nvPicPr>
          <p:cNvPr id="5" name="Picture 4"/>
          <p:cNvPicPr>
            <a:picLocks noChangeAspect="1"/>
          </p:cNvPicPr>
          <p:nvPr/>
        </p:nvPicPr>
        <p:blipFill>
          <a:blip r:embed="rId2"/>
          <a:stretch>
            <a:fillRect/>
          </a:stretch>
        </p:blipFill>
        <p:spPr>
          <a:xfrm>
            <a:off x="6057108" y="1417638"/>
            <a:ext cx="2997045" cy="5381057"/>
          </a:xfrm>
          <a:prstGeom prst="rect">
            <a:avLst/>
          </a:prstGeom>
        </p:spPr>
      </p:pic>
      <p:sp>
        <p:nvSpPr>
          <p:cNvPr id="6" name="TextBox 5"/>
          <p:cNvSpPr txBox="1"/>
          <p:nvPr/>
        </p:nvSpPr>
        <p:spPr>
          <a:xfrm>
            <a:off x="457200" y="1822357"/>
            <a:ext cx="5357384" cy="4524315"/>
          </a:xfrm>
          <a:prstGeom prst="rect">
            <a:avLst/>
          </a:prstGeom>
          <a:noFill/>
        </p:spPr>
        <p:txBody>
          <a:bodyPr wrap="square" rtlCol="0">
            <a:spAutoFit/>
          </a:bodyPr>
          <a:lstStyle/>
          <a:p>
            <a:r>
              <a:rPr lang="en-US" sz="2400" b="1" dirty="0" smtClean="0">
                <a:latin typeface="Times New Roman"/>
                <a:cs typeface="Times New Roman"/>
              </a:rPr>
              <a:t>What is Joe’s PIN?</a:t>
            </a:r>
          </a:p>
          <a:p>
            <a:pPr algn="just"/>
            <a:endParaRPr lang="en-US" sz="2400" dirty="0">
              <a:latin typeface="Times New Roman"/>
              <a:cs typeface="Times New Roman"/>
            </a:endParaRPr>
          </a:p>
          <a:p>
            <a:pPr algn="just"/>
            <a:r>
              <a:rPr lang="en-US" sz="2400" dirty="0" smtClean="0">
                <a:latin typeface="Times New Roman"/>
                <a:cs typeface="Times New Roman"/>
              </a:rPr>
              <a:t>Joe uses a PIN to access his PayPal account from his phone. But he does not want to have to remember another number, and he does not want to reuse his banking PIN. So he uses PayPal’s new “password to PIN” feature so that he only has to remember his password. Joe’s password is “Blu2thrules”. Look at the screen-shot below and let us know what PIN he should enter.</a:t>
            </a:r>
            <a:endParaRPr lang="en-US" sz="2400" dirty="0">
              <a:latin typeface="Times New Roman"/>
              <a:cs typeface="Times New Roman"/>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768105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Usability of Derived PINs</a:t>
            </a:r>
            <a:br>
              <a:rPr lang="en-US" dirty="0"/>
            </a:br>
            <a:r>
              <a:rPr lang="en-US" sz="3600" dirty="0"/>
              <a:t>25-subject Qualitative study </a:t>
            </a:r>
          </a:p>
        </p:txBody>
      </p:sp>
      <p:graphicFrame>
        <p:nvGraphicFramePr>
          <p:cNvPr id="6" name="Content Placeholder 5"/>
          <p:cNvGraphicFramePr>
            <a:graphicFrameLocks noGrp="1"/>
          </p:cNvGraphicFramePr>
          <p:nvPr>
            <p:ph idx="1"/>
          </p:nvPr>
        </p:nvGraphicFramePr>
        <p:xfrm>
          <a:off x="549275" y="1662546"/>
          <a:ext cx="8042276" cy="51954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08881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A Bit about Authentication</a:t>
            </a:r>
          </a:p>
        </p:txBody>
      </p:sp>
      <p:sp>
        <p:nvSpPr>
          <p:cNvPr id="4" name="Slide Number Placeholder 3"/>
          <p:cNvSpPr>
            <a:spLocks noGrp="1"/>
          </p:cNvSpPr>
          <p:nvPr>
            <p:ph type="sldNum" sz="quarter" idx="10"/>
          </p:nvPr>
        </p:nvSpPr>
        <p:spPr/>
        <p:txBody>
          <a:bodyPr/>
          <a:lstStyle/>
          <a:p>
            <a:pPr>
              <a:defRPr/>
            </a:pPr>
            <a:fld id="{E36B907B-34C0-45F4-95D6-D873D559D40F}" type="slidenum">
              <a:rPr lang="en-US"/>
              <a:pPr>
                <a:defRPr/>
              </a:pPr>
              <a:t>2</a:t>
            </a:fld>
            <a:endParaRPr lang="en-US"/>
          </a:p>
        </p:txBody>
      </p:sp>
      <p:grpSp>
        <p:nvGrpSpPr>
          <p:cNvPr id="2" name="Group 29"/>
          <p:cNvGrpSpPr/>
          <p:nvPr/>
        </p:nvGrpSpPr>
        <p:grpSpPr>
          <a:xfrm>
            <a:off x="228600" y="2514602"/>
            <a:ext cx="8742362" cy="2501898"/>
            <a:chOff x="150813" y="4175127"/>
            <a:chExt cx="8742362" cy="2501898"/>
          </a:xfrm>
        </p:grpSpPr>
        <p:sp>
          <p:nvSpPr>
            <p:cNvPr id="31" name="Rounded Rectangle 30"/>
            <p:cNvSpPr/>
            <p:nvPr/>
          </p:nvSpPr>
          <p:spPr>
            <a:xfrm>
              <a:off x="150813" y="5200650"/>
              <a:ext cx="8742362" cy="492125"/>
            </a:xfrm>
            <a:prstGeom prst="roundRect">
              <a:avLst/>
            </a:prstGeom>
            <a:gradFill>
              <a:gsLst>
                <a:gs pos="0">
                  <a:srgbClr val="339933"/>
                </a:gs>
                <a:gs pos="50000">
                  <a:srgbClr val="FF0000"/>
                </a:gs>
                <a:gs pos="100000">
                  <a:srgbClr val="C00000"/>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1                    2                         3                         4                    5</a:t>
              </a:r>
            </a:p>
          </p:txBody>
        </p:sp>
        <p:grpSp>
          <p:nvGrpSpPr>
            <p:cNvPr id="3" name="Group 15"/>
            <p:cNvGrpSpPr>
              <a:grpSpLocks/>
            </p:cNvGrpSpPr>
            <p:nvPr/>
          </p:nvGrpSpPr>
          <p:grpSpPr bwMode="auto">
            <a:xfrm>
              <a:off x="4949826" y="4473575"/>
              <a:ext cx="1861018" cy="965200"/>
              <a:chOff x="5220930" y="4552335"/>
              <a:chExt cx="1861467" cy="964358"/>
            </a:xfrm>
          </p:grpSpPr>
          <p:sp>
            <p:nvSpPr>
              <p:cNvPr id="54" name="TextBox 12"/>
              <p:cNvSpPr txBox="1">
                <a:spLocks noChangeArrowheads="1"/>
              </p:cNvSpPr>
              <p:nvPr/>
            </p:nvSpPr>
            <p:spPr bwMode="auto">
              <a:xfrm>
                <a:off x="5220930" y="4552335"/>
                <a:ext cx="1861467" cy="345773"/>
              </a:xfrm>
              <a:prstGeom prst="rect">
                <a:avLst/>
              </a:prstGeom>
              <a:noFill/>
              <a:ln w="9525">
                <a:solidFill>
                  <a:schemeClr val="tx1"/>
                </a:solidFill>
                <a:miter lim="800000"/>
                <a:headEnd/>
                <a:tailEnd/>
              </a:ln>
            </p:spPr>
            <p:txBody>
              <a:bodyPr wrap="square">
                <a:prstTxWarp prst="textNoShape">
                  <a:avLst/>
                </a:prstTxWarp>
                <a:spAutoFit/>
              </a:bodyPr>
              <a:lstStyle/>
              <a:p>
                <a:r>
                  <a:rPr lang="en-US" sz="1600" dirty="0"/>
                  <a:t>Short battery life</a:t>
                </a:r>
                <a:endParaRPr lang="en-US" sz="2000" b="1" dirty="0"/>
              </a:p>
            </p:txBody>
          </p:sp>
          <p:cxnSp>
            <p:nvCxnSpPr>
              <p:cNvPr id="55" name="Straight Arrow Connector 54"/>
              <p:cNvCxnSpPr/>
              <p:nvPr/>
            </p:nvCxnSpPr>
            <p:spPr>
              <a:xfrm rot="5400000">
                <a:off x="5014856" y="5201056"/>
                <a:ext cx="629687"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 name="Group 18"/>
            <p:cNvGrpSpPr>
              <a:grpSpLocks/>
            </p:cNvGrpSpPr>
            <p:nvPr/>
          </p:nvGrpSpPr>
          <p:grpSpPr bwMode="auto">
            <a:xfrm>
              <a:off x="4148138" y="5492743"/>
              <a:ext cx="2147887" cy="709612"/>
              <a:chOff x="3839496" y="5295468"/>
              <a:chExt cx="2147743" cy="709489"/>
            </a:xfrm>
          </p:grpSpPr>
          <p:sp>
            <p:nvSpPr>
              <p:cNvPr id="52" name="TextBox 11"/>
              <p:cNvSpPr txBox="1">
                <a:spLocks noChangeArrowheads="1"/>
              </p:cNvSpPr>
              <p:nvPr/>
            </p:nvSpPr>
            <p:spPr bwMode="auto">
              <a:xfrm>
                <a:off x="3839496" y="5658942"/>
                <a:ext cx="2147743" cy="346015"/>
              </a:xfrm>
              <a:prstGeom prst="rect">
                <a:avLst/>
              </a:prstGeom>
              <a:noFill/>
              <a:ln w="9525">
                <a:solidFill>
                  <a:schemeClr val="tx1"/>
                </a:solidFill>
                <a:miter lim="800000"/>
                <a:headEnd/>
                <a:tailEnd/>
              </a:ln>
            </p:spPr>
            <p:txBody>
              <a:bodyPr wrap="none">
                <a:prstTxWarp prst="textNoShape">
                  <a:avLst/>
                </a:prstTxWarp>
                <a:spAutoFit/>
              </a:bodyPr>
              <a:lstStyle/>
              <a:p>
                <a:r>
                  <a:rPr lang="en-US" sz="1600"/>
                  <a:t>Slow Web connection</a:t>
                </a:r>
                <a:endParaRPr lang="en-US" sz="2000"/>
              </a:p>
            </p:txBody>
          </p:sp>
          <p:cxnSp>
            <p:nvCxnSpPr>
              <p:cNvPr id="53" name="Straight Arrow Connector 52"/>
              <p:cNvCxnSpPr/>
              <p:nvPr/>
            </p:nvCxnSpPr>
            <p:spPr>
              <a:xfrm rot="16200000" flipV="1">
                <a:off x="3832372" y="5478792"/>
                <a:ext cx="368236"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20"/>
            <p:cNvGrpSpPr>
              <a:grpSpLocks/>
            </p:cNvGrpSpPr>
            <p:nvPr/>
          </p:nvGrpSpPr>
          <p:grpSpPr bwMode="auto">
            <a:xfrm>
              <a:off x="915988" y="4433888"/>
              <a:ext cx="1354137" cy="901699"/>
              <a:chOff x="1130709" y="4670324"/>
              <a:chExt cx="1354844" cy="900446"/>
            </a:xfrm>
          </p:grpSpPr>
          <p:sp>
            <p:nvSpPr>
              <p:cNvPr id="50" name="TextBox 5"/>
              <p:cNvSpPr txBox="1">
                <a:spLocks noChangeArrowheads="1"/>
              </p:cNvSpPr>
              <p:nvPr/>
            </p:nvSpPr>
            <p:spPr bwMode="auto">
              <a:xfrm>
                <a:off x="1130709" y="4670324"/>
                <a:ext cx="1354844" cy="283768"/>
              </a:xfrm>
              <a:prstGeom prst="rect">
                <a:avLst/>
              </a:prstGeom>
              <a:noFill/>
              <a:ln w="9525">
                <a:solidFill>
                  <a:schemeClr val="tx1"/>
                </a:solidFill>
                <a:miter lim="800000"/>
                <a:headEnd/>
                <a:tailEnd/>
              </a:ln>
            </p:spPr>
            <p:txBody>
              <a:bodyPr wrap="none">
                <a:prstTxWarp prst="textNoShape">
                  <a:avLst/>
                </a:prstTxWarp>
                <a:spAutoFit/>
              </a:bodyPr>
              <a:lstStyle/>
              <a:p>
                <a:r>
                  <a:rPr lang="en-US" sz="1200"/>
                  <a:t>Lack of coverage</a:t>
                </a:r>
                <a:endParaRPr lang="en-US" sz="1600"/>
              </a:p>
            </p:txBody>
          </p:sp>
          <p:cxnSp>
            <p:nvCxnSpPr>
              <p:cNvPr id="51" name="Straight Arrow Connector 50"/>
              <p:cNvCxnSpPr/>
              <p:nvPr/>
            </p:nvCxnSpPr>
            <p:spPr>
              <a:xfrm rot="5400000">
                <a:off x="2138312" y="5255295"/>
                <a:ext cx="62936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7" name="Group 22"/>
            <p:cNvGrpSpPr>
              <a:grpSpLocks/>
            </p:cNvGrpSpPr>
            <p:nvPr/>
          </p:nvGrpSpPr>
          <p:grpSpPr bwMode="auto">
            <a:xfrm>
              <a:off x="911225" y="5575300"/>
              <a:ext cx="1397000" cy="887413"/>
              <a:chOff x="1312606" y="5516693"/>
              <a:chExt cx="1398112" cy="887235"/>
            </a:xfrm>
          </p:grpSpPr>
          <p:sp>
            <p:nvSpPr>
              <p:cNvPr id="48" name="TextBox 7"/>
              <p:cNvSpPr txBox="1">
                <a:spLocks noChangeArrowheads="1"/>
              </p:cNvSpPr>
              <p:nvPr/>
            </p:nvSpPr>
            <p:spPr bwMode="auto">
              <a:xfrm>
                <a:off x="1312606" y="6119822"/>
                <a:ext cx="1398112" cy="284106"/>
              </a:xfrm>
              <a:prstGeom prst="rect">
                <a:avLst/>
              </a:prstGeom>
              <a:noFill/>
              <a:ln w="9525">
                <a:solidFill>
                  <a:schemeClr val="tx1"/>
                </a:solidFill>
                <a:miter lim="800000"/>
                <a:headEnd/>
                <a:tailEnd/>
              </a:ln>
            </p:spPr>
            <p:txBody>
              <a:bodyPr wrap="none">
                <a:prstTxWarp prst="textNoShape">
                  <a:avLst/>
                </a:prstTxWarp>
                <a:spAutoFit/>
              </a:bodyPr>
              <a:lstStyle/>
              <a:p>
                <a:r>
                  <a:rPr lang="en-US" sz="1200"/>
                  <a:t>Poor voice quality</a:t>
                </a:r>
                <a:endParaRPr lang="en-US" sz="1600"/>
              </a:p>
            </p:txBody>
          </p:sp>
          <p:cxnSp>
            <p:nvCxnSpPr>
              <p:cNvPr id="49" name="Straight Arrow Connector 48"/>
              <p:cNvCxnSpPr/>
              <p:nvPr/>
            </p:nvCxnSpPr>
            <p:spPr>
              <a:xfrm rot="16200000" flipV="1">
                <a:off x="2345603" y="5815080"/>
                <a:ext cx="603129" cy="635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25"/>
            <p:cNvGrpSpPr>
              <a:grpSpLocks/>
            </p:cNvGrpSpPr>
            <p:nvPr/>
          </p:nvGrpSpPr>
          <p:grpSpPr bwMode="auto">
            <a:xfrm>
              <a:off x="2406650" y="4356100"/>
              <a:ext cx="693738" cy="982663"/>
              <a:chOff x="2912087" y="6213817"/>
              <a:chExt cx="694365" cy="983397"/>
            </a:xfrm>
          </p:grpSpPr>
          <p:sp>
            <p:nvSpPr>
              <p:cNvPr id="46" name="TextBox 8"/>
              <p:cNvSpPr txBox="1">
                <a:spLocks noChangeArrowheads="1"/>
              </p:cNvSpPr>
              <p:nvPr/>
            </p:nvSpPr>
            <p:spPr bwMode="auto">
              <a:xfrm>
                <a:off x="2912087" y="6213817"/>
                <a:ext cx="694365" cy="649773"/>
              </a:xfrm>
              <a:prstGeom prst="rect">
                <a:avLst/>
              </a:prstGeom>
              <a:noFill/>
              <a:ln w="9525">
                <a:solidFill>
                  <a:schemeClr val="tx1"/>
                </a:solidFill>
                <a:miter lim="800000"/>
                <a:headEnd/>
                <a:tailEnd/>
              </a:ln>
            </p:spPr>
            <p:txBody>
              <a:bodyPr wrap="none">
                <a:prstTxWarp prst="textNoShape">
                  <a:avLst/>
                </a:prstTxWarp>
                <a:spAutoFit/>
              </a:bodyPr>
              <a:lstStyle/>
              <a:p>
                <a:pPr algn="ctr"/>
                <a:r>
                  <a:rPr lang="en-US" sz="1200"/>
                  <a:t>Small </a:t>
                </a:r>
              </a:p>
              <a:p>
                <a:pPr algn="ctr"/>
                <a:r>
                  <a:rPr lang="en-US" sz="1200"/>
                  <a:t>screen </a:t>
                </a:r>
              </a:p>
              <a:p>
                <a:pPr algn="ctr"/>
                <a:r>
                  <a:rPr lang="en-US" sz="1200"/>
                  <a:t>size</a:t>
                </a:r>
                <a:endParaRPr lang="en-US" sz="1800"/>
              </a:p>
            </p:txBody>
          </p:sp>
          <p:cxnSp>
            <p:nvCxnSpPr>
              <p:cNvPr id="47" name="Straight Arrow Connector 46"/>
              <p:cNvCxnSpPr/>
              <p:nvPr/>
            </p:nvCxnSpPr>
            <p:spPr>
              <a:xfrm rot="16200000" flipH="1">
                <a:off x="3015395" y="7022458"/>
                <a:ext cx="339979" cy="953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27"/>
            <p:cNvGrpSpPr>
              <a:grpSpLocks/>
            </p:cNvGrpSpPr>
            <p:nvPr/>
          </p:nvGrpSpPr>
          <p:grpSpPr bwMode="auto">
            <a:xfrm>
              <a:off x="2401888" y="5476875"/>
              <a:ext cx="1041400" cy="1200150"/>
              <a:chOff x="2564632" y="3324110"/>
              <a:chExt cx="1040635" cy="1199305"/>
            </a:xfrm>
          </p:grpSpPr>
          <p:sp>
            <p:nvSpPr>
              <p:cNvPr id="44" name="TextBox 9"/>
              <p:cNvSpPr txBox="1">
                <a:spLocks noChangeArrowheads="1"/>
              </p:cNvSpPr>
              <p:nvPr/>
            </p:nvSpPr>
            <p:spPr bwMode="auto">
              <a:xfrm>
                <a:off x="2564632" y="3874584"/>
                <a:ext cx="1040635" cy="648831"/>
              </a:xfrm>
              <a:prstGeom prst="rect">
                <a:avLst/>
              </a:prstGeom>
              <a:noFill/>
              <a:ln w="9525">
                <a:solidFill>
                  <a:schemeClr val="tx1"/>
                </a:solidFill>
                <a:miter lim="800000"/>
                <a:headEnd/>
                <a:tailEnd/>
              </a:ln>
            </p:spPr>
            <p:txBody>
              <a:bodyPr wrap="none">
                <a:prstTxWarp prst="textNoShape">
                  <a:avLst/>
                </a:prstTxWarp>
                <a:spAutoFit/>
              </a:bodyPr>
              <a:lstStyle/>
              <a:p>
                <a:pPr algn="ctr"/>
                <a:r>
                  <a:rPr lang="en-US" sz="1200"/>
                  <a:t>Difficulty </a:t>
                </a:r>
              </a:p>
              <a:p>
                <a:pPr algn="ctr"/>
                <a:r>
                  <a:rPr lang="en-US" sz="1200"/>
                  <a:t>customizing </a:t>
                </a:r>
              </a:p>
              <a:p>
                <a:pPr algn="ctr"/>
                <a:r>
                  <a:rPr lang="en-US" sz="1200"/>
                  <a:t>settings</a:t>
                </a:r>
                <a:endParaRPr lang="en-US" sz="1600"/>
              </a:p>
            </p:txBody>
          </p:sp>
          <p:cxnSp>
            <p:nvCxnSpPr>
              <p:cNvPr id="45" name="Straight Arrow Connector 44"/>
              <p:cNvCxnSpPr/>
              <p:nvPr/>
            </p:nvCxnSpPr>
            <p:spPr>
              <a:xfrm rot="16200000" flipV="1">
                <a:off x="2814470" y="3596175"/>
                <a:ext cx="550475" cy="634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0" name="Group 38"/>
            <p:cNvGrpSpPr>
              <a:grpSpLocks/>
            </p:cNvGrpSpPr>
            <p:nvPr/>
          </p:nvGrpSpPr>
          <p:grpSpPr bwMode="auto">
            <a:xfrm>
              <a:off x="3141046" y="4175127"/>
              <a:ext cx="1603023" cy="1105241"/>
              <a:chOff x="3119858" y="4174466"/>
              <a:chExt cx="1603662" cy="1105541"/>
            </a:xfrm>
          </p:grpSpPr>
          <p:sp>
            <p:nvSpPr>
              <p:cNvPr id="40" name="TextBox 35"/>
              <p:cNvSpPr txBox="1">
                <a:spLocks noChangeArrowheads="1"/>
              </p:cNvSpPr>
              <p:nvPr/>
            </p:nvSpPr>
            <p:spPr bwMode="auto">
              <a:xfrm>
                <a:off x="3119858" y="4174466"/>
                <a:ext cx="1603662" cy="584935"/>
              </a:xfrm>
              <a:prstGeom prst="rect">
                <a:avLst/>
              </a:prstGeom>
              <a:gradFill rotWithShape="0">
                <a:gsLst>
                  <a:gs pos="0">
                    <a:srgbClr val="CC0000">
                      <a:alpha val="89999"/>
                    </a:srgbClr>
                  </a:gs>
                  <a:gs pos="100000">
                    <a:srgbClr val="CC0000">
                      <a:gamma/>
                      <a:shade val="46275"/>
                      <a:invGamma/>
                      <a:alpha val="27000"/>
                    </a:srgbClr>
                  </a:gs>
                </a:gsLst>
                <a:lin ang="5400000" scaled="1"/>
              </a:gradFill>
              <a:ln w="19050">
                <a:solidFill>
                  <a:srgbClr val="C00000"/>
                </a:solidFill>
                <a:miter lim="800000"/>
                <a:headEnd/>
                <a:tailEnd/>
              </a:ln>
            </p:spPr>
            <p:txBody>
              <a:bodyPr wrap="none">
                <a:prstTxWarp prst="textNoShape">
                  <a:avLst/>
                </a:prstTxWarp>
                <a:spAutoFit/>
              </a:bodyPr>
              <a:lstStyle/>
              <a:p>
                <a:pPr algn="ctr"/>
                <a:r>
                  <a:rPr lang="en-US" sz="1600" b="1" dirty="0"/>
                  <a:t>Difficulty </a:t>
                </a:r>
                <a:endParaRPr lang="en-US" sz="1600" b="1" dirty="0" smtClean="0"/>
              </a:p>
              <a:p>
                <a:pPr algn="ctr"/>
                <a:r>
                  <a:rPr lang="en-US" sz="1600" b="1" dirty="0" smtClean="0"/>
                  <a:t>authenticating</a:t>
                </a:r>
                <a:endParaRPr lang="en-US" sz="2000" dirty="0"/>
              </a:p>
            </p:txBody>
          </p:sp>
          <p:cxnSp>
            <p:nvCxnSpPr>
              <p:cNvPr id="41" name="Straight Arrow Connector 40"/>
              <p:cNvCxnSpPr>
                <a:cxnSpLocks noChangeShapeType="1"/>
              </p:cNvCxnSpPr>
              <p:nvPr/>
            </p:nvCxnSpPr>
            <p:spPr bwMode="auto">
              <a:xfrm rot="5400000">
                <a:off x="3606474" y="5041818"/>
                <a:ext cx="476379" cy="0"/>
              </a:xfrm>
              <a:prstGeom prst="straightConnector1">
                <a:avLst/>
              </a:prstGeom>
              <a:noFill/>
              <a:ln w="38100">
                <a:solidFill>
                  <a:schemeClr val="tx1"/>
                </a:solidFill>
                <a:round/>
                <a:headEnd/>
                <a:tailEnd type="arrow" w="med" len="med"/>
              </a:ln>
            </p:spPr>
          </p:cxnSp>
        </p:grpSp>
      </p:gr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Usability of Derived </a:t>
            </a:r>
            <a:r>
              <a:rPr lang="en-US" dirty="0" smtClean="0"/>
              <a:t>PINs</a:t>
            </a:r>
            <a:br>
              <a:rPr lang="en-US" dirty="0" smtClean="0"/>
            </a:br>
            <a:r>
              <a:rPr lang="en-US" sz="3600" dirty="0" smtClean="0"/>
              <a:t>100-subject Quantitative </a:t>
            </a:r>
            <a:r>
              <a:rPr lang="en-US" sz="3600" dirty="0"/>
              <a:t>study </a:t>
            </a:r>
          </a:p>
        </p:txBody>
      </p:sp>
      <p:graphicFrame>
        <p:nvGraphicFramePr>
          <p:cNvPr id="6" name="Content Placeholder 5"/>
          <p:cNvGraphicFramePr>
            <a:graphicFrameLocks noGrp="1"/>
          </p:cNvGraphicFramePr>
          <p:nvPr>
            <p:ph idx="1"/>
          </p:nvPr>
        </p:nvGraphicFramePr>
        <p:xfrm>
          <a:off x="549275" y="1600200"/>
          <a:ext cx="8042275" cy="52624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147493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things I pitch</a:t>
            </a:r>
            <a:endParaRPr lang="en-US" dirty="0"/>
          </a:p>
        </p:txBody>
      </p:sp>
      <p:sp>
        <p:nvSpPr>
          <p:cNvPr id="5" name="Content Placeholder 4"/>
          <p:cNvSpPr>
            <a:spLocks noGrp="1"/>
          </p:cNvSpPr>
          <p:nvPr>
            <p:ph idx="1"/>
          </p:nvPr>
        </p:nvSpPr>
        <p:spPr>
          <a:xfrm>
            <a:off x="179464" y="1600201"/>
            <a:ext cx="8683262" cy="4343400"/>
          </a:xfrm>
        </p:spPr>
        <p:txBody>
          <a:bodyPr>
            <a:normAutofit/>
          </a:bodyPr>
          <a:lstStyle/>
          <a:p>
            <a:pPr>
              <a:buNone/>
            </a:pPr>
            <a:endParaRPr lang="en-US" dirty="0" smtClean="0">
              <a:hlinkClick r:id="rId2"/>
            </a:endParaRPr>
          </a:p>
          <a:p>
            <a:pPr>
              <a:buNone/>
            </a:pPr>
            <a:r>
              <a:rPr lang="en-US" sz="2800" dirty="0" smtClean="0"/>
              <a:t>Address web/app spoofing: </a:t>
            </a:r>
            <a:r>
              <a:rPr lang="en-US" sz="2800" dirty="0" smtClean="0">
                <a:hlinkClick r:id="rId2"/>
              </a:rPr>
              <a:t>www.SpoofKiller.com</a:t>
            </a:r>
            <a:endParaRPr lang="en-US" sz="2800" dirty="0" smtClean="0"/>
          </a:p>
          <a:p>
            <a:pPr>
              <a:buNone/>
            </a:pPr>
            <a:r>
              <a:rPr lang="en-US" sz="2800" dirty="0" smtClean="0"/>
              <a:t>Mobile-friendly passwords:  </a:t>
            </a:r>
            <a:r>
              <a:rPr lang="en-US" sz="2800" dirty="0" smtClean="0">
                <a:hlinkClick r:id="rId3"/>
              </a:rPr>
              <a:t>www.fastword.me</a:t>
            </a:r>
            <a:endParaRPr lang="en-US" sz="2800" dirty="0" smtClean="0"/>
          </a:p>
          <a:p>
            <a:pPr>
              <a:buNone/>
            </a:pPr>
            <a:r>
              <a:rPr lang="en-US" sz="2800" dirty="0" smtClean="0"/>
              <a:t>Mobile malware detection:  </a:t>
            </a:r>
            <a:r>
              <a:rPr lang="en-US" sz="2800" dirty="0" smtClean="0">
                <a:hlinkClick r:id="rId4"/>
              </a:rPr>
              <a:t>www.fatskunk.com</a:t>
            </a:r>
            <a:endParaRPr lang="en-US" sz="2800" dirty="0" smtClean="0"/>
          </a:p>
          <a:p>
            <a:pPr>
              <a:buNone/>
            </a:pPr>
            <a:endParaRPr lang="en-US" sz="2800" smtClean="0"/>
          </a:p>
          <a:p>
            <a:pPr>
              <a:buNone/>
            </a:pPr>
            <a:r>
              <a:rPr lang="en-US" sz="2800" smtClean="0"/>
              <a:t>Etc: </a:t>
            </a:r>
            <a:r>
              <a:rPr lang="en-US" sz="2800" dirty="0" smtClean="0">
                <a:hlinkClick r:id="rId5"/>
              </a:rPr>
              <a:t>www.markus-jakobsson.com</a:t>
            </a:r>
            <a:endParaRPr lang="en-US" sz="2800" dirty="0" smtClean="0"/>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3590867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107576"/>
            <a:ext cx="8585200" cy="1336956"/>
          </a:xfrm>
        </p:spPr>
        <p:txBody>
          <a:bodyPr/>
          <a:lstStyle/>
          <a:p>
            <a:r>
              <a:rPr lang="en-US" dirty="0" smtClean="0"/>
              <a:t>Commercial Four-Letter Word</a:t>
            </a:r>
            <a:endParaRPr lang="en-US" dirty="0"/>
          </a:p>
        </p:txBody>
      </p:sp>
      <p:sp>
        <p:nvSpPr>
          <p:cNvPr id="3" name="Content Placeholder 2"/>
          <p:cNvSpPr>
            <a:spLocks noGrp="1"/>
          </p:cNvSpPr>
          <p:nvPr>
            <p:ph idx="1"/>
          </p:nvPr>
        </p:nvSpPr>
        <p:spPr/>
        <p:txBody>
          <a:bodyPr>
            <a:normAutofit/>
          </a:bodyPr>
          <a:lstStyle/>
          <a:p>
            <a:pPr algn="ctr">
              <a:buNone/>
            </a:pPr>
            <a:endParaRPr lang="en-US" sz="4000" dirty="0" smtClean="0"/>
          </a:p>
          <a:p>
            <a:pPr algn="ctr">
              <a:buNone/>
            </a:pPr>
            <a:endParaRPr lang="en-US" sz="4000" dirty="0" smtClean="0"/>
          </a:p>
          <a:p>
            <a:pPr algn="ctr">
              <a:buNone/>
            </a:pPr>
            <a:r>
              <a:rPr lang="en-US" sz="4000" dirty="0" smtClean="0"/>
              <a:t>“Friction”</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Bit About Human Memory</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Not so amazing</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PIN</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Your spouse’s birthday </a:t>
            </a:r>
            <a:endParaRPr lang="en-US"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Love/Hate</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err="1" smtClean="0"/>
              <a:t>PINs</a:t>
            </a:r>
            <a:r>
              <a:rPr lang="en-US" sz="4000" dirty="0" smtClean="0"/>
              <a:t> </a:t>
            </a:r>
            <a:endParaRPr lang="en-US" sz="4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users see</a:t>
            </a:r>
            <a:endParaRPr lang="en-US" dirty="0"/>
          </a:p>
        </p:txBody>
      </p:sp>
      <p:graphicFrame>
        <p:nvGraphicFramePr>
          <p:cNvPr id="4" name="Object 2"/>
          <p:cNvGraphicFramePr>
            <a:graphicFrameLocks noGrp="1" noChangeAspect="1"/>
          </p:cNvGraphicFramePr>
          <p:nvPr>
            <p:ph idx="1"/>
            <p:extLst>
              <p:ext uri="{D42A27DB-BD31-4B8C-83A1-F6EECF244321}">
                <p14:mod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07601351"/>
              </p:ext>
            </p:extLst>
          </p:nvPr>
        </p:nvGraphicFramePr>
        <p:xfrm>
          <a:off x="1118194" y="1730020"/>
          <a:ext cx="6943849" cy="5023050"/>
        </p:xfrm>
        <a:graphic>
          <a:graphicData uri="http://schemas.openxmlformats.org/presentationml/2006/ole">
            <p:oleObj spid="_x0000_s2060" name="Acrobat Document" r:id="rId3" imgW="8382000" imgH="6413500" progId="">
              <p:embed/>
            </p:oleObj>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709472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User Mapping</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“Blu2thRules”     “2582”</a:t>
            </a:r>
            <a:endParaRPr lang="en-US" sz="4000" dirty="0"/>
          </a:p>
        </p:txBody>
      </p:sp>
      <p:cxnSp>
        <p:nvCxnSpPr>
          <p:cNvPr id="6" name="Straight Arrow Connector 5"/>
          <p:cNvCxnSpPr/>
          <p:nvPr/>
        </p:nvCxnSpPr>
        <p:spPr>
          <a:xfrm>
            <a:off x="5130800" y="3606800"/>
            <a:ext cx="524933" cy="1588"/>
          </a:xfrm>
          <a:prstGeom prst="straightConnector1">
            <a:avLst/>
          </a:prstGeom>
          <a:ln w="5715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Opportunistic Derivation</a:t>
            </a:r>
            <a:endParaRPr lang="en-US" dirty="0"/>
          </a:p>
        </p:txBody>
      </p:sp>
      <p:sp>
        <p:nvSpPr>
          <p:cNvPr id="5" name="Content Placeholder 4"/>
          <p:cNvSpPr>
            <a:spLocks noGrp="1"/>
          </p:cNvSpPr>
          <p:nvPr>
            <p:ph idx="1"/>
          </p:nvPr>
        </p:nvSpPr>
        <p:spPr/>
        <p:txBody>
          <a:bodyPr>
            <a:normAutofit/>
          </a:bodyPr>
          <a:lstStyle/>
          <a:p>
            <a:pPr algn="ctr">
              <a:buNone/>
            </a:pPr>
            <a:endParaRPr lang="en-US" sz="3600" dirty="0" smtClean="0"/>
          </a:p>
          <a:p>
            <a:pPr algn="ctr">
              <a:buNone/>
            </a:pPr>
            <a:endParaRPr lang="en-US" sz="3600" dirty="0" smtClean="0"/>
          </a:p>
          <a:p>
            <a:pPr algn="ctr">
              <a:buNone/>
            </a:pPr>
            <a:r>
              <a:rPr lang="en-US" sz="4000" dirty="0" smtClean="0"/>
              <a:t>Access; Truncate; Map; Store</a:t>
            </a:r>
            <a:endParaRPr lang="en-US"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342</TotalTime>
  <Words>315</Words>
  <Application>Microsoft Macintosh PowerPoint</Application>
  <PresentationFormat>On-screen Show (4:3)</PresentationFormat>
  <Paragraphs>96</Paragraphs>
  <Slides>21</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Breeze</vt:lpstr>
      <vt:lpstr>Acrobat Document</vt:lpstr>
      <vt:lpstr>Bootstrapping Mobile PINs Using Passwords</vt:lpstr>
      <vt:lpstr>A Bit about Authentication</vt:lpstr>
      <vt:lpstr>Commercial Four-Letter Word</vt:lpstr>
      <vt:lpstr>A Bit About Human Memory</vt:lpstr>
      <vt:lpstr>Common PIN</vt:lpstr>
      <vt:lpstr>Love/Hate</vt:lpstr>
      <vt:lpstr>What will users see</vt:lpstr>
      <vt:lpstr>Example User Mapping</vt:lpstr>
      <vt:lpstr>Opportunistic Derivation</vt:lpstr>
      <vt:lpstr>Special Characters</vt:lpstr>
      <vt:lpstr>Special Phones</vt:lpstr>
      <vt:lpstr>Strong password, weak PIN</vt:lpstr>
      <vt:lpstr>Password change?</vt:lpstr>
      <vt:lpstr>Measuring Security</vt:lpstr>
      <vt:lpstr>Entropy of Derived PINs</vt:lpstr>
      <vt:lpstr>Special Characters</vt:lpstr>
      <vt:lpstr>Imagine PIN Theft</vt:lpstr>
      <vt:lpstr>Experiment</vt:lpstr>
      <vt:lpstr>Usability of Derived PINs 25-subject Qualitative study </vt:lpstr>
      <vt:lpstr>Usability of Derived PINs 100-subject Quantitative study </vt:lpstr>
      <vt:lpstr>Other things I pitch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Bootstrapping Mobile PINs Using Passwords</dc:title>
  <dc:creator>Debin Liu</dc:creator>
  <cp:lastModifiedBy>markus jakobsson</cp:lastModifiedBy>
  <cp:revision>28</cp:revision>
  <dcterms:created xsi:type="dcterms:W3CDTF">2011-05-26T22:35:02Z</dcterms:created>
  <dcterms:modified xsi:type="dcterms:W3CDTF">2011-05-26T23:21:19Z</dcterms:modified>
</cp:coreProperties>
</file>