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tags/tag59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67"/>
  </p:notesMasterIdLst>
  <p:sldIdLst>
    <p:sldId id="397" r:id="rId3"/>
    <p:sldId id="629" r:id="rId4"/>
    <p:sldId id="549" r:id="rId5"/>
    <p:sldId id="631" r:id="rId6"/>
    <p:sldId id="558" r:id="rId7"/>
    <p:sldId id="632" r:id="rId8"/>
    <p:sldId id="555" r:id="rId9"/>
    <p:sldId id="556" r:id="rId10"/>
    <p:sldId id="561" r:id="rId11"/>
    <p:sldId id="633" r:id="rId12"/>
    <p:sldId id="567" r:id="rId13"/>
    <p:sldId id="564" r:id="rId14"/>
    <p:sldId id="577" r:id="rId15"/>
    <p:sldId id="579" r:id="rId16"/>
    <p:sldId id="578" r:id="rId17"/>
    <p:sldId id="581" r:id="rId18"/>
    <p:sldId id="271" r:id="rId19"/>
    <p:sldId id="516" r:id="rId20"/>
    <p:sldId id="583" r:id="rId21"/>
    <p:sldId id="587" r:id="rId22"/>
    <p:sldId id="588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9" r:id="rId32"/>
    <p:sldId id="600" r:id="rId33"/>
    <p:sldId id="602" r:id="rId34"/>
    <p:sldId id="634" r:id="rId35"/>
    <p:sldId id="617" r:id="rId36"/>
    <p:sldId id="638" r:id="rId37"/>
    <p:sldId id="610" r:id="rId38"/>
    <p:sldId id="613" r:id="rId39"/>
    <p:sldId id="614" r:id="rId40"/>
    <p:sldId id="615" r:id="rId41"/>
    <p:sldId id="619" r:id="rId42"/>
    <p:sldId id="620" r:id="rId43"/>
    <p:sldId id="639" r:id="rId44"/>
    <p:sldId id="621" r:id="rId45"/>
    <p:sldId id="640" r:id="rId46"/>
    <p:sldId id="622" r:id="rId47"/>
    <p:sldId id="623" r:id="rId48"/>
    <p:sldId id="624" r:id="rId49"/>
    <p:sldId id="625" r:id="rId50"/>
    <p:sldId id="611" r:id="rId51"/>
    <p:sldId id="641" r:id="rId52"/>
    <p:sldId id="586" r:id="rId53"/>
    <p:sldId id="612" r:id="rId54"/>
    <p:sldId id="642" r:id="rId55"/>
    <p:sldId id="626" r:id="rId56"/>
    <p:sldId id="651" r:id="rId57"/>
    <p:sldId id="643" r:id="rId58"/>
    <p:sldId id="644" r:id="rId59"/>
    <p:sldId id="645" r:id="rId60"/>
    <p:sldId id="646" r:id="rId61"/>
    <p:sldId id="647" r:id="rId62"/>
    <p:sldId id="648" r:id="rId63"/>
    <p:sldId id="649" r:id="rId64"/>
    <p:sldId id="650" r:id="rId65"/>
    <p:sldId id="630" r:id="rId6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AF00"/>
    <a:srgbClr val="FF9999"/>
    <a:srgbClr val="D60093"/>
    <a:srgbClr val="FFFF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03" autoAdjust="0"/>
    <p:restoredTop sz="55203" autoAdjust="0"/>
  </p:normalViewPr>
  <p:slideViewPr>
    <p:cSldViewPr>
      <p:cViewPr varScale="1">
        <p:scale>
          <a:sx n="39" d="100"/>
          <a:sy n="39" d="100"/>
        </p:scale>
        <p:origin x="-19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90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imi\&#48148;&#53461;%20&#54868;&#47732;\W2SP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imi\&#48148;&#53461;%20&#54868;&#47732;\W2SP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imi\&#48148;&#53461;%20&#54868;&#47732;\W2SP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pieChart>
        <c:ser>
          <c:idx val="2"/>
          <c:order val="2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z="2800" b="1" dirty="0"/>
                      <a:t>40687</a:t>
                    </a:r>
                  </a:p>
                  <a:p>
                    <a:r>
                      <a:rPr lang="en-US" altLang="en-US" sz="2800" b="1" dirty="0"/>
                      <a:t>(</a:t>
                    </a:r>
                    <a:r>
                      <a:rPr lang="en-US" altLang="en-US" sz="2800" b="1" dirty="0" smtClean="0"/>
                      <a:t>83%)</a:t>
                    </a:r>
                    <a:endParaRPr lang="en-US" altLang="en-US" sz="28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en-US" sz="2800" b="1" dirty="0"/>
                      <a:t>8264</a:t>
                    </a:r>
                  </a:p>
                  <a:p>
                    <a:r>
                      <a:rPr lang="en-US" altLang="en-US" sz="2800" b="1" dirty="0"/>
                      <a:t>(</a:t>
                    </a:r>
                    <a:r>
                      <a:rPr lang="en-US" altLang="en-US" sz="2800" b="1" dirty="0" smtClean="0"/>
                      <a:t>17%)</a:t>
                    </a:r>
                    <a:endParaRPr lang="en-US" altLang="en-US" sz="2800" b="1" dirty="0"/>
                  </a:p>
                </c:rich>
              </c:tx>
              <c:showVal val="1"/>
            </c:dLbl>
            <c:delete val="1"/>
          </c:dLbls>
          <c:val>
            <c:numRef>
              <c:f>(Sheet1!$B$1,Sheet1!$B$7)</c:f>
              <c:numCache>
                <c:formatCode>General</c:formatCode>
                <c:ptCount val="2"/>
                <c:pt idx="0">
                  <c:v>40687</c:v>
                </c:pt>
                <c:pt idx="1">
                  <c:v>8264</c:v>
                </c:pt>
              </c:numCache>
            </c:numRef>
          </c:val>
        </c:ser>
        <c:ser>
          <c:idx val="3"/>
          <c:order val="3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val>
            <c:numRef>
              <c:f>(Sheet1!$B$1,Sheet1!$B$7)</c:f>
              <c:numCache>
                <c:formatCode>General</c:formatCode>
                <c:ptCount val="2"/>
                <c:pt idx="0">
                  <c:v>40687</c:v>
                </c:pt>
                <c:pt idx="1">
                  <c:v>8264</c:v>
                </c:pt>
              </c:numCache>
            </c:numRef>
          </c:val>
        </c:ser>
        <c:ser>
          <c:idx val="1"/>
          <c:order val="1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val>
            <c:numRef>
              <c:f>(Sheet1!$B$1,Sheet1!$B$7)</c:f>
              <c:numCache>
                <c:formatCode>General</c:formatCode>
                <c:ptCount val="2"/>
                <c:pt idx="0">
                  <c:v>40687</c:v>
                </c:pt>
                <c:pt idx="1">
                  <c:v>8264</c:v>
                </c:pt>
              </c:numCache>
            </c:numRef>
          </c:val>
        </c:ser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val>
            <c:numRef>
              <c:f>(Sheet1!$B$1,Sheet1!$B$7)</c:f>
              <c:numCache>
                <c:formatCode>General</c:formatCode>
                <c:ptCount val="2"/>
                <c:pt idx="0">
                  <c:v>40687</c:v>
                </c:pt>
                <c:pt idx="1">
                  <c:v>8264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pieChart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2808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cat>
            <c:strRef>
              <c:f>Sheet1!$A$1:$A$4</c:f>
              <c:strCache>
                <c:ptCount val="4"/>
                <c:pt idx="0">
                  <c:v>Sites without crossdomain.xml</c:v>
                </c:pt>
                <c:pt idx="1">
                  <c:v>Sites with Unrestrcited Policy</c:v>
                </c:pt>
                <c:pt idx="2">
                  <c:v>Sites Granting 10+ other sites</c:v>
                </c:pt>
                <c:pt idx="3">
                  <c:v>Etc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40687</c:v>
                </c:pt>
                <c:pt idx="1">
                  <c:v>2993</c:v>
                </c:pt>
                <c:pt idx="2">
                  <c:v>778</c:v>
                </c:pt>
                <c:pt idx="3">
                  <c:v>4493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pieChart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Sheet2!$A$1:$A$4</c:f>
              <c:strCache>
                <c:ptCount val="4"/>
                <c:pt idx="0">
                  <c:v>Site without crossdomain.xml</c:v>
                </c:pt>
                <c:pt idx="1">
                  <c:v>sub-policy "all"</c:v>
                </c:pt>
                <c:pt idx="2">
                  <c:v>sub-policy "by-content-type"</c:v>
                </c:pt>
                <c:pt idx="3">
                  <c:v>Etc</c:v>
                </c:pt>
              </c:strCache>
            </c:strRef>
          </c:cat>
          <c:val>
            <c:numRef>
              <c:f>Sheet2!$B$1:$B$4</c:f>
              <c:numCache>
                <c:formatCode>General</c:formatCode>
                <c:ptCount val="4"/>
                <c:pt idx="0">
                  <c:v>40687</c:v>
                </c:pt>
                <c:pt idx="1">
                  <c:v>896</c:v>
                </c:pt>
                <c:pt idx="2">
                  <c:v>402</c:v>
                </c:pt>
                <c:pt idx="3">
                  <c:v>6966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9B3610-0071-414B-B03E-5A6B4490D206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7A2631-D899-4A6D-9EFA-9D54EE3E48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71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20" indent="-247620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A2631-D899-4A6D-9EFA-9D54EE3E489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3962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762000" y="484094"/>
            <a:ext cx="7620000" cy="735106"/>
          </a:xfrm>
          <a:prstGeom prst="roundRect">
            <a:avLst/>
          </a:prstGeom>
          <a:noFill/>
          <a:ln w="254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152"/>
            <a:ext cx="9144000" cy="106984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DF9B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9D3C8A-BCEA-43BC-A172-DFAD74723AD8}" type="datetimeFigureOut">
              <a:rPr lang="en-US" smtClean="0">
                <a:solidFill>
                  <a:prstClr val="black"/>
                </a:solidFill>
              </a:rPr>
              <a:pPr/>
              <a:t>5/31/2011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8160" cy="1143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1" y="1604329"/>
            <a:ext cx="4044960" cy="4524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4960" cy="45249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23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DB8D0E-D785-4F86-BB17-044DD3971A80}" type="datetime1">
              <a:rPr lang="en-US">
                <a:solidFill>
                  <a:prstClr val="black"/>
                </a:solidFill>
              </a:rPr>
              <a:pPr/>
              <a:t>5/31/2011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1800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/>
                </a:solidFill>
              </a:rPr>
              <a:t>Charles Killian / Mace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3525120" y="6428835"/>
            <a:ext cx="2128320" cy="20594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983763-FC5B-461C-B4B3-F7409AA91579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0F7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8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0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1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2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46592"/>
            <a:ext cx="9144000" cy="1538883"/>
          </a:xfrm>
          <a:prstGeom prst="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Analyzing </a:t>
            </a:r>
            <a:r>
              <a:rPr lang="en-US" sz="47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Crossdomain</a:t>
            </a:r>
            <a:r>
              <a:rPr lang="en-US" sz="47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 Policies of Flash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14800"/>
            <a:ext cx="5181600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3175">
                  <a:solidFill>
                    <a:schemeClr val="tx1"/>
                  </a:solidFill>
                </a:ln>
              </a:rPr>
              <a:t>Don Jang</a:t>
            </a:r>
          </a:p>
          <a:p>
            <a:r>
              <a:rPr lang="en-US" sz="36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Aishwarya</a:t>
            </a:r>
            <a:r>
              <a:rPr lang="en-US" sz="36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 </a:t>
            </a:r>
            <a:r>
              <a:rPr lang="en-US" sz="36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Venkataraman</a:t>
            </a:r>
            <a:endParaRPr lang="en-US" sz="3600" b="1" dirty="0" smtClean="0">
              <a:ln w="3175">
                <a:solidFill>
                  <a:schemeClr val="tx1">
                    <a:alpha val="87000"/>
                  </a:schemeClr>
                </a:solidFill>
              </a:ln>
            </a:endParaRPr>
          </a:p>
          <a:p>
            <a:r>
              <a:rPr lang="en-US" sz="36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Hovav</a:t>
            </a:r>
            <a:r>
              <a:rPr lang="en-US" sz="36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 </a:t>
            </a:r>
            <a:r>
              <a:rPr lang="en-US" sz="36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Shacham</a:t>
            </a:r>
            <a:endParaRPr lang="en-US" sz="3600" b="1" dirty="0" smtClean="0">
              <a:ln w="3175">
                <a:solidFill>
                  <a:schemeClr val="tx1">
                    <a:alpha val="87000"/>
                  </a:schemeClr>
                </a:solidFill>
              </a:ln>
            </a:endParaRPr>
          </a:p>
          <a:p>
            <a:r>
              <a:rPr lang="en-US" sz="36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UC San Diego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3733800" y="6629400"/>
            <a:ext cx="2133600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4122956"/>
            <a:ext cx="3352800" cy="2308324"/>
          </a:xfrm>
          <a:prstGeom prst="rect">
            <a:avLst/>
          </a:prstGeom>
          <a:solidFill>
            <a:schemeClr val="tx1">
              <a:lumMod val="85000"/>
              <a:lumOff val="15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r"/>
            <a:endParaRPr lang="en-US" sz="3600" b="1" dirty="0" smtClean="0">
              <a:ln w="3175">
                <a:solidFill>
                  <a:schemeClr val="tx1">
                    <a:alpha val="87000"/>
                  </a:schemeClr>
                </a:solidFill>
              </a:ln>
            </a:endParaRPr>
          </a:p>
          <a:p>
            <a:pPr algn="r"/>
            <a:r>
              <a:rPr lang="en-US" sz="36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Michael </a:t>
            </a:r>
            <a:r>
              <a:rPr lang="en-US" sz="36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</a:rPr>
              <a:t>Sawka</a:t>
            </a:r>
            <a:endParaRPr lang="en-US" sz="3600" b="1" dirty="0" smtClean="0">
              <a:ln w="3175">
                <a:solidFill>
                  <a:schemeClr val="tx1">
                    <a:alpha val="87000"/>
                  </a:schemeClr>
                </a:solidFill>
              </a:ln>
            </a:endParaRPr>
          </a:p>
          <a:p>
            <a:pPr algn="r"/>
            <a:endParaRPr lang="en-US" sz="3600" b="1" dirty="0" smtClean="0">
              <a:ln w="3175">
                <a:solidFill>
                  <a:schemeClr val="tx1">
                    <a:alpha val="87000"/>
                  </a:schemeClr>
                </a:solidFill>
              </a:ln>
              <a:solidFill>
                <a:srgbClr val="00B0F0"/>
              </a:solidFill>
            </a:endParaRPr>
          </a:p>
          <a:p>
            <a:pPr algn="r"/>
            <a:r>
              <a:rPr lang="en-US" sz="3600" b="1" dirty="0" err="1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Topix</a:t>
            </a:r>
            <a:endParaRPr lang="en-US" sz="3600" b="1" dirty="0" smtClean="0">
              <a:ln w="3175">
                <a:solidFill>
                  <a:schemeClr val="tx1">
                    <a:alpha val="87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241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70" y="2522705"/>
            <a:ext cx="4422230" cy="42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9"/>
          <p:cNvSpPr/>
          <p:nvPr/>
        </p:nvSpPr>
        <p:spPr>
          <a:xfrm>
            <a:off x="1001358" y="3601899"/>
            <a:ext cx="2084611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chemeClr val="tx1"/>
                </a:solidFill>
              </a:rPr>
              <a:t>a</a:t>
            </a:r>
            <a:r>
              <a:rPr lang="en-US" altLang="ko-KR" sz="5400" b="1" dirty="0" smtClean="0">
                <a:solidFill>
                  <a:schemeClr val="tx1"/>
                </a:solidFill>
              </a:rPr>
              <a:t>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4" name="Rectangle 28"/>
          <p:cNvSpPr/>
          <p:nvPr/>
        </p:nvSpPr>
        <p:spPr>
          <a:xfrm>
            <a:off x="457200" y="3437106"/>
            <a:ext cx="3428998" cy="2895600"/>
          </a:xfrm>
          <a:prstGeom prst="rect">
            <a:avLst/>
          </a:prstGeom>
          <a:noFill/>
          <a:ln w="508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직사각형 9"/>
          <p:cNvSpPr/>
          <p:nvPr/>
        </p:nvSpPr>
        <p:spPr>
          <a:xfrm>
            <a:off x="618065" y="6002505"/>
            <a:ext cx="3124200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4263041"/>
            <a:ext cx="1676400" cy="176486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1199" y="4400550"/>
            <a:ext cx="1143000" cy="125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6527799" y="3810000"/>
            <a:ext cx="2286000" cy="23622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9"/>
          <p:cNvSpPr/>
          <p:nvPr/>
        </p:nvSpPr>
        <p:spPr>
          <a:xfrm>
            <a:off x="6629400" y="3886200"/>
            <a:ext cx="2084611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  <a:latin typeface="Consolas" pitchFamily="49" charset="0"/>
              </a:rPr>
              <a:t>CDX</a:t>
            </a:r>
            <a:endParaRPr lang="ko-KR" altLang="en-US" sz="54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2" name="자유형 11"/>
          <p:cNvSpPr/>
          <p:nvPr/>
        </p:nvSpPr>
        <p:spPr>
          <a:xfrm>
            <a:off x="3810000" y="3686175"/>
            <a:ext cx="2914650" cy="733425"/>
          </a:xfrm>
          <a:custGeom>
            <a:avLst/>
            <a:gdLst>
              <a:gd name="connsiteX0" fmla="*/ 2819400 w 2819400"/>
              <a:gd name="connsiteY0" fmla="*/ 238125 h 523875"/>
              <a:gd name="connsiteX1" fmla="*/ 1581150 w 2819400"/>
              <a:gd name="connsiteY1" fmla="*/ 47625 h 523875"/>
              <a:gd name="connsiteX2" fmla="*/ 0 w 2819400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523875">
                <a:moveTo>
                  <a:pt x="2819400" y="238125"/>
                </a:moveTo>
                <a:cubicBezTo>
                  <a:pt x="2435225" y="119062"/>
                  <a:pt x="2051050" y="0"/>
                  <a:pt x="1581150" y="47625"/>
                </a:cubicBezTo>
                <a:cubicBezTo>
                  <a:pt x="1111250" y="95250"/>
                  <a:pt x="555625" y="309562"/>
                  <a:pt x="0" y="523875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20"/>
          <p:cNvSpPr/>
          <p:nvPr/>
        </p:nvSpPr>
        <p:spPr>
          <a:xfrm>
            <a:off x="4953000" y="2286000"/>
            <a:ext cx="1467068" cy="16312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10000" dirty="0">
              <a:solidFill>
                <a:srgbClr val="008000"/>
              </a:solidFill>
            </a:endParaRPr>
          </a:p>
        </p:txBody>
      </p:sp>
      <p:sp>
        <p:nvSpPr>
          <p:cNvPr id="14" name="직사각형 9"/>
          <p:cNvSpPr/>
          <p:nvPr/>
        </p:nvSpPr>
        <p:spPr>
          <a:xfrm>
            <a:off x="6706085" y="5333148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tx1"/>
                </a:solidFill>
              </a:rPr>
              <a:t>b.com</a:t>
            </a:r>
            <a:endParaRPr lang="ko-KR" altLang="en-US" sz="4800" b="1" dirty="0">
              <a:solidFill>
                <a:schemeClr val="tx1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04800" y="685800"/>
            <a:ext cx="8305800" cy="1584347"/>
            <a:chOff x="-8763000" y="2743200"/>
            <a:chExt cx="8305800" cy="1584347"/>
          </a:xfrm>
        </p:grpSpPr>
        <p:sp>
          <p:nvSpPr>
            <p:cNvPr id="17" name="모서리가 둥근 직사각형 12"/>
            <p:cNvSpPr/>
            <p:nvPr/>
          </p:nvSpPr>
          <p:spPr>
            <a:xfrm>
              <a:off x="-8763000" y="2743200"/>
              <a:ext cx="8305800" cy="15843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ectangle 8"/>
            <p:cNvSpPr/>
            <p:nvPr/>
          </p:nvSpPr>
          <p:spPr>
            <a:xfrm>
              <a:off x="-8565957" y="2935210"/>
              <a:ext cx="7924036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en-US" sz="6800" b="1" dirty="0" err="1" smtClean="0">
                  <a:latin typeface="Calibri" pitchFamily="34" charset="0"/>
                </a:rPr>
                <a:t>Crossdomain</a:t>
              </a:r>
              <a:r>
                <a:rPr lang="en-US" sz="6800" b="1" dirty="0" smtClean="0">
                  <a:latin typeface="Calibri" pitchFamily="34" charset="0"/>
                </a:rPr>
                <a:t> Request</a:t>
              </a:r>
            </a:p>
          </p:txBody>
        </p:sp>
      </p:grpSp>
      <p:sp>
        <p:nvSpPr>
          <p:cNvPr id="8" name="자유형 16"/>
          <p:cNvSpPr/>
          <p:nvPr/>
        </p:nvSpPr>
        <p:spPr>
          <a:xfrm flipH="1">
            <a:off x="3124199" y="5486400"/>
            <a:ext cx="3657600" cy="609599"/>
          </a:xfrm>
          <a:custGeom>
            <a:avLst/>
            <a:gdLst>
              <a:gd name="connsiteX0" fmla="*/ 3295650 w 3295650"/>
              <a:gd name="connsiteY0" fmla="*/ 0 h 222250"/>
              <a:gd name="connsiteX1" fmla="*/ 1676400 w 3295650"/>
              <a:gd name="connsiteY1" fmla="*/ 209550 h 222250"/>
              <a:gd name="connsiteX2" fmla="*/ 0 w 3295650"/>
              <a:gd name="connsiteY2" fmla="*/ 7620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650" h="222250">
                <a:moveTo>
                  <a:pt x="3295650" y="0"/>
                </a:moveTo>
                <a:cubicBezTo>
                  <a:pt x="2760662" y="98425"/>
                  <a:pt x="2225675" y="196850"/>
                  <a:pt x="1676400" y="209550"/>
                </a:cubicBezTo>
                <a:cubicBezTo>
                  <a:pt x="1127125" y="222250"/>
                  <a:pt x="563562" y="149225"/>
                  <a:pt x="0" y="76200"/>
                </a:cubicBezTo>
              </a:path>
            </a:pathLst>
          </a:custGeom>
          <a:ln w="101600" cmpd="sng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6"/>
          <p:cNvSpPr/>
          <p:nvPr/>
        </p:nvSpPr>
        <p:spPr>
          <a:xfrm flipV="1">
            <a:off x="2743200" y="4038600"/>
            <a:ext cx="1143000" cy="838200"/>
          </a:xfrm>
          <a:custGeom>
            <a:avLst/>
            <a:gdLst>
              <a:gd name="connsiteX0" fmla="*/ 3295650 w 3295650"/>
              <a:gd name="connsiteY0" fmla="*/ 0 h 222250"/>
              <a:gd name="connsiteX1" fmla="*/ 1676400 w 3295650"/>
              <a:gd name="connsiteY1" fmla="*/ 209550 h 222250"/>
              <a:gd name="connsiteX2" fmla="*/ 0 w 3295650"/>
              <a:gd name="connsiteY2" fmla="*/ 7620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650" h="222250">
                <a:moveTo>
                  <a:pt x="3295650" y="0"/>
                </a:moveTo>
                <a:cubicBezTo>
                  <a:pt x="2760662" y="98425"/>
                  <a:pt x="2225675" y="196850"/>
                  <a:pt x="1676400" y="209550"/>
                </a:cubicBezTo>
                <a:cubicBezTo>
                  <a:pt x="1127125" y="222250"/>
                  <a:pt x="563562" y="149225"/>
                  <a:pt x="0" y="76200"/>
                </a:cubicBezTo>
              </a:path>
            </a:pathLst>
          </a:custGeom>
          <a:ln w="101600" cmpd="sng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507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8477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tangle 2"/>
          <p:cNvSpPr/>
          <p:nvPr/>
        </p:nvSpPr>
        <p:spPr>
          <a:xfrm>
            <a:off x="0" y="20574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4400" b="1" dirty="0" err="1" smtClean="0">
                <a:solidFill>
                  <a:prstClr val="black"/>
                </a:solidFill>
              </a:rPr>
              <a:t>Crossdomain</a:t>
            </a:r>
            <a:r>
              <a:rPr lang="en-US" sz="4400" b="1" dirty="0" smtClean="0">
                <a:solidFill>
                  <a:prstClr val="black"/>
                </a:solidFill>
              </a:rPr>
              <a:t> Policies Can Be Unsafe</a:t>
            </a:r>
          </a:p>
        </p:txBody>
      </p:sp>
      <p:sp>
        <p:nvSpPr>
          <p:cNvPr id="5" name="Rectangle 2"/>
          <p:cNvSpPr/>
          <p:nvPr/>
        </p:nvSpPr>
        <p:spPr>
          <a:xfrm>
            <a:off x="1" y="288815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When unsafe, </a:t>
            </a:r>
            <a:r>
              <a:rPr lang="en-US" sz="3600" dirty="0" err="1" smtClean="0">
                <a:solidFill>
                  <a:prstClr val="black"/>
                </a:solidFill>
              </a:rPr>
              <a:t>crossdomain</a:t>
            </a:r>
            <a:r>
              <a:rPr lang="en-US" sz="3600" dirty="0" smtClean="0">
                <a:solidFill>
                  <a:prstClr val="black"/>
                </a:solidFill>
              </a:rPr>
              <a:t> attacks are possible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43755057"/>
      </p:ext>
    </p:extLst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299745" cy="31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직사각형 9"/>
          <p:cNvSpPr/>
          <p:nvPr/>
        </p:nvSpPr>
        <p:spPr>
          <a:xfrm>
            <a:off x="457200" y="4114800"/>
            <a:ext cx="2884842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</a:rPr>
              <a:t>evil.com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70" name="Rectangle 28"/>
          <p:cNvSpPr/>
          <p:nvPr/>
        </p:nvSpPr>
        <p:spPr>
          <a:xfrm>
            <a:off x="457200" y="4114800"/>
            <a:ext cx="2971800" cy="2286000"/>
          </a:xfrm>
          <a:prstGeom prst="rect">
            <a:avLst/>
          </a:prstGeom>
          <a:noFill/>
          <a:ln w="1016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5666" y="44196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직사각형 72"/>
          <p:cNvSpPr/>
          <p:nvPr/>
        </p:nvSpPr>
        <p:spPr>
          <a:xfrm>
            <a:off x="5977466" y="3733800"/>
            <a:ext cx="2895600" cy="27432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9"/>
          <p:cNvSpPr/>
          <p:nvPr/>
        </p:nvSpPr>
        <p:spPr>
          <a:xfrm>
            <a:off x="5943600" y="5561748"/>
            <a:ext cx="29718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600" b="1" dirty="0" smtClean="0">
                <a:solidFill>
                  <a:schemeClr val="tx1"/>
                </a:solidFill>
              </a:rPr>
              <a:t>secret.com</a:t>
            </a:r>
            <a:endParaRPr lang="ko-KR" altLang="en-US" sz="4600" b="1" dirty="0">
              <a:solidFill>
                <a:schemeClr val="tx1"/>
              </a:solidFill>
            </a:endParaRPr>
          </a:p>
        </p:txBody>
      </p:sp>
      <p:sp>
        <p:nvSpPr>
          <p:cNvPr id="75" name="직사각형 9"/>
          <p:cNvSpPr/>
          <p:nvPr/>
        </p:nvSpPr>
        <p:spPr>
          <a:xfrm>
            <a:off x="6053667" y="3801535"/>
            <a:ext cx="2719612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  <a:latin typeface="Consolas" pitchFamily="49" charset="0"/>
              </a:rPr>
              <a:t>CDX</a:t>
            </a:r>
            <a:endParaRPr lang="ko-KR" altLang="en-US" sz="54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79" name="직선 화살표 연결선 78"/>
          <p:cNvCxnSpPr/>
          <p:nvPr/>
        </p:nvCxnSpPr>
        <p:spPr>
          <a:xfrm rot="10800000">
            <a:off x="2667000" y="5334000"/>
            <a:ext cx="3962400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646216" y="344556"/>
            <a:ext cx="8040584" cy="3409950"/>
            <a:chOff x="570016" y="476250"/>
            <a:chExt cx="8040584" cy="3409950"/>
          </a:xfrm>
        </p:grpSpPr>
        <p:sp>
          <p:nvSpPr>
            <p:cNvPr id="90" name="이등변 삼각형 89"/>
            <p:cNvSpPr/>
            <p:nvPr/>
          </p:nvSpPr>
          <p:spPr>
            <a:xfrm flipV="1">
              <a:off x="5748866" y="3505200"/>
              <a:ext cx="1143000" cy="381000"/>
            </a:xfrm>
            <a:prstGeom prst="triangle">
              <a:avLst>
                <a:gd name="adj" fmla="val 5296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ectangle 7"/>
            <p:cNvSpPr/>
            <p:nvPr/>
          </p:nvSpPr>
          <p:spPr>
            <a:xfrm>
              <a:off x="591183" y="990600"/>
              <a:ext cx="8001000" cy="2514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&lt;cross-domain-policy&gt;</a:t>
              </a:r>
            </a:p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  ... </a:t>
              </a:r>
            </a:p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  &lt;allow-access-from domain=“</a:t>
              </a:r>
              <a:r>
                <a:rPr lang="en-US" sz="2800" b="1" dirty="0" smtClean="0">
                  <a:solidFill>
                    <a:schemeClr val="tx1"/>
                  </a:solidFill>
                  <a:latin typeface="Consolas"/>
                  <a:cs typeface="Consolas"/>
                </a:rPr>
                <a:t>evil.com</a:t>
              </a:r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”/&gt;</a:t>
              </a:r>
            </a:p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  ...</a:t>
              </a:r>
            </a:p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&lt;/cross-domain-policy&gt;</a:t>
              </a:r>
            </a:p>
          </p:txBody>
        </p:sp>
        <p:sp>
          <p:nvSpPr>
            <p:cNvPr id="16" name="직사각형 25"/>
            <p:cNvSpPr/>
            <p:nvPr/>
          </p:nvSpPr>
          <p:spPr>
            <a:xfrm>
              <a:off x="570016" y="476250"/>
              <a:ext cx="8040584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solidFill>
                    <a:schemeClr val="tx1"/>
                  </a:solidFill>
                </a:rPr>
                <a:t>http://secret.com/crossdomain.xml</a:t>
              </a:r>
              <a:endParaRPr lang="ko-KR" altLang="en-US" sz="4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5"/>
          <p:cNvSpPr/>
          <p:nvPr/>
        </p:nvSpPr>
        <p:spPr>
          <a:xfrm>
            <a:off x="6019800" y="1828800"/>
            <a:ext cx="2438400" cy="59651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6635" y="4933122"/>
            <a:ext cx="1158087" cy="1219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29" name="그룹 87"/>
          <p:cNvGrpSpPr/>
          <p:nvPr/>
        </p:nvGrpSpPr>
        <p:grpSpPr>
          <a:xfrm>
            <a:off x="1202634" y="4800600"/>
            <a:ext cx="1447800" cy="1524000"/>
            <a:chOff x="1371600" y="4800600"/>
            <a:chExt cx="1447800" cy="1524000"/>
          </a:xfrm>
        </p:grpSpPr>
        <p:sp>
          <p:nvSpPr>
            <p:cNvPr id="30" name="Rectangle 27"/>
            <p:cNvSpPr/>
            <p:nvPr/>
          </p:nvSpPr>
          <p:spPr>
            <a:xfrm>
              <a:off x="1371600" y="4800600"/>
              <a:ext cx="1447800" cy="1524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1" descr="skul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0" y="5029200"/>
              <a:ext cx="990600" cy="95537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392070854"/>
      </p:ext>
    </p:extLst>
  </p:cSld>
  <p:clrMapOvr>
    <a:masterClrMapping/>
  </p:clrMapOvr>
  <p:transition advTm="3159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9"/>
          <p:cNvSpPr/>
          <p:nvPr/>
        </p:nvSpPr>
        <p:spPr>
          <a:xfrm>
            <a:off x="3276600" y="3733800"/>
            <a:ext cx="29718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</a:rPr>
              <a:t>Confidential information</a:t>
            </a:r>
          </a:p>
          <a:p>
            <a:pPr algn="ctr"/>
            <a:r>
              <a:rPr lang="en-US" altLang="ko-KR" sz="3000" b="1" dirty="0" smtClean="0">
                <a:solidFill>
                  <a:schemeClr val="tx1"/>
                </a:solidFill>
              </a:rPr>
              <a:t>Protected by</a:t>
            </a:r>
          </a:p>
          <a:p>
            <a:pPr algn="ctr"/>
            <a:r>
              <a:rPr lang="en-US" altLang="ko-KR" sz="3000" b="1" dirty="0" smtClean="0">
                <a:solidFill>
                  <a:schemeClr val="tx1"/>
                </a:solidFill>
              </a:rPr>
              <a:t>Cookies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666" y="44196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직사각형 44"/>
          <p:cNvSpPr/>
          <p:nvPr/>
        </p:nvSpPr>
        <p:spPr>
          <a:xfrm>
            <a:off x="5977466" y="3733800"/>
            <a:ext cx="2895600" cy="27432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9"/>
          <p:cNvSpPr/>
          <p:nvPr/>
        </p:nvSpPr>
        <p:spPr>
          <a:xfrm>
            <a:off x="5943600" y="5561748"/>
            <a:ext cx="29718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600" b="1" dirty="0" smtClean="0">
                <a:solidFill>
                  <a:schemeClr val="tx1"/>
                </a:solidFill>
              </a:rPr>
              <a:t>secret.com</a:t>
            </a:r>
            <a:endParaRPr lang="ko-KR" altLang="en-US" sz="4600" b="1" dirty="0">
              <a:solidFill>
                <a:schemeClr val="tx1"/>
              </a:solidFill>
            </a:endParaRPr>
          </a:p>
        </p:txBody>
      </p:sp>
      <p:sp>
        <p:nvSpPr>
          <p:cNvPr id="47" name="직사각형 9"/>
          <p:cNvSpPr/>
          <p:nvPr/>
        </p:nvSpPr>
        <p:spPr>
          <a:xfrm>
            <a:off x="6053667" y="3801535"/>
            <a:ext cx="2719612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  <a:latin typeface="Consolas" pitchFamily="49" charset="0"/>
              </a:rPr>
              <a:t>CDX</a:t>
            </a:r>
            <a:endParaRPr lang="ko-KR" altLang="en-US" sz="54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299745" cy="31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9"/>
          <p:cNvSpPr/>
          <p:nvPr/>
        </p:nvSpPr>
        <p:spPr>
          <a:xfrm>
            <a:off x="457200" y="4114800"/>
            <a:ext cx="2884842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</a:rPr>
              <a:t>evil.com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25" name="Rectangle 28"/>
          <p:cNvSpPr/>
          <p:nvPr/>
        </p:nvSpPr>
        <p:spPr>
          <a:xfrm>
            <a:off x="457200" y="4114800"/>
            <a:ext cx="2971800" cy="2286000"/>
          </a:xfrm>
          <a:prstGeom prst="rect">
            <a:avLst/>
          </a:prstGeom>
          <a:noFill/>
          <a:ln w="1016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6635" y="4933122"/>
            <a:ext cx="1158087" cy="1219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27" name="그룹 87"/>
          <p:cNvGrpSpPr/>
          <p:nvPr/>
        </p:nvGrpSpPr>
        <p:grpSpPr>
          <a:xfrm>
            <a:off x="1202634" y="4800600"/>
            <a:ext cx="1447800" cy="1524000"/>
            <a:chOff x="1371600" y="4800600"/>
            <a:chExt cx="1447800" cy="1524000"/>
          </a:xfrm>
        </p:grpSpPr>
        <p:sp>
          <p:nvSpPr>
            <p:cNvPr id="28" name="Rectangle 27"/>
            <p:cNvSpPr/>
            <p:nvPr/>
          </p:nvSpPr>
          <p:spPr>
            <a:xfrm>
              <a:off x="1371600" y="4800600"/>
              <a:ext cx="1447800" cy="1524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1" descr="skul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0" y="5029200"/>
              <a:ext cx="990600" cy="955379"/>
            </a:xfrm>
            <a:prstGeom prst="rect">
              <a:avLst/>
            </a:prstGeom>
          </p:spPr>
        </p:pic>
      </p:grpSp>
      <p:cxnSp>
        <p:nvCxnSpPr>
          <p:cNvPr id="35" name="직선 화살표 연결선 34"/>
          <p:cNvCxnSpPr/>
          <p:nvPr/>
        </p:nvCxnSpPr>
        <p:spPr>
          <a:xfrm rot="10800000">
            <a:off x="2667000" y="5334000"/>
            <a:ext cx="3962400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Jimi\Local Settings\Temporary Internet Files\Content.IE5\B8XGG198\MC900233342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3700" y="4664797"/>
            <a:ext cx="1412341" cy="1431203"/>
          </a:xfrm>
          <a:prstGeom prst="rect">
            <a:avLst/>
          </a:prstGeom>
          <a:noFill/>
        </p:spPr>
      </p:pic>
      <p:sp>
        <p:nvSpPr>
          <p:cNvPr id="38" name="Rectangle 5"/>
          <p:cNvSpPr/>
          <p:nvPr/>
        </p:nvSpPr>
        <p:spPr>
          <a:xfrm>
            <a:off x="1981200" y="1466850"/>
            <a:ext cx="5715000" cy="59651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1986844" y="970002"/>
            <a:ext cx="5621332" cy="3525797"/>
            <a:chOff x="1986844" y="970002"/>
            <a:chExt cx="5621332" cy="3525797"/>
          </a:xfrm>
        </p:grpSpPr>
        <p:sp>
          <p:nvSpPr>
            <p:cNvPr id="30" name="자유형 29"/>
            <p:cNvSpPr/>
            <p:nvPr/>
          </p:nvSpPr>
          <p:spPr>
            <a:xfrm>
              <a:off x="1986844" y="2125132"/>
              <a:ext cx="5463823" cy="2370667"/>
            </a:xfrm>
            <a:custGeom>
              <a:avLst/>
              <a:gdLst>
                <a:gd name="connsiteX0" fmla="*/ 62089 w 5463823"/>
                <a:gd name="connsiteY0" fmla="*/ 2159000 h 2159000"/>
                <a:gd name="connsiteX1" fmla="*/ 265289 w 5463823"/>
                <a:gd name="connsiteY1" fmla="*/ 770467 h 2159000"/>
                <a:gd name="connsiteX2" fmla="*/ 1653823 w 5463823"/>
                <a:gd name="connsiteY2" fmla="*/ 143934 h 2159000"/>
                <a:gd name="connsiteX3" fmla="*/ 2788356 w 5463823"/>
                <a:gd name="connsiteY3" fmla="*/ 8467 h 2159000"/>
                <a:gd name="connsiteX4" fmla="*/ 3855156 w 5463823"/>
                <a:gd name="connsiteY4" fmla="*/ 93134 h 2159000"/>
                <a:gd name="connsiteX5" fmla="*/ 5159023 w 5463823"/>
                <a:gd name="connsiteY5" fmla="*/ 550334 h 2159000"/>
                <a:gd name="connsiteX6" fmla="*/ 5463823 w 5463823"/>
                <a:gd name="connsiteY6" fmla="*/ 1430867 h 215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3823" h="2159000">
                  <a:moveTo>
                    <a:pt x="62089" y="2159000"/>
                  </a:moveTo>
                  <a:cubicBezTo>
                    <a:pt x="31044" y="1632655"/>
                    <a:pt x="0" y="1106311"/>
                    <a:pt x="265289" y="770467"/>
                  </a:cubicBezTo>
                  <a:cubicBezTo>
                    <a:pt x="530578" y="434623"/>
                    <a:pt x="1233312" y="270934"/>
                    <a:pt x="1653823" y="143934"/>
                  </a:cubicBezTo>
                  <a:cubicBezTo>
                    <a:pt x="2074334" y="16934"/>
                    <a:pt x="2421467" y="16934"/>
                    <a:pt x="2788356" y="8467"/>
                  </a:cubicBezTo>
                  <a:cubicBezTo>
                    <a:pt x="3155245" y="0"/>
                    <a:pt x="3460045" y="2823"/>
                    <a:pt x="3855156" y="93134"/>
                  </a:cubicBezTo>
                  <a:cubicBezTo>
                    <a:pt x="4250267" y="183445"/>
                    <a:pt x="4890912" y="327379"/>
                    <a:pt x="5159023" y="550334"/>
                  </a:cubicBezTo>
                  <a:cubicBezTo>
                    <a:pt x="5427134" y="773289"/>
                    <a:pt x="5445478" y="1102078"/>
                    <a:pt x="5463823" y="1430867"/>
                  </a:cubicBezTo>
                </a:path>
              </a:pathLst>
            </a:custGeom>
            <a:ln w="635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2200" y="970002"/>
              <a:ext cx="35702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b="1" dirty="0" smtClean="0">
                  <a:latin typeface="Consolas" pitchFamily="49" charset="0"/>
                </a:rPr>
                <a:t>GET /profile.php</a:t>
              </a:r>
              <a:endParaRPr lang="ko-KR" altLang="en-US" sz="3000" b="1" dirty="0">
                <a:latin typeface="Consolas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1486469"/>
              <a:ext cx="547457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000" b="1" dirty="0" smtClean="0">
                  <a:latin typeface="Consolas" pitchFamily="49" charset="0"/>
                </a:rPr>
                <a:t>Cookie : SID=qqem7fe6123e</a:t>
              </a:r>
              <a:endParaRPr lang="ko-KR" altLang="en-US" sz="3000" b="1" dirty="0">
                <a:latin typeface="Consolas" pitchFamily="49" charset="0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0" y="1253222"/>
            <a:ext cx="8851006" cy="2785378"/>
            <a:chOff x="-240406" y="1361507"/>
            <a:chExt cx="8851006" cy="2785378"/>
          </a:xfrm>
        </p:grpSpPr>
        <p:sp>
          <p:nvSpPr>
            <p:cNvPr id="43" name="모서리가 둥근 직사각형 12"/>
            <p:cNvSpPr/>
            <p:nvPr/>
          </p:nvSpPr>
          <p:spPr>
            <a:xfrm>
              <a:off x="304800" y="2251978"/>
              <a:ext cx="8305800" cy="1676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4500" b="1" dirty="0" smtClean="0">
                  <a:solidFill>
                    <a:srgbClr val="FF0000"/>
                  </a:solidFill>
                </a:rPr>
                <a:t>Stealing Confidential Data</a:t>
              </a:r>
            </a:p>
            <a:p>
              <a:pPr algn="ctr"/>
              <a:r>
                <a:rPr lang="en-US" altLang="ko-KR" sz="4500" b="1" dirty="0" smtClean="0">
                  <a:solidFill>
                    <a:srgbClr val="FF0000"/>
                  </a:solidFill>
                </a:rPr>
                <a:t>Protected by Cookies</a:t>
              </a:r>
              <a:endParaRPr lang="ko-KR" altLang="en-US" sz="45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36"/>
            <p:cNvSpPr/>
            <p:nvPr/>
          </p:nvSpPr>
          <p:spPr>
            <a:xfrm>
              <a:off x="-240406" y="1361507"/>
              <a:ext cx="2855269" cy="2785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r>
                <a:rPr lang="en-US" sz="175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 </a:t>
              </a:r>
              <a:endParaRPr lang="en-US" sz="17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Rectangle 2"/>
          <p:cNvSpPr/>
          <p:nvPr/>
        </p:nvSpPr>
        <p:spPr>
          <a:xfrm>
            <a:off x="0" y="2057400"/>
            <a:ext cx="914399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3700" b="1" dirty="0" smtClean="0">
                <a:solidFill>
                  <a:prstClr val="black"/>
                </a:solidFill>
              </a:rPr>
              <a:t>Cookies are attached to </a:t>
            </a:r>
            <a:r>
              <a:rPr lang="en-US" sz="3700" b="1" dirty="0" err="1" smtClean="0">
                <a:solidFill>
                  <a:prstClr val="black"/>
                </a:solidFill>
              </a:rPr>
              <a:t>crossdomain</a:t>
            </a:r>
            <a:r>
              <a:rPr lang="en-US" sz="3700" b="1" dirty="0" smtClean="0">
                <a:solidFill>
                  <a:prstClr val="black"/>
                </a:solidFill>
              </a:rPr>
              <a:t> requests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2070854"/>
      </p:ext>
    </p:extLst>
  </p:cSld>
  <p:clrMapOvr>
    <a:masterClrMapping/>
  </p:clrMapOvr>
  <p:transition advTm="368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64167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>
            <a:off x="0" y="238477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" name="Rectangle 2"/>
          <p:cNvSpPr/>
          <p:nvPr/>
        </p:nvSpPr>
        <p:spPr>
          <a:xfrm>
            <a:off x="0" y="2057400"/>
            <a:ext cx="914399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3700" b="1" dirty="0" err="1" smtClean="0">
                <a:solidFill>
                  <a:prstClr val="black"/>
                </a:solidFill>
              </a:rPr>
              <a:t>Crossdomain</a:t>
            </a:r>
            <a:r>
              <a:rPr lang="en-US" sz="3700" b="1" dirty="0" smtClean="0">
                <a:solidFill>
                  <a:prstClr val="black"/>
                </a:solidFill>
              </a:rPr>
              <a:t> Policies Must Be Carefully Used</a:t>
            </a:r>
          </a:p>
        </p:txBody>
      </p:sp>
      <p:sp>
        <p:nvSpPr>
          <p:cNvPr id="10" name="Rectangle 2"/>
          <p:cNvSpPr/>
          <p:nvPr/>
        </p:nvSpPr>
        <p:spPr>
          <a:xfrm>
            <a:off x="1" y="2888159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</a:rPr>
              <a:t>Exploitable to circumvent the same-origin policy</a:t>
            </a:r>
          </a:p>
        </p:txBody>
      </p:sp>
    </p:spTree>
    <p:custDataLst>
      <p:tags r:id="rId1"/>
    </p:custDataLst>
  </p:cSld>
  <p:clrMapOvr>
    <a:masterClrMapping/>
  </p:clrMapOvr>
  <p:transition advTm="13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/>
          <p:cNvSpPr/>
          <p:nvPr>
            <p:custDataLst>
              <p:tags r:id="rId2"/>
            </p:custDataLst>
          </p:nvPr>
        </p:nvSpPr>
        <p:spPr>
          <a:xfrm>
            <a:off x="-800100" y="2743200"/>
            <a:ext cx="104013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5" name="Rounded Rectangle 3"/>
          <p:cNvSpPr/>
          <p:nvPr>
            <p:custDataLst>
              <p:tags r:id="rId3"/>
            </p:custDataLst>
          </p:nvPr>
        </p:nvSpPr>
        <p:spPr>
          <a:xfrm>
            <a:off x="-685800" y="1600200"/>
            <a:ext cx="104013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07458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500" b="1" dirty="0" smtClean="0">
                <a:solidFill>
                  <a:prstClr val="black"/>
                </a:solidFill>
              </a:rPr>
              <a:t>What </a:t>
            </a:r>
            <a:r>
              <a:rPr lang="en-US" sz="3500" b="1" dirty="0" err="1" smtClean="0">
                <a:solidFill>
                  <a:prstClr val="black"/>
                </a:solidFill>
              </a:rPr>
              <a:t>Crossdomain</a:t>
            </a:r>
            <a:r>
              <a:rPr lang="en-US" sz="3500" b="1" dirty="0" smtClean="0">
                <a:solidFill>
                  <a:prstClr val="black"/>
                </a:solidFill>
              </a:rPr>
              <a:t> Policies Are Deployed?</a:t>
            </a:r>
          </a:p>
        </p:txBody>
      </p:sp>
      <p:sp>
        <p:nvSpPr>
          <p:cNvPr id="4" name="Rectangle 2"/>
          <p:cNvSpPr/>
          <p:nvPr/>
        </p:nvSpPr>
        <p:spPr>
          <a:xfrm>
            <a:off x="1" y="2950458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500" b="1" dirty="0" smtClean="0">
                <a:solidFill>
                  <a:prstClr val="black"/>
                </a:solidFill>
              </a:rPr>
              <a:t>How Are Flash Apps Using </a:t>
            </a:r>
            <a:r>
              <a:rPr lang="en-US" sz="3500" b="1" dirty="0" err="1" smtClean="0">
                <a:solidFill>
                  <a:prstClr val="black"/>
                </a:solidFill>
              </a:rPr>
              <a:t>Xdomain</a:t>
            </a:r>
            <a:r>
              <a:rPr lang="en-US" sz="3500" b="1" dirty="0" smtClean="0">
                <a:solidFill>
                  <a:prstClr val="black"/>
                </a:solidFill>
              </a:rPr>
              <a:t> Requests?</a:t>
            </a:r>
          </a:p>
        </p:txBody>
      </p:sp>
    </p:spTree>
    <p:custDataLst>
      <p:tags r:id="rId1"/>
    </p:custDataLst>
  </p:cSld>
  <p:clrMapOvr>
    <a:masterClrMapping/>
  </p:clrMapOvr>
  <p:transition advTm="34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-609600" y="1524000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457200" y="457200"/>
            <a:ext cx="100279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Motivation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Crossdomain</a:t>
            </a:r>
            <a:r>
              <a:rPr lang="en-US" sz="5500" b="1" dirty="0" smtClean="0">
                <a:latin typeface="Calibri" pitchFamily="34" charset="0"/>
              </a:rPr>
              <a:t> Policy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Policies on Popular Sites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XDomain</a:t>
            </a:r>
            <a:r>
              <a:rPr lang="en-US" sz="5500" b="1" dirty="0" smtClean="0">
                <a:latin typeface="Calibri" pitchFamily="34" charset="0"/>
              </a:rPr>
              <a:t> Requests In the Wild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Mitigation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kumimoji="0" lang="en-US" sz="5500" b="1" dirty="0" smtClean="0">
                <a:latin typeface="Calibri" pitchFamily="34" charset="0"/>
              </a:rPr>
              <a:t>Conclusions</a:t>
            </a:r>
            <a:endParaRPr kumimoji="0" lang="en-US" sz="5500" dirty="0" smtClean="0">
              <a:latin typeface="Calibri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8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-609600" y="1711036"/>
            <a:ext cx="104013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457200" y="457200"/>
            <a:ext cx="1002792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endParaRPr lang="en-US" sz="6600" b="1" dirty="0" smtClean="0">
              <a:latin typeface="Calibri" pitchFamily="34" charset="0"/>
            </a:endParaRP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6600" b="1" dirty="0" err="1" smtClean="0">
                <a:latin typeface="Calibri" pitchFamily="34" charset="0"/>
              </a:rPr>
              <a:t>Crossdomain</a:t>
            </a:r>
            <a:r>
              <a:rPr lang="en-US" sz="6600" b="1" dirty="0" smtClean="0">
                <a:latin typeface="Calibri" pitchFamily="34" charset="0"/>
              </a:rPr>
              <a:t> Policies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5200" dirty="0" smtClean="0">
                <a:solidFill>
                  <a:prstClr val="black"/>
                </a:solidFill>
                <a:latin typeface="Calibri" pitchFamily="34" charset="0"/>
              </a:rPr>
              <a:t>Specify trusted websites</a:t>
            </a:r>
          </a:p>
        </p:txBody>
      </p:sp>
      <p:sp>
        <p:nvSpPr>
          <p:cNvPr id="8" name="Rectangle 4"/>
          <p:cNvSpPr/>
          <p:nvPr/>
        </p:nvSpPr>
        <p:spPr>
          <a:xfrm>
            <a:off x="0" y="37338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5200" dirty="0" smtClean="0">
                <a:solidFill>
                  <a:prstClr val="black"/>
                </a:solidFill>
                <a:latin typeface="Calibri" pitchFamily="34" charset="0"/>
              </a:rPr>
              <a:t>&amp; what they can do with the host</a:t>
            </a:r>
          </a:p>
        </p:txBody>
      </p:sp>
    </p:spTree>
    <p:custDataLst>
      <p:tags r:id="rId1"/>
    </p:custDataLst>
  </p:cSld>
  <p:clrMapOvr>
    <a:masterClrMapping/>
  </p:clrMapOvr>
  <p:transition advTm="13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6600" dirty="0" err="1" smtClean="0"/>
              <a:t>Policies:Example</a:t>
            </a:r>
            <a:endParaRPr lang="en-US" sz="6600" dirty="0"/>
          </a:p>
        </p:txBody>
      </p:sp>
      <p:sp>
        <p:nvSpPr>
          <p:cNvPr id="5" name="Rectangle 7"/>
          <p:cNvSpPr/>
          <p:nvPr/>
        </p:nvSpPr>
        <p:spPr>
          <a:xfrm>
            <a:off x="457200" y="1981200"/>
            <a:ext cx="8001000" cy="403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  &lt;allow-access-from domain=“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b.com</a:t>
            </a:r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”/&gt;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  &lt;allow-access-from domain=“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safe.com</a:t>
            </a:r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”/&gt;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</p:txBody>
      </p:sp>
      <p:sp>
        <p:nvSpPr>
          <p:cNvPr id="8" name="직사각형 25"/>
          <p:cNvSpPr/>
          <p:nvPr/>
        </p:nvSpPr>
        <p:spPr>
          <a:xfrm>
            <a:off x="436033" y="1466850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</a:rPr>
              <a:t>http://a.com/crossdomain.xml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81400"/>
            <a:ext cx="7543800" cy="838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</p:spTree>
    <p:custDataLst>
      <p:tags r:id="rId1"/>
    </p:custDataLst>
  </p:cSld>
  <p:clrMapOvr>
    <a:masterClrMapping/>
  </p:clrMapOvr>
  <p:transition advTm="15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6600" dirty="0" err="1" smtClean="0"/>
              <a:t>Policies:Example</a:t>
            </a:r>
            <a:endParaRPr lang="en-US" sz="6600" dirty="0"/>
          </a:p>
        </p:txBody>
      </p:sp>
      <p:sp>
        <p:nvSpPr>
          <p:cNvPr id="5" name="Rectangle 7"/>
          <p:cNvSpPr/>
          <p:nvPr/>
        </p:nvSpPr>
        <p:spPr>
          <a:xfrm>
            <a:off x="457200" y="1981200"/>
            <a:ext cx="8001000" cy="403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  &lt;allow-access-from domain=“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*.</a:t>
            </a:r>
            <a:r>
              <a:rPr lang="en-US" sz="2800" b="1" dirty="0" err="1" smtClean="0">
                <a:solidFill>
                  <a:schemeClr val="tx1"/>
                </a:solidFill>
                <a:latin typeface="Consolas"/>
                <a:cs typeface="Consolas"/>
              </a:rPr>
              <a:t>a.com</a:t>
            </a:r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”/&gt;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</p:txBody>
      </p:sp>
      <p:sp>
        <p:nvSpPr>
          <p:cNvPr id="8" name="직사각형 25"/>
          <p:cNvSpPr/>
          <p:nvPr/>
        </p:nvSpPr>
        <p:spPr>
          <a:xfrm>
            <a:off x="436033" y="1466850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</a:rPr>
              <a:t>http://a.com/crossdomain.xml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3657600"/>
            <a:ext cx="2209800" cy="6858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</p:spTree>
    <p:custDataLst>
      <p:tags r:id="rId1"/>
    </p:custDataLst>
  </p:cSld>
  <p:clrMapOvr>
    <a:masterClrMapping/>
  </p:clrMapOvr>
  <p:transition advTm="184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8477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tangle 2"/>
          <p:cNvSpPr/>
          <p:nvPr/>
        </p:nvSpPr>
        <p:spPr>
          <a:xfrm>
            <a:off x="0" y="2057400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Same-origin Policy For JS</a:t>
            </a:r>
          </a:p>
        </p:txBody>
      </p:sp>
      <p:sp>
        <p:nvSpPr>
          <p:cNvPr id="5" name="Rectangle 2"/>
          <p:cNvSpPr/>
          <p:nvPr/>
        </p:nvSpPr>
        <p:spPr>
          <a:xfrm>
            <a:off x="1" y="295045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JS on a site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can read data only from the </a:t>
            </a:r>
            <a:r>
              <a:rPr lang="en-US" sz="3200" u="sng" dirty="0" smtClean="0"/>
              <a:t>same</a:t>
            </a:r>
            <a:r>
              <a:rPr lang="en-US" sz="3200" dirty="0" smtClean="0">
                <a:solidFill>
                  <a:prstClr val="black"/>
                </a:solidFill>
              </a:rPr>
              <a:t> site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" y="3606225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Protects a user’s confidential data from other sites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43755057"/>
      </p:ext>
    </p:extLst>
  </p:cSld>
  <p:clrMapOvr>
    <a:masterClrMapping/>
  </p:clrMapOvr>
  <p:transition advTm="256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6600" dirty="0" err="1" smtClean="0"/>
              <a:t>Policies:Example</a:t>
            </a:r>
            <a:endParaRPr lang="en-US" sz="6600" dirty="0"/>
          </a:p>
        </p:txBody>
      </p:sp>
      <p:sp>
        <p:nvSpPr>
          <p:cNvPr id="5" name="Rectangle 7"/>
          <p:cNvSpPr/>
          <p:nvPr/>
        </p:nvSpPr>
        <p:spPr>
          <a:xfrm>
            <a:off x="457200" y="1981200"/>
            <a:ext cx="8001000" cy="403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  &lt;allow-access-from domain=“</a:t>
            </a:r>
            <a:r>
              <a:rPr lang="en-US" sz="2800" b="1" dirty="0" smtClean="0">
                <a:solidFill>
                  <a:schemeClr val="tx1"/>
                </a:solidFill>
                <a:latin typeface="Consolas"/>
                <a:cs typeface="Consolas"/>
              </a:rPr>
              <a:t>*</a:t>
            </a:r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”/&gt;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  <a:p>
            <a:pPr lvl="0"/>
            <a:endParaRPr lang="en-US" sz="2800" b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lvl="0"/>
            <a:endParaRPr lang="en-US" sz="2800" b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lvl="0"/>
            <a:endParaRPr lang="en-US" sz="2800" b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pPr lvl="0"/>
            <a:endParaRPr lang="en-US" sz="2800" b="1" dirty="0" smtClean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8" name="직사각형 25"/>
          <p:cNvSpPr/>
          <p:nvPr/>
        </p:nvSpPr>
        <p:spPr>
          <a:xfrm>
            <a:off x="436033" y="1466850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</a:rPr>
              <a:t>http://a.com/crossdomain.xml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77466" y="4114800"/>
            <a:ext cx="2556934" cy="2514600"/>
          </a:xfrm>
          <a:prstGeom prst="rect">
            <a:avLst/>
          </a:prstGeom>
          <a:solidFill>
            <a:schemeClr val="bg1"/>
          </a:solidFill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096000" y="5942748"/>
            <a:ext cx="2286000" cy="83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</a:rPr>
              <a:t>a.com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직사각형 9"/>
          <p:cNvSpPr/>
          <p:nvPr/>
        </p:nvSpPr>
        <p:spPr>
          <a:xfrm>
            <a:off x="6019800" y="4191000"/>
            <a:ext cx="2438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err="1" smtClean="0">
                <a:solidFill>
                  <a:schemeClr val="tx1"/>
                </a:solidFill>
                <a:latin typeface="Consolas" pitchFamily="49" charset="0"/>
              </a:rPr>
              <a:t>cdx</a:t>
            </a:r>
            <a:endParaRPr lang="ko-KR" altLang="en-US" sz="54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7244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09" y="3886200"/>
            <a:ext cx="292739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9"/>
          <p:cNvSpPr/>
          <p:nvPr/>
        </p:nvSpPr>
        <p:spPr>
          <a:xfrm>
            <a:off x="501609" y="4660382"/>
            <a:ext cx="2464895" cy="59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tx1"/>
                </a:solidFill>
              </a:rPr>
              <a:t>*</a:t>
            </a:r>
            <a:endParaRPr lang="ko-KR" altLang="en-US" sz="4800" b="1" dirty="0">
              <a:solidFill>
                <a:schemeClr val="tx1"/>
              </a:solidFill>
            </a:endParaRPr>
          </a:p>
        </p:txBody>
      </p:sp>
      <p:sp>
        <p:nvSpPr>
          <p:cNvPr id="25" name="Rectangle 28"/>
          <p:cNvSpPr/>
          <p:nvPr/>
        </p:nvSpPr>
        <p:spPr>
          <a:xfrm>
            <a:off x="501609" y="4572000"/>
            <a:ext cx="2539194" cy="2028040"/>
          </a:xfrm>
          <a:prstGeom prst="rect">
            <a:avLst/>
          </a:prstGeom>
          <a:noFill/>
          <a:ln w="1016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5211" y="5333172"/>
            <a:ext cx="1027404" cy="1081621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27" name="그룹 87"/>
          <p:cNvGrpSpPr/>
          <p:nvPr/>
        </p:nvGrpSpPr>
        <p:grpSpPr>
          <a:xfrm>
            <a:off x="1111209" y="5200650"/>
            <a:ext cx="1237043" cy="1352027"/>
            <a:chOff x="1371600" y="4800600"/>
            <a:chExt cx="1447800" cy="1524000"/>
          </a:xfrm>
        </p:grpSpPr>
        <p:sp>
          <p:nvSpPr>
            <p:cNvPr id="28" name="Rectangle 27"/>
            <p:cNvSpPr/>
            <p:nvPr/>
          </p:nvSpPr>
          <p:spPr>
            <a:xfrm>
              <a:off x="1371600" y="4800600"/>
              <a:ext cx="1447800" cy="1524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1" descr="skul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200" y="5029200"/>
              <a:ext cx="990600" cy="955379"/>
            </a:xfrm>
            <a:prstGeom prst="rect">
              <a:avLst/>
            </a:prstGeom>
          </p:spPr>
        </p:pic>
      </p:grpSp>
      <p:cxnSp>
        <p:nvCxnSpPr>
          <p:cNvPr id="18" name="직선 화살표 연결선 17"/>
          <p:cNvCxnSpPr/>
          <p:nvPr/>
        </p:nvCxnSpPr>
        <p:spPr>
          <a:xfrm rot="10800000">
            <a:off x="2514598" y="5562600"/>
            <a:ext cx="3810002" cy="158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/>
          <p:nvPr/>
        </p:nvSpPr>
        <p:spPr>
          <a:xfrm>
            <a:off x="5943600" y="2819400"/>
            <a:ext cx="838200" cy="6858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0" y="2853422"/>
            <a:ext cx="8610600" cy="2785378"/>
            <a:chOff x="0" y="1524000"/>
            <a:chExt cx="8610600" cy="2785378"/>
          </a:xfrm>
        </p:grpSpPr>
        <p:sp>
          <p:nvSpPr>
            <p:cNvPr id="12" name="모서리가 둥근 직사각형 12"/>
            <p:cNvSpPr/>
            <p:nvPr/>
          </p:nvSpPr>
          <p:spPr>
            <a:xfrm>
              <a:off x="304800" y="2251978"/>
              <a:ext cx="8305800" cy="16764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8"/>
            <p:cNvSpPr/>
            <p:nvPr/>
          </p:nvSpPr>
          <p:spPr>
            <a:xfrm>
              <a:off x="685800" y="2252494"/>
              <a:ext cx="746683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en-US" sz="5000" b="1" dirty="0" smtClean="0">
                  <a:solidFill>
                    <a:srgbClr val="FF0000"/>
                  </a:solidFill>
                  <a:latin typeface="Calibri" pitchFamily="34" charset="0"/>
                </a:rPr>
                <a:t>Complete Loss of Protection by SOP</a:t>
              </a:r>
            </a:p>
          </p:txBody>
        </p:sp>
        <p:sp>
          <p:nvSpPr>
            <p:cNvPr id="7" name="Rectangle 36"/>
            <p:cNvSpPr/>
            <p:nvPr/>
          </p:nvSpPr>
          <p:spPr>
            <a:xfrm>
              <a:off x="0" y="1524000"/>
              <a:ext cx="2855269" cy="2785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✗</a:t>
              </a:r>
              <a:r>
                <a:rPr lang="en-US" sz="175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 </a:t>
              </a:r>
              <a:endParaRPr lang="en-US" sz="175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396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24" grpId="0" animBg="1"/>
      <p:bldP spid="25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-609600" y="2575034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-647700" y="1584434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457200" y="457200"/>
            <a:ext cx="100279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Motivation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Crossdomain</a:t>
            </a:r>
            <a:r>
              <a:rPr lang="en-US" sz="5500" b="1" dirty="0" smtClean="0">
                <a:latin typeface="Calibri" pitchFamily="34" charset="0"/>
              </a:rPr>
              <a:t> Policy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Policies on Popular Sites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Xdomain</a:t>
            </a:r>
            <a:r>
              <a:rPr lang="en-US" sz="5500" b="1" dirty="0" smtClean="0">
                <a:latin typeface="Calibri" pitchFamily="34" charset="0"/>
              </a:rPr>
              <a:t> Requests In the Wild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Mitigation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kumimoji="0" lang="en-US" sz="5500" b="1" dirty="0" smtClean="0">
                <a:latin typeface="Calibri" pitchFamily="34" charset="0"/>
              </a:rPr>
              <a:t>Conclusions</a:t>
            </a:r>
            <a:endParaRPr kumimoji="0" lang="en-US" sz="5500" dirty="0" smtClean="0">
              <a:latin typeface="Calibri" pitchFamily="34" charset="0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E3CF-CE8D-464C-8FBE-E535B2BA75C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12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 smtClean="0"/>
              <a:t>Surveyed Sites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086"/>
            <a:ext cx="8763000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100" b="1" dirty="0" err="1" smtClean="0">
                <a:solidFill>
                  <a:prstClr val="black"/>
                </a:solidFill>
                <a:latin typeface="Calibri" pitchFamily="34" charset="0"/>
              </a:rPr>
              <a:t>Alexa</a:t>
            </a:r>
            <a:r>
              <a:rPr lang="en-US" sz="4100" b="1" dirty="0" smtClean="0">
                <a:solidFill>
                  <a:prstClr val="black"/>
                </a:solidFill>
                <a:latin typeface="Calibri" pitchFamily="34" charset="0"/>
              </a:rPr>
              <a:t> Top 50,000 sites (Jan 2011)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4100" b="1" dirty="0" smtClean="0">
                <a:solidFill>
                  <a:prstClr val="black"/>
                </a:solidFill>
                <a:latin typeface="Calibri" pitchFamily="34" charset="0"/>
              </a:rPr>
              <a:t>robots.txt was respected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100" b="1" dirty="0" smtClean="0">
                <a:solidFill>
                  <a:prstClr val="black"/>
                </a:solidFill>
                <a:latin typeface="Calibri" pitchFamily="34" charset="0"/>
              </a:rPr>
              <a:t>For each </a:t>
            </a:r>
            <a:r>
              <a:rPr lang="en-US" sz="4100" b="1" dirty="0" err="1" smtClean="0">
                <a:solidFill>
                  <a:prstClr val="black"/>
                </a:solidFill>
                <a:latin typeface="Calibri" pitchFamily="34" charset="0"/>
              </a:rPr>
              <a:t>Alexa</a:t>
            </a:r>
            <a:r>
              <a:rPr lang="en-US" sz="4100" b="1" dirty="0" smtClean="0">
                <a:solidFill>
                  <a:prstClr val="black"/>
                </a:solidFill>
                <a:latin typeface="Calibri" pitchFamily="34" charset="0"/>
              </a:rPr>
              <a:t> entry “a.com”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100" b="1" dirty="0" smtClean="0">
                <a:solidFill>
                  <a:prstClr val="black"/>
                </a:solidFill>
                <a:latin typeface="Calibri" pitchFamily="34" charset="0"/>
              </a:rPr>
              <a:t>   we queried “http://a.com:80/crossdomain.xml”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234" y="1897559"/>
            <a:ext cx="8763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100" b="1" dirty="0" smtClean="0">
                <a:solidFill>
                  <a:prstClr val="black"/>
                </a:solidFill>
                <a:latin typeface="Calibri" pitchFamily="34" charset="0"/>
              </a:rPr>
              <a:t>48,951 sites were left to survey</a:t>
            </a:r>
          </a:p>
        </p:txBody>
      </p:sp>
    </p:spTree>
    <p:custDataLst>
      <p:tags r:id="rId1"/>
    </p:custDataLst>
  </p:cSld>
  <p:clrMapOvr>
    <a:masterClrMapping/>
  </p:clrMapOvr>
  <p:transition advTm="29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200" dirty="0" smtClean="0"/>
              <a:t>Sites with crossdomain.xml</a:t>
            </a:r>
            <a:endParaRPr lang="en-US" sz="5200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086"/>
            <a:ext cx="8763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17% had crossdomain.xml              (8,264 websites)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8875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300" dirty="0" smtClean="0"/>
              <a:t>Sites with Unrestricted Policy</a:t>
            </a:r>
            <a:endParaRPr lang="en-US" sz="5300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086"/>
            <a:ext cx="876300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6.0% sites had unrestricted policy  (2,993 websites)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  <a:cs typeface="Consolas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  <a:cs typeface="Consolas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Consolas"/>
                <a:cs typeface="Consolas"/>
              </a:rPr>
              <a:t>&lt;allow-access-from domain=“*”/&gt;</a:t>
            </a:r>
            <a:endParaRPr lang="en-US" sz="36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9718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300" dirty="0" smtClean="0"/>
              <a:t>Sites with Unrestricted Policy</a:t>
            </a:r>
            <a:endParaRPr lang="en-US" sz="53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249680"/>
          <a:ext cx="7924800" cy="5303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{72833802-FEF1-4C79-8D5D-14CF1EAF98D9}</a:tableStyleId>
              </a:tblPr>
              <a:tblGrid>
                <a:gridCol w="978370"/>
                <a:gridCol w="3517430"/>
                <a:gridCol w="3429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1" dirty="0" smtClean="0"/>
                        <a:t>Rank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Site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Description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9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qq.com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Chinese news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47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youku.com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Chinese video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48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tudou.com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Chinese video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51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xvideos.com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adult video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pornhub.com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adult video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65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about.com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search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68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zedo.com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advertising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77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youporn.com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adult video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81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ifeng.com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Chinese news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87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err="1" smtClean="0"/>
                        <a:t>imagesshack.us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media</a:t>
                      </a:r>
                      <a:r>
                        <a:rPr lang="en-US" altLang="ko-KR" sz="2300" b="0" baseline="0" dirty="0" smtClean="0"/>
                        <a:t> hosting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+ 36 more </a:t>
                      </a:r>
                      <a:r>
                        <a:rPr lang="en-US" altLang="ko-KR" sz="23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sites…</a:t>
                      </a:r>
                      <a:endParaRPr lang="ko-KR" altLang="en-US" sz="23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78068" y="1158766"/>
            <a:ext cx="1174532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600200" y="1158766"/>
            <a:ext cx="37338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105400" y="1143000"/>
            <a:ext cx="35814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16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300" dirty="0" smtClean="0"/>
              <a:t>Sites with Unrestricted Policy</a:t>
            </a:r>
            <a:endParaRPr lang="en-US" sz="53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249680"/>
          <a:ext cx="7924800" cy="5303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8370"/>
                <a:gridCol w="3517430"/>
                <a:gridCol w="3429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1" dirty="0" smtClean="0"/>
                        <a:t>Rank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Site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Description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9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qq.com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Chinese news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47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youku.com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Chinese video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48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tudou.com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Chinese video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51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xvideos.com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adult video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pornhub.com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adult video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65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about.com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search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68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zedo.com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advertising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77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youporn.com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adult video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81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ifeng.com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Chinese news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87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err="1" smtClean="0"/>
                        <a:t>imagesshack.us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media</a:t>
                      </a:r>
                      <a:r>
                        <a:rPr lang="en-US" altLang="ko-KR" sz="2300" b="0" baseline="0" dirty="0" smtClean="0"/>
                        <a:t> hosting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+ 36 more </a:t>
                      </a:r>
                      <a:r>
                        <a:rPr lang="en-US" altLang="ko-KR" sz="23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sites…</a:t>
                      </a:r>
                      <a:endParaRPr lang="ko-KR" altLang="en-US" sz="23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4015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300" dirty="0" smtClean="0"/>
              <a:t>Case Study: Scribd.com</a:t>
            </a:r>
            <a:endParaRPr lang="en-US" sz="5300" dirty="0"/>
          </a:p>
        </p:txBody>
      </p:sp>
      <p:sp>
        <p:nvSpPr>
          <p:cNvPr id="5" name="Rectangle 2"/>
          <p:cNvSpPr/>
          <p:nvPr/>
        </p:nvSpPr>
        <p:spPr>
          <a:xfrm>
            <a:off x="381000" y="1447086"/>
            <a:ext cx="8763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200" b="1" dirty="0" smtClean="0">
                <a:solidFill>
                  <a:prstClr val="black"/>
                </a:solidFill>
                <a:latin typeface="Calibri" pitchFamily="34" charset="0"/>
              </a:rPr>
              <a:t>scribd.com and www.scribd.com                  had unrestricted </a:t>
            </a:r>
            <a:r>
              <a:rPr lang="en-US" sz="42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4200" b="1" dirty="0" smtClean="0">
                <a:solidFill>
                  <a:prstClr val="black"/>
                </a:solidFill>
                <a:latin typeface="Calibri" pitchFamily="34" charset="0"/>
              </a:rPr>
              <a:t> policy</a:t>
            </a:r>
          </a:p>
          <a:p>
            <a:pPr marL="342900" indent="-342900">
              <a:spcBef>
                <a:spcPct val="20000"/>
              </a:spcBef>
            </a:pPr>
            <a:endParaRPr lang="en-US" sz="42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79279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3962400" y="3048000"/>
            <a:ext cx="43434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1000" y="4419600"/>
            <a:ext cx="72390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7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300" dirty="0" smtClean="0"/>
              <a:t>Case Study: Scribd.com</a:t>
            </a:r>
            <a:endParaRPr lang="en-US" sz="5300" dirty="0"/>
          </a:p>
        </p:txBody>
      </p:sp>
      <p:sp>
        <p:nvSpPr>
          <p:cNvPr id="5" name="Rectangle 2"/>
          <p:cNvSpPr/>
          <p:nvPr/>
        </p:nvSpPr>
        <p:spPr>
          <a:xfrm>
            <a:off x="381000" y="1447086"/>
            <a:ext cx="87630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200" b="1" dirty="0" smtClean="0">
                <a:solidFill>
                  <a:prstClr val="black"/>
                </a:solidFill>
                <a:latin typeface="Calibri" pitchFamily="34" charset="0"/>
              </a:rPr>
              <a:t>Logged-in user’s profile is available to Flash on any other websites</a:t>
            </a:r>
          </a:p>
          <a:p>
            <a:pPr marL="342900" indent="-342900">
              <a:spcBef>
                <a:spcPct val="20000"/>
              </a:spcBef>
            </a:pPr>
            <a:endParaRPr lang="en-US" sz="42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599" y="2951922"/>
            <a:ext cx="59366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1600200" y="2799522"/>
            <a:ext cx="17526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81400" y="3561522"/>
            <a:ext cx="4724400" cy="83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www.scribd.com/info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352800" y="3409122"/>
            <a:ext cx="609600" cy="3048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3810000" y="3713922"/>
            <a:ext cx="44958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1295400" y="2895600"/>
            <a:ext cx="6733309" cy="3581400"/>
            <a:chOff x="-6400800" y="5067300"/>
            <a:chExt cx="6733309" cy="35814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6400800" y="5219700"/>
              <a:ext cx="673330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직사각형 13"/>
            <p:cNvSpPr/>
            <p:nvPr/>
          </p:nvSpPr>
          <p:spPr>
            <a:xfrm>
              <a:off x="-3581400" y="5067300"/>
              <a:ext cx="2743200" cy="6096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-762000" y="5791200"/>
              <a:ext cx="1066800" cy="3810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-6400800" y="6096000"/>
              <a:ext cx="685800" cy="3810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-609600" y="6324600"/>
              <a:ext cx="685800" cy="3810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-6400800" y="6553200"/>
              <a:ext cx="685800" cy="3810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-1600200" y="8077200"/>
              <a:ext cx="685800" cy="3810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-6400800" y="8305800"/>
              <a:ext cx="1066800" cy="30480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custDataLst>
      <p:tags r:id="rId1"/>
    </p:custDataLst>
  </p:cSld>
  <p:clrMapOvr>
    <a:masterClrMapping/>
  </p:clrMapOvr>
  <p:transition advTm="317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500" dirty="0" smtClean="0"/>
              <a:t>Sites Allowing Many Other Domains</a:t>
            </a:r>
            <a:endParaRPr lang="en-US" sz="4500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086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1.6% of the sites allow 10 or more other sites for </a:t>
            </a:r>
            <a:r>
              <a:rPr lang="en-US" sz="44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 access</a:t>
            </a:r>
          </a:p>
        </p:txBody>
      </p:sp>
      <p:sp>
        <p:nvSpPr>
          <p:cNvPr id="4" name="Rectangle 7"/>
          <p:cNvSpPr/>
          <p:nvPr/>
        </p:nvSpPr>
        <p:spPr>
          <a:xfrm>
            <a:off x="514983" y="4085898"/>
            <a:ext cx="8001000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&lt;allow-access-from                     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                domain=“www.n-23.com"/&gt;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//+ 199 more allow-access-from elements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</p:txBody>
      </p:sp>
      <p:sp>
        <p:nvSpPr>
          <p:cNvPr id="5" name="직사각형 25"/>
          <p:cNvSpPr/>
          <p:nvPr/>
        </p:nvSpPr>
        <p:spPr>
          <a:xfrm>
            <a:off x="493816" y="3571548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tx1"/>
                </a:solidFill>
              </a:rPr>
              <a:t>http://nissan.co.jp/crossdomain.xml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57200" y="5410200"/>
            <a:ext cx="80010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30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299745" cy="31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직사각형 9"/>
          <p:cNvSpPr/>
          <p:nvPr/>
        </p:nvSpPr>
        <p:spPr>
          <a:xfrm>
            <a:off x="6400800" y="4297364"/>
            <a:ext cx="2366126" cy="1067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secret.com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직사각형 9"/>
          <p:cNvSpPr/>
          <p:nvPr/>
        </p:nvSpPr>
        <p:spPr>
          <a:xfrm>
            <a:off x="1045685" y="2698016"/>
            <a:ext cx="3221515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</a:rPr>
              <a:t>evil.com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29" name="직사각형 9"/>
          <p:cNvSpPr/>
          <p:nvPr/>
        </p:nvSpPr>
        <p:spPr>
          <a:xfrm>
            <a:off x="1524001" y="3408960"/>
            <a:ext cx="2209800" cy="1270256"/>
          </a:xfrm>
          <a:prstGeom prst="rect">
            <a:avLst/>
          </a:prstGeom>
          <a:solidFill>
            <a:srgbClr val="FF0000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JS</a:t>
            </a:r>
            <a:endParaRPr lang="ko-KR" altLang="en-US" sz="54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6" name="Picture 21" descr="sk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1" y="3505200"/>
            <a:ext cx="685800" cy="6096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6404726" y="3460016"/>
            <a:ext cx="2286000" cy="1752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829" y="1747233"/>
            <a:ext cx="990600" cy="10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직사각형 9"/>
          <p:cNvSpPr/>
          <p:nvPr/>
        </p:nvSpPr>
        <p:spPr>
          <a:xfrm>
            <a:off x="6405211" y="2465039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evil.com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404726" y="1555016"/>
            <a:ext cx="2286000" cy="1752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 27"/>
          <p:cNvSpPr/>
          <p:nvPr/>
        </p:nvSpPr>
        <p:spPr>
          <a:xfrm>
            <a:off x="3924300" y="4095750"/>
            <a:ext cx="2724150" cy="669925"/>
          </a:xfrm>
          <a:custGeom>
            <a:avLst/>
            <a:gdLst>
              <a:gd name="connsiteX0" fmla="*/ 2724150 w 2724150"/>
              <a:gd name="connsiteY0" fmla="*/ 133350 h 669925"/>
              <a:gd name="connsiteX1" fmla="*/ 1543050 w 2724150"/>
              <a:gd name="connsiteY1" fmla="*/ 647700 h 669925"/>
              <a:gd name="connsiteX2" fmla="*/ 0 w 2724150"/>
              <a:gd name="connsiteY2" fmla="*/ 0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150" h="669925">
                <a:moveTo>
                  <a:pt x="2724150" y="133350"/>
                </a:moveTo>
                <a:cubicBezTo>
                  <a:pt x="2360612" y="401637"/>
                  <a:pt x="1997075" y="669925"/>
                  <a:pt x="1543050" y="647700"/>
                </a:cubicBezTo>
                <a:cubicBezTo>
                  <a:pt x="1089025" y="625475"/>
                  <a:pt x="238125" y="133350"/>
                  <a:pt x="0" y="0"/>
                </a:cubicBezTo>
              </a:path>
            </a:pathLst>
          </a:cu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자유형 29"/>
          <p:cNvSpPr/>
          <p:nvPr/>
        </p:nvSpPr>
        <p:spPr>
          <a:xfrm>
            <a:off x="4038600" y="2247900"/>
            <a:ext cx="2743200" cy="1485900"/>
          </a:xfrm>
          <a:custGeom>
            <a:avLst/>
            <a:gdLst>
              <a:gd name="connsiteX0" fmla="*/ 0 w 2743200"/>
              <a:gd name="connsiteY0" fmla="*/ 1485900 h 1485900"/>
              <a:gd name="connsiteX1" fmla="*/ 914400 w 2743200"/>
              <a:gd name="connsiteY1" fmla="*/ 323850 h 1485900"/>
              <a:gd name="connsiteX2" fmla="*/ 2743200 w 2743200"/>
              <a:gd name="connsiteY2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1485900">
                <a:moveTo>
                  <a:pt x="0" y="1485900"/>
                </a:moveTo>
                <a:cubicBezTo>
                  <a:pt x="228600" y="1028700"/>
                  <a:pt x="457200" y="571500"/>
                  <a:pt x="914400" y="323850"/>
                </a:cubicBezTo>
                <a:cubicBezTo>
                  <a:pt x="1371600" y="76200"/>
                  <a:pt x="2057400" y="38100"/>
                  <a:pt x="2743200" y="0"/>
                </a:cubicBezTo>
              </a:path>
            </a:pathLst>
          </a:cu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Picture 2" descr="C:\Documents and Settings\Jimi\Local Settings\Temporary Internet Files\Content.IE5\B8XGG198\MC900233342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3657600"/>
            <a:ext cx="914400" cy="926612"/>
          </a:xfrm>
          <a:prstGeom prst="rect">
            <a:avLst/>
          </a:prstGeom>
          <a:noFill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505200"/>
            <a:ext cx="990600" cy="10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 descr="C:\Documents and Settings\Jimi\Local Settings\Temporary Internet Files\Content.IE5\B8XGG198\MC900233342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0450" y="3588238"/>
            <a:ext cx="914400" cy="926612"/>
          </a:xfrm>
          <a:prstGeom prst="rect">
            <a:avLst/>
          </a:prstGeom>
          <a:noFill/>
        </p:spPr>
      </p:pic>
      <p:sp>
        <p:nvSpPr>
          <p:cNvPr id="53" name="Rectangle 36"/>
          <p:cNvSpPr/>
          <p:nvPr/>
        </p:nvSpPr>
        <p:spPr>
          <a:xfrm>
            <a:off x="4267200" y="3505200"/>
            <a:ext cx="190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14000" dirty="0">
              <a:solidFill>
                <a:srgbClr val="FF0000"/>
              </a:solidFill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0" y="5875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4000" b="1" dirty="0" smtClean="0">
                <a:solidFill>
                  <a:prstClr val="black"/>
                </a:solidFill>
              </a:rPr>
              <a:t>If there wasn’t the same-origin policy…</a:t>
            </a:r>
          </a:p>
        </p:txBody>
      </p:sp>
      <p:sp>
        <p:nvSpPr>
          <p:cNvPr id="23" name="Rectangle 2"/>
          <p:cNvSpPr/>
          <p:nvPr/>
        </p:nvSpPr>
        <p:spPr>
          <a:xfrm>
            <a:off x="1" y="53340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4000" b="1" dirty="0" smtClean="0">
                <a:solidFill>
                  <a:prstClr val="black"/>
                </a:solidFill>
              </a:rPr>
              <a:t>Under the SOP, this attack is impossible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81407438"/>
      </p:ext>
    </p:extLst>
  </p:cSld>
  <p:clrMapOvr>
    <a:masterClrMapping/>
  </p:clrMapOvr>
  <p:transition advTm="38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093 C -0.10972 0.04629 -0.15278 0.09351 -0.2 0.09907 C -0.24722 0.10463 -0.31944 0.04907 -0.35 0.0324 C -0.38056 0.01574 -0.38194 0.0074 -0.38333 -0.00093 " pathEditMode="relative" ptsTypes="aaaA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C 0.00625 -0.04445 0.0125 -0.08889 0.03333 -0.12223 C 0.05416 -0.15556 0.09166 -0.17963 0.125 -0.2 C 0.15833 -0.22037 0.19166 -0.23889 0.23333 -0.24445 C 0.275 -0.25 0.325 -0.24167 0.375 -0.23334 " pathEditMode="relative" ptsTypes="aaa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29" grpId="0" animBg="1"/>
      <p:bldP spid="22" grpId="0" animBg="1"/>
      <p:bldP spid="21" grpId="0"/>
      <p:bldP spid="27" grpId="0" animBg="1"/>
      <p:bldP spid="28" grpId="0" animBg="1"/>
      <p:bldP spid="30" grpId="0" animBg="1"/>
      <p:bldP spid="53" grpId="0"/>
      <p:bldP spid="18" grpId="0"/>
      <p:bldP spid="18" grpId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100" dirty="0" smtClean="0"/>
              <a:t>Sites Granted Access To Many Other Sites</a:t>
            </a:r>
            <a:endParaRPr lang="en-US" sz="4100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086"/>
            <a:ext cx="8763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prstClr val="black"/>
                </a:solidFill>
                <a:latin typeface="Calibri" pitchFamily="34" charset="0"/>
              </a:rPr>
              <a:t>Some websites are granted </a:t>
            </a:r>
            <a:r>
              <a:rPr lang="en-US" sz="40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4000" b="1" dirty="0" smtClean="0">
                <a:solidFill>
                  <a:prstClr val="black"/>
                </a:solidFill>
                <a:latin typeface="Calibri" pitchFamily="34" charset="0"/>
              </a:rPr>
              <a:t> access to many other websites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prstClr val="black"/>
                </a:solidFill>
                <a:latin typeface="Calibri" pitchFamily="34" charset="0"/>
              </a:rPr>
              <a:t>   </a:t>
            </a:r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</a:rPr>
              <a:t>attractive targets for attackers</a:t>
            </a:r>
          </a:p>
        </p:txBody>
      </p:sp>
    </p:spTree>
  </p:cSld>
  <p:clrMapOvr>
    <a:masterClrMapping/>
  </p:clrMapOvr>
  <p:transition advTm="1695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299745" cy="317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직사각형 9"/>
          <p:cNvSpPr/>
          <p:nvPr/>
        </p:nvSpPr>
        <p:spPr>
          <a:xfrm>
            <a:off x="457200" y="4114800"/>
            <a:ext cx="2884842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</a:rPr>
              <a:t>x.com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50" name="Rectangle 28"/>
          <p:cNvSpPr/>
          <p:nvPr/>
        </p:nvSpPr>
        <p:spPr>
          <a:xfrm>
            <a:off x="457200" y="4114800"/>
            <a:ext cx="2971800" cy="2286000"/>
          </a:xfrm>
          <a:prstGeom prst="rect">
            <a:avLst/>
          </a:prstGeom>
          <a:noFill/>
          <a:ln w="1016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6635" y="4933122"/>
            <a:ext cx="1158087" cy="1219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52" name="그룹 87"/>
          <p:cNvGrpSpPr/>
          <p:nvPr/>
        </p:nvGrpSpPr>
        <p:grpSpPr>
          <a:xfrm>
            <a:off x="1219200" y="4800600"/>
            <a:ext cx="1447800" cy="1524000"/>
            <a:chOff x="1371600" y="4800600"/>
            <a:chExt cx="1447800" cy="1524000"/>
          </a:xfrm>
        </p:grpSpPr>
        <p:sp>
          <p:nvSpPr>
            <p:cNvPr id="53" name="Rectangle 27"/>
            <p:cNvSpPr/>
            <p:nvPr/>
          </p:nvSpPr>
          <p:spPr>
            <a:xfrm>
              <a:off x="1371600" y="4800600"/>
              <a:ext cx="1447800" cy="1524000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1" descr="skul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5029200"/>
              <a:ext cx="990600" cy="95537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100" dirty="0" smtClean="0"/>
              <a:t>Sites Granted Access To Many Other Sites</a:t>
            </a:r>
            <a:endParaRPr lang="en-US" sz="4100" dirty="0"/>
          </a:p>
        </p:txBody>
      </p:sp>
      <p:sp>
        <p:nvSpPr>
          <p:cNvPr id="7" name="직사각형 6"/>
          <p:cNvSpPr/>
          <p:nvPr/>
        </p:nvSpPr>
        <p:spPr>
          <a:xfrm>
            <a:off x="5977466" y="2971800"/>
            <a:ext cx="1185334" cy="12954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9"/>
          <p:cNvSpPr/>
          <p:nvPr/>
        </p:nvSpPr>
        <p:spPr>
          <a:xfrm>
            <a:off x="6019800" y="3048000"/>
            <a:ext cx="10668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CDX:</a:t>
            </a:r>
          </a:p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x.com</a:t>
            </a:r>
            <a:endParaRPr lang="ko-KR" altLang="en-US" sz="15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581400"/>
            <a:ext cx="533400" cy="6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7501466" y="3352800"/>
            <a:ext cx="1185334" cy="12954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9"/>
          <p:cNvSpPr/>
          <p:nvPr/>
        </p:nvSpPr>
        <p:spPr>
          <a:xfrm>
            <a:off x="7543800" y="3429000"/>
            <a:ext cx="10668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CDX:</a:t>
            </a:r>
          </a:p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x.com</a:t>
            </a:r>
            <a:endParaRPr lang="ko-KR" altLang="en-US" sz="15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3962400"/>
            <a:ext cx="533400" cy="6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직사각형 13"/>
          <p:cNvSpPr/>
          <p:nvPr/>
        </p:nvSpPr>
        <p:spPr>
          <a:xfrm>
            <a:off x="7543800" y="4800600"/>
            <a:ext cx="1185334" cy="12954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9"/>
          <p:cNvSpPr/>
          <p:nvPr/>
        </p:nvSpPr>
        <p:spPr>
          <a:xfrm>
            <a:off x="7586134" y="4876800"/>
            <a:ext cx="10668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CDX:</a:t>
            </a:r>
          </a:p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x.com</a:t>
            </a:r>
            <a:endParaRPr lang="ko-KR" altLang="en-US" sz="15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0934" y="5410200"/>
            <a:ext cx="533400" cy="6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>
          <a:xfrm>
            <a:off x="6206066" y="5410200"/>
            <a:ext cx="1185334" cy="1295400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9"/>
          <p:cNvSpPr/>
          <p:nvPr/>
        </p:nvSpPr>
        <p:spPr>
          <a:xfrm>
            <a:off x="6248400" y="5486400"/>
            <a:ext cx="10668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CDX:</a:t>
            </a:r>
          </a:p>
          <a:p>
            <a:pPr algn="ctr"/>
            <a:r>
              <a:rPr lang="en-US" altLang="ko-KR" sz="1500" b="1" dirty="0" smtClean="0">
                <a:solidFill>
                  <a:schemeClr val="tx1"/>
                </a:solidFill>
                <a:latin typeface="Consolas" pitchFamily="49" charset="0"/>
              </a:rPr>
              <a:t>x.com</a:t>
            </a:r>
            <a:endParaRPr lang="ko-KR" altLang="en-US" sz="15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6019800"/>
            <a:ext cx="533400" cy="6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직선 화살표 연결선 27"/>
          <p:cNvCxnSpPr/>
          <p:nvPr/>
        </p:nvCxnSpPr>
        <p:spPr>
          <a:xfrm rot="10800000" flipV="1">
            <a:off x="2438400" y="3810000"/>
            <a:ext cx="3505200" cy="1600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rot="10800000" flipV="1">
            <a:off x="2362200" y="4267200"/>
            <a:ext cx="5029200" cy="1143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10800000" flipV="1">
            <a:off x="2438400" y="5105400"/>
            <a:ext cx="5029200" cy="304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42" idx="1"/>
          </p:cNvCxnSpPr>
          <p:nvPr/>
        </p:nvCxnSpPr>
        <p:spPr>
          <a:xfrm rot="10800000">
            <a:off x="2362200" y="5410200"/>
            <a:ext cx="4051736" cy="990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6185336" y="3810000"/>
            <a:ext cx="82506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a.com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696200" y="4191000"/>
            <a:ext cx="82506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b.com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772400" y="5638800"/>
            <a:ext cx="82506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c.com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413936" y="6248400"/>
            <a:ext cx="82506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d.com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5715000" y="2819400"/>
            <a:ext cx="1752600" cy="838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7162800" y="3200400"/>
            <a:ext cx="1752600" cy="838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7315200" y="4648200"/>
            <a:ext cx="1752600" cy="838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5867400" y="5257800"/>
            <a:ext cx="1752600" cy="838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Rectangle 2"/>
          <p:cNvSpPr/>
          <p:nvPr/>
        </p:nvSpPr>
        <p:spPr>
          <a:xfrm>
            <a:off x="381000" y="1447086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Some websites are granted </a:t>
            </a:r>
            <a:r>
              <a:rPr lang="en-US" sz="4000" b="1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crossdomain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access to many other websites</a:t>
            </a:r>
          </a:p>
        </p:txBody>
      </p:sp>
    </p:spTree>
    <p:custDataLst>
      <p:tags r:id="rId1"/>
    </p:custDataLst>
  </p:cSld>
  <p:clrMapOvr>
    <a:masterClrMapping/>
  </p:clrMapOvr>
  <p:transition advTm="311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100" dirty="0" smtClean="0"/>
              <a:t>Sites Granted Access To Many Other Sites</a:t>
            </a:r>
            <a:endParaRPr lang="en-US" sz="4100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685800" y="1249680"/>
          <a:ext cx="7924800" cy="4861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{72833802-FEF1-4C79-8D5D-14CF1EAF98D9}</a:tableStyleId>
              </a:tblPr>
              <a:tblGrid>
                <a:gridCol w="2438400"/>
                <a:gridCol w="13716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Domain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err="1" smtClean="0"/>
                        <a:t>Desc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Allowed to access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brightcove.com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espn.go.com, nytimes.com,</a:t>
                      </a:r>
                      <a:r>
                        <a:rPr lang="en-US" altLang="ko-KR" sz="2300" b="0" baseline="0" dirty="0" smtClean="0"/>
                        <a:t>+ 191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cooliris.com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content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cnet.com,</a:t>
                      </a:r>
                      <a:r>
                        <a:rPr lang="en-US" altLang="ko-KR" sz="2300" b="0" baseline="0" dirty="0" smtClean="0"/>
                        <a:t> + 144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doubleclick.net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cnn.com, espn.go.com +141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*.2mdn.net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cnn.com, espn.go.com, + 113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err="1" smtClean="0"/>
                        <a:t>localhost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-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kooora.com, enet.com,</a:t>
                      </a:r>
                      <a:r>
                        <a:rPr lang="en-US" altLang="ko-KR" sz="2300" b="0" baseline="0" dirty="0" smtClean="0"/>
                        <a:t> +103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facebook.com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social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nba.com, tripadvisor.com, +64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doubleclick.com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wsj.com, espn.go.com, +56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aol.com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content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cnn.com, wsj.com, +55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floq.jp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fun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msn.com,sony.jp,+51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livedoor.com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content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Ldblog.jp,2chblog.jp, +47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578068" y="1158766"/>
            <a:ext cx="2622332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048000" y="1158766"/>
            <a:ext cx="15240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4495800" y="1143000"/>
            <a:ext cx="41910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295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100" dirty="0" smtClean="0"/>
              <a:t>Sites Granted Access To Many Other Sites</a:t>
            </a:r>
            <a:endParaRPr lang="en-US" sz="4100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685800" y="1249680"/>
          <a:ext cx="7924800" cy="4861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{72833802-FEF1-4C79-8D5D-14CF1EAF98D9}</a:tableStyleId>
              </a:tblPr>
              <a:tblGrid>
                <a:gridCol w="2438400"/>
                <a:gridCol w="13716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Domain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err="1" smtClean="0"/>
                        <a:t>Desc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Allowed to access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brightcove.com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espn.go.com, nytimes.com,</a:t>
                      </a:r>
                      <a:r>
                        <a:rPr lang="en-US" altLang="ko-KR" sz="2300" b="0" baseline="0" dirty="0" smtClean="0"/>
                        <a:t>+ 191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cooliris.com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content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cnet.com,</a:t>
                      </a:r>
                      <a:r>
                        <a:rPr lang="en-US" altLang="ko-KR" sz="2300" b="0" baseline="0" dirty="0" smtClean="0"/>
                        <a:t> + 144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doubleclick.net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cnn.com, espn.go.com +141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*.2mdn.net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cnn.com, espn.go.com, + 113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err="1" smtClean="0"/>
                        <a:t>localhost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-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kooora.com, enet.com,</a:t>
                      </a:r>
                      <a:r>
                        <a:rPr lang="en-US" altLang="ko-KR" sz="2300" b="0" baseline="0" dirty="0" smtClean="0"/>
                        <a:t> +103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facebook.com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social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nba.com, tripadvisor.com, +64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doubleclick.com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online ad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wsj.com, espn.go.com, +56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aol.com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content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cnn.com, wsj.com, +55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floq.jp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fun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msn.com,sony.jp,+51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*.</a:t>
                      </a:r>
                      <a:r>
                        <a:rPr lang="en-US" altLang="ko-KR" sz="2300" b="0" dirty="0" err="1" smtClean="0"/>
                        <a:t>livedoor.com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content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Ldblog.jp,2chblog.jp, +47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6766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dirty="0" smtClean="0"/>
              <a:t>Policies on Popular Sites: Upshot</a:t>
            </a:r>
            <a:endParaRPr lang="en-US" sz="4800" dirty="0"/>
          </a:p>
        </p:txBody>
      </p:sp>
      <p:sp>
        <p:nvSpPr>
          <p:cNvPr id="13" name="직사각형 12"/>
          <p:cNvSpPr/>
          <p:nvPr/>
        </p:nvSpPr>
        <p:spPr>
          <a:xfrm>
            <a:off x="457200" y="2667000"/>
            <a:ext cx="3810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7200" y="3657600"/>
            <a:ext cx="3810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9"/>
          <p:cNvSpPr/>
          <p:nvPr/>
        </p:nvSpPr>
        <p:spPr>
          <a:xfrm>
            <a:off x="838200" y="2286000"/>
            <a:ext cx="3581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Without crossdomain.xml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직사각형 9"/>
          <p:cNvSpPr/>
          <p:nvPr/>
        </p:nvSpPr>
        <p:spPr>
          <a:xfrm>
            <a:off x="666750" y="3276600"/>
            <a:ext cx="3581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With crossdomain.xml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차트 21"/>
          <p:cNvGraphicFramePr/>
          <p:nvPr/>
        </p:nvGraphicFramePr>
        <p:xfrm>
          <a:off x="3352800" y="1219200"/>
          <a:ext cx="7334250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직사각형 23"/>
          <p:cNvSpPr/>
          <p:nvPr/>
        </p:nvSpPr>
        <p:spPr>
          <a:xfrm>
            <a:off x="5562600" y="1905000"/>
            <a:ext cx="16002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1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차트 10"/>
          <p:cNvGraphicFramePr/>
          <p:nvPr/>
        </p:nvGraphicFramePr>
        <p:xfrm>
          <a:off x="3581400" y="1524000"/>
          <a:ext cx="6934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dirty="0" smtClean="0"/>
              <a:t>Policies on Popular Sites: Upshot</a:t>
            </a:r>
            <a:endParaRPr lang="en-US" sz="4800" dirty="0"/>
          </a:p>
        </p:txBody>
      </p:sp>
      <p:sp>
        <p:nvSpPr>
          <p:cNvPr id="13" name="직사각형 12"/>
          <p:cNvSpPr/>
          <p:nvPr/>
        </p:nvSpPr>
        <p:spPr>
          <a:xfrm>
            <a:off x="457200" y="2667000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9"/>
          <p:cNvSpPr/>
          <p:nvPr/>
        </p:nvSpPr>
        <p:spPr>
          <a:xfrm>
            <a:off x="457200" y="2286000"/>
            <a:ext cx="3581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Unrestricted policy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직사각형 9"/>
          <p:cNvSpPr/>
          <p:nvPr/>
        </p:nvSpPr>
        <p:spPr>
          <a:xfrm>
            <a:off x="666750" y="3276600"/>
            <a:ext cx="3581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8150" y="3581400"/>
            <a:ext cx="381000" cy="381000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9"/>
          <p:cNvSpPr/>
          <p:nvPr/>
        </p:nvSpPr>
        <p:spPr>
          <a:xfrm>
            <a:off x="762000" y="3199548"/>
            <a:ext cx="3581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Allowing 10+ other sites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810000" y="2590800"/>
            <a:ext cx="16002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810000" y="1219200"/>
            <a:ext cx="16002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선 연결선 13"/>
          <p:cNvSpPr/>
          <p:nvPr/>
        </p:nvSpPr>
        <p:spPr>
          <a:xfrm>
            <a:off x="5105400" y="1905000"/>
            <a:ext cx="838200" cy="228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19" name="직선 연결선 18"/>
          <p:cNvSpPr/>
          <p:nvPr/>
        </p:nvSpPr>
        <p:spPr>
          <a:xfrm>
            <a:off x="5086340" y="2447926"/>
            <a:ext cx="704860" cy="666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20" name="직선 연결선 19"/>
          <p:cNvSpPr/>
          <p:nvPr/>
        </p:nvSpPr>
        <p:spPr>
          <a:xfrm flipV="1">
            <a:off x="4800600" y="2438400"/>
            <a:ext cx="304800" cy="3048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21" name="TextBox 20"/>
          <p:cNvSpPr txBox="1"/>
          <p:nvPr/>
        </p:nvSpPr>
        <p:spPr>
          <a:xfrm>
            <a:off x="3962400" y="1371600"/>
            <a:ext cx="10262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 smtClean="0"/>
              <a:t>778</a:t>
            </a:r>
          </a:p>
          <a:p>
            <a:pPr algn="ctr"/>
            <a:r>
              <a:rPr lang="en-US" altLang="ko-KR" sz="2500" b="1" dirty="0" smtClean="0"/>
              <a:t>(1.6%)</a:t>
            </a:r>
            <a:endParaRPr lang="ko-KR" altLang="en-US" sz="2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2743200"/>
            <a:ext cx="10262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 smtClean="0"/>
              <a:t>2993</a:t>
            </a:r>
          </a:p>
          <a:p>
            <a:pPr algn="ctr"/>
            <a:r>
              <a:rPr lang="en-US" altLang="ko-KR" sz="2500" b="1" dirty="0" smtClean="0"/>
              <a:t>(6.0%)</a:t>
            </a:r>
            <a:endParaRPr lang="ko-KR" altLang="en-US" sz="2500" b="1" dirty="0"/>
          </a:p>
        </p:txBody>
      </p:sp>
    </p:spTree>
    <p:custDataLst>
      <p:tags r:id="rId1"/>
    </p:custDataLst>
  </p:cSld>
  <p:clrMapOvr>
    <a:masterClrMapping/>
  </p:clrMapOvr>
  <p:transition advTm="206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/>
      <p:bldP spid="15" grpId="1"/>
      <p:bldP spid="8" grpId="0" animBg="1"/>
      <p:bldP spid="9" grpId="0"/>
      <p:bldP spid="16" grpId="0" animBg="1"/>
      <p:bldP spid="16" grpId="1" animBg="1"/>
      <p:bldP spid="17" grpId="0" animBg="1"/>
      <p:bldP spid="14" grpId="0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-609600" y="3581400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-647700" y="2590800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457200" y="457200"/>
            <a:ext cx="100279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Motivation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Crossdomain</a:t>
            </a:r>
            <a:r>
              <a:rPr lang="en-US" sz="5500" b="1" dirty="0" smtClean="0">
                <a:latin typeface="Calibri" pitchFamily="34" charset="0"/>
              </a:rPr>
              <a:t> Policy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Policies on Popular Sites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Xdomain</a:t>
            </a:r>
            <a:r>
              <a:rPr lang="en-US" sz="5500" b="1" dirty="0" smtClean="0">
                <a:latin typeface="Calibri" pitchFamily="34" charset="0"/>
              </a:rPr>
              <a:t> Requests In the Wild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Mitigation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kumimoji="0" lang="en-US" sz="5500" b="1" dirty="0" smtClean="0">
                <a:latin typeface="Calibri" pitchFamily="34" charset="0"/>
              </a:rPr>
              <a:t>Conclusions</a:t>
            </a:r>
            <a:endParaRPr kumimoji="0" lang="en-US" sz="55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advTm="9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800" dirty="0" err="1" smtClean="0"/>
              <a:t>Crossdomain</a:t>
            </a:r>
            <a:r>
              <a:rPr lang="en-US" sz="4800" dirty="0" smtClean="0"/>
              <a:t> Requests In the Wild</a:t>
            </a:r>
            <a:endParaRPr lang="en-US" sz="4800" dirty="0"/>
          </a:p>
        </p:txBody>
      </p:sp>
      <p:sp>
        <p:nvSpPr>
          <p:cNvPr id="5" name="Rectangle 2"/>
          <p:cNvSpPr/>
          <p:nvPr/>
        </p:nvSpPr>
        <p:spPr>
          <a:xfrm>
            <a:off x="381000" y="1447086"/>
            <a:ext cx="87630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1. Modified Firefox browser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700" b="1" dirty="0" smtClean="0">
                <a:solidFill>
                  <a:prstClr val="black"/>
                </a:solidFill>
                <a:latin typeface="Calibri" pitchFamily="34" charset="0"/>
              </a:rPr>
              <a:t>   to log </a:t>
            </a:r>
            <a:r>
              <a:rPr lang="en-US" sz="3700" b="1" dirty="0" err="1" smtClean="0">
                <a:solidFill>
                  <a:prstClr val="black"/>
                </a:solidFill>
                <a:latin typeface="Calibri" pitchFamily="34" charset="0"/>
              </a:rPr>
              <a:t>Xdomain</a:t>
            </a:r>
            <a:r>
              <a:rPr lang="en-US" sz="3700" b="1" dirty="0" smtClean="0">
                <a:solidFill>
                  <a:prstClr val="black"/>
                </a:solidFill>
                <a:latin typeface="Calibri" pitchFamily="34" charset="0"/>
              </a:rPr>
              <a:t> requests from Flash apps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2. Ran the browser over sites</a:t>
            </a:r>
            <a:endParaRPr lang="en-US" sz="4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700" b="1" dirty="0" smtClean="0">
                <a:solidFill>
                  <a:prstClr val="black"/>
                </a:solidFill>
                <a:latin typeface="Calibri" pitchFamily="34" charset="0"/>
              </a:rPr>
              <a:t>   the </a:t>
            </a:r>
            <a:r>
              <a:rPr lang="en-US" sz="3700" b="1" dirty="0" err="1" smtClean="0">
                <a:solidFill>
                  <a:prstClr val="black"/>
                </a:solidFill>
                <a:latin typeface="Calibri" pitchFamily="34" charset="0"/>
              </a:rPr>
              <a:t>frontpages</a:t>
            </a:r>
            <a:r>
              <a:rPr lang="en-US" sz="3700" b="1" dirty="0" smtClean="0">
                <a:solidFill>
                  <a:prstClr val="black"/>
                </a:solidFill>
                <a:latin typeface="Calibri" pitchFamily="34" charset="0"/>
              </a:rPr>
              <a:t> of </a:t>
            </a:r>
            <a:r>
              <a:rPr lang="en-US" sz="3700" b="1" dirty="0" err="1" smtClean="0">
                <a:solidFill>
                  <a:prstClr val="black"/>
                </a:solidFill>
                <a:latin typeface="Calibri" pitchFamily="34" charset="0"/>
              </a:rPr>
              <a:t>Alexa</a:t>
            </a:r>
            <a:r>
              <a:rPr lang="en-US" sz="3700" b="1" dirty="0" smtClean="0">
                <a:solidFill>
                  <a:prstClr val="black"/>
                </a:solidFill>
                <a:latin typeface="Calibri" pitchFamily="34" charset="0"/>
              </a:rPr>
              <a:t> top 50,000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3. Analyzed the logged data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5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68" y="1066800"/>
            <a:ext cx="4603532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300" dirty="0" smtClean="0"/>
              <a:t>Modified Browser: Flash Player</a:t>
            </a:r>
            <a:endParaRPr lang="en-US" sz="4300" dirty="0"/>
          </a:p>
        </p:txBody>
      </p:sp>
      <p:sp>
        <p:nvSpPr>
          <p:cNvPr id="12" name="직사각형 9"/>
          <p:cNvSpPr/>
          <p:nvPr/>
        </p:nvSpPr>
        <p:spPr>
          <a:xfrm>
            <a:off x="1153758" y="2945787"/>
            <a:ext cx="2084611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chemeClr val="tx1"/>
                </a:solidFill>
              </a:rPr>
              <a:t>a</a:t>
            </a:r>
            <a:r>
              <a:rPr lang="en-US" altLang="ko-KR" sz="5400" b="1" dirty="0" smtClean="0">
                <a:solidFill>
                  <a:schemeClr val="tx1"/>
                </a:solidFill>
              </a:rPr>
              <a:t>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13" name="Rectangle 28"/>
          <p:cNvSpPr/>
          <p:nvPr/>
        </p:nvSpPr>
        <p:spPr>
          <a:xfrm>
            <a:off x="609600" y="2780994"/>
            <a:ext cx="3428998" cy="2895600"/>
          </a:xfrm>
          <a:prstGeom prst="rect">
            <a:avLst/>
          </a:prstGeom>
          <a:noFill/>
          <a:ln w="508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9"/>
          <p:cNvSpPr/>
          <p:nvPr/>
        </p:nvSpPr>
        <p:spPr>
          <a:xfrm>
            <a:off x="770465" y="5346393"/>
            <a:ext cx="3124200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798" y="3660230"/>
            <a:ext cx="1600200" cy="168464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600200"/>
            <a:ext cx="1066800" cy="112309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1" name="모서리가 둥근 직사각형 20"/>
          <p:cNvSpPr/>
          <p:nvPr/>
        </p:nvSpPr>
        <p:spPr>
          <a:xfrm>
            <a:off x="5029200" y="3714661"/>
            <a:ext cx="3962400" cy="7811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029200" y="5334000"/>
            <a:ext cx="3962400" cy="7620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Browser</a:t>
            </a:r>
            <a:endParaRPr lang="ko-KR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직사각형 9"/>
          <p:cNvSpPr/>
          <p:nvPr/>
        </p:nvSpPr>
        <p:spPr>
          <a:xfrm>
            <a:off x="838200" y="5898932"/>
            <a:ext cx="3124200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Browser</a:t>
            </a:r>
            <a:endParaRPr lang="ko-KR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rot="5400000">
            <a:off x="6400800" y="3124200"/>
            <a:ext cx="1066800" cy="1588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 rot="5400000">
            <a:off x="6286500" y="4914900"/>
            <a:ext cx="1295400" cy="1588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0" y="990600"/>
            <a:ext cx="4953000" cy="5867400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12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300" dirty="0" smtClean="0"/>
              <a:t>Modified Browser: Flash Player</a:t>
            </a:r>
            <a:endParaRPr lang="en-US" sz="4300" dirty="0"/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1066800" cy="112309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1" name="모서리가 둥근 직사각형 20"/>
          <p:cNvSpPr/>
          <p:nvPr/>
        </p:nvSpPr>
        <p:spPr>
          <a:xfrm>
            <a:off x="381000" y="3124200"/>
            <a:ext cx="8305800" cy="7811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57200" y="4724400"/>
            <a:ext cx="8229600" cy="7620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Browser</a:t>
            </a:r>
            <a:endParaRPr lang="ko-KR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2362200"/>
            <a:ext cx="31470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ActionScript</a:t>
            </a:r>
            <a:endParaRPr lang="ko-KR" altLang="en-US" sz="3500" b="1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8222" y="4017258"/>
            <a:ext cx="14189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NPAPI</a:t>
            </a:r>
            <a:endParaRPr lang="ko-KR" altLang="en-US" sz="35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rot="5400000">
            <a:off x="4115594" y="2513806"/>
            <a:ext cx="1066800" cy="1588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rot="5400000">
            <a:off x="4077494" y="4304506"/>
            <a:ext cx="1143000" cy="1588"/>
          </a:xfrm>
          <a:prstGeom prst="straightConnector1">
            <a:avLst/>
          </a:prstGeom>
          <a:ln w="1016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14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4664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6858000" y="304800"/>
            <a:ext cx="205740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19600"/>
            <a:ext cx="2514600" cy="20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직사각형 13"/>
          <p:cNvSpPr/>
          <p:nvPr/>
        </p:nvSpPr>
        <p:spPr>
          <a:xfrm flipV="1">
            <a:off x="5943600" y="4343400"/>
            <a:ext cx="2895600" cy="2209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98" y="3933498"/>
            <a:ext cx="24754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직사각형 14"/>
          <p:cNvSpPr/>
          <p:nvPr/>
        </p:nvSpPr>
        <p:spPr>
          <a:xfrm>
            <a:off x="228600" y="4114800"/>
            <a:ext cx="2514600" cy="243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6068" y="4256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95300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95300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7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300" dirty="0" smtClean="0"/>
              <a:t>Modified Browser: NPAPI Logger</a:t>
            </a:r>
            <a:endParaRPr lang="en-US" sz="4300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457200" y="4758626"/>
            <a:ext cx="8229600" cy="7620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Browser</a:t>
            </a:r>
            <a:endParaRPr lang="ko-KR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732002"/>
            <a:ext cx="7802136" cy="55399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3000" b="1" dirty="0" err="1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loader.load</a:t>
            </a:r>
            <a:r>
              <a:rPr lang="en-US" altLang="ko-KR" sz="3000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(“http://a.com/data.txt”)</a:t>
            </a:r>
            <a:endParaRPr lang="ko-KR" altLang="en-US" sz="3000" b="1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276600"/>
            <a:ext cx="7590539" cy="55399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3000" b="1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NPN_GetURL</a:t>
            </a:r>
            <a:r>
              <a:rPr lang="en-US" altLang="ko-KR" sz="3000" b="1" dirty="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(“http://a.com/data.txt”)</a:t>
            </a:r>
            <a:endParaRPr lang="ko-KR" altLang="en-US" sz="3000" b="1" dirty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457200" y="4707891"/>
            <a:ext cx="8305800" cy="781139"/>
            <a:chOff x="457200" y="4629061"/>
            <a:chExt cx="8305800" cy="781139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457200" y="4629061"/>
              <a:ext cx="8305800" cy="781139"/>
            </a:xfrm>
            <a:prstGeom prst="roundRect">
              <a:avLst/>
            </a:prstGeom>
            <a:solidFill>
              <a:schemeClr val="bg2"/>
            </a:solidFill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solidFill>
                    <a:schemeClr val="tx2">
                      <a:lumMod val="75000"/>
                    </a:schemeClr>
                  </a:solidFill>
                </a:rPr>
                <a:t>Logger for NPAPI Calls</a:t>
              </a:r>
              <a:endParaRPr lang="ko-KR" altLang="en-US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5052" name="Freeform 12"/>
            <p:cNvSpPr>
              <a:spLocks/>
            </p:cNvSpPr>
            <p:nvPr/>
          </p:nvSpPr>
          <p:spPr bwMode="auto">
            <a:xfrm>
              <a:off x="1447800" y="4691742"/>
              <a:ext cx="687077" cy="685800"/>
            </a:xfrm>
            <a:custGeom>
              <a:avLst/>
              <a:gdLst/>
              <a:ahLst/>
              <a:cxnLst>
                <a:cxn ang="0">
                  <a:pos x="705" y="527"/>
                </a:cxn>
                <a:cxn ang="0">
                  <a:pos x="706" y="535"/>
                </a:cxn>
                <a:cxn ang="0">
                  <a:pos x="693" y="601"/>
                </a:cxn>
                <a:cxn ang="0">
                  <a:pos x="631" y="673"/>
                </a:cxn>
                <a:cxn ang="0">
                  <a:pos x="538" y="701"/>
                </a:cxn>
                <a:cxn ang="0">
                  <a:pos x="444" y="673"/>
                </a:cxn>
                <a:cxn ang="0">
                  <a:pos x="383" y="601"/>
                </a:cxn>
                <a:cxn ang="0">
                  <a:pos x="373" y="505"/>
                </a:cxn>
                <a:cxn ang="0">
                  <a:pos x="419" y="422"/>
                </a:cxn>
                <a:cxn ang="0">
                  <a:pos x="504" y="377"/>
                </a:cxn>
                <a:cxn ang="0">
                  <a:pos x="602" y="385"/>
                </a:cxn>
                <a:cxn ang="0">
                  <a:pos x="674" y="440"/>
                </a:cxn>
                <a:cxn ang="0">
                  <a:pos x="705" y="527"/>
                </a:cxn>
                <a:cxn ang="0">
                  <a:pos x="929" y="451"/>
                </a:cxn>
                <a:cxn ang="0">
                  <a:pos x="914" y="401"/>
                </a:cxn>
                <a:cxn ang="0">
                  <a:pos x="892" y="354"/>
                </a:cxn>
                <a:cxn ang="0">
                  <a:pos x="979" y="218"/>
                </a:cxn>
                <a:cxn ang="0">
                  <a:pos x="734" y="197"/>
                </a:cxn>
                <a:cxn ang="0">
                  <a:pos x="689" y="175"/>
                </a:cxn>
                <a:cxn ang="0">
                  <a:pos x="641" y="159"/>
                </a:cxn>
                <a:cxn ang="0">
                  <a:pos x="452" y="0"/>
                </a:cxn>
                <a:cxn ang="0">
                  <a:pos x="418" y="164"/>
                </a:cxn>
                <a:cxn ang="0">
                  <a:pos x="371" y="182"/>
                </a:cxn>
                <a:cxn ang="0">
                  <a:pos x="327" y="205"/>
                </a:cxn>
                <a:cxn ang="0">
                  <a:pos x="203" y="324"/>
                </a:cxn>
                <a:cxn ang="0">
                  <a:pos x="176" y="369"/>
                </a:cxn>
                <a:cxn ang="0">
                  <a:pos x="157" y="417"/>
                </a:cxn>
                <a:cxn ang="0">
                  <a:pos x="0" y="451"/>
                </a:cxn>
                <a:cxn ang="0">
                  <a:pos x="152" y="640"/>
                </a:cxn>
                <a:cxn ang="0">
                  <a:pos x="169" y="689"/>
                </a:cxn>
                <a:cxn ang="0">
                  <a:pos x="194" y="735"/>
                </a:cxn>
                <a:cxn ang="0">
                  <a:pos x="219" y="977"/>
                </a:cxn>
                <a:cxn ang="0">
                  <a:pos x="356" y="885"/>
                </a:cxn>
                <a:cxn ang="0">
                  <a:pos x="402" y="905"/>
                </a:cxn>
                <a:cxn ang="0">
                  <a:pos x="452" y="920"/>
                </a:cxn>
                <a:cxn ang="0">
                  <a:pos x="623" y="920"/>
                </a:cxn>
                <a:cxn ang="0">
                  <a:pos x="673" y="905"/>
                </a:cxn>
                <a:cxn ang="0">
                  <a:pos x="720" y="885"/>
                </a:cxn>
                <a:cxn ang="0">
                  <a:pos x="857" y="977"/>
                </a:cxn>
                <a:cxn ang="0">
                  <a:pos x="883" y="735"/>
                </a:cxn>
                <a:cxn ang="0">
                  <a:pos x="907" y="689"/>
                </a:cxn>
                <a:cxn ang="0">
                  <a:pos x="924" y="640"/>
                </a:cxn>
              </a:cxnLst>
              <a:rect l="0" t="0" r="r" b="b"/>
              <a:pathLst>
                <a:path w="1076" h="1074">
                  <a:moveTo>
                    <a:pt x="1076" y="622"/>
                  </a:moveTo>
                  <a:lnTo>
                    <a:pt x="1076" y="527"/>
                  </a:lnTo>
                  <a:lnTo>
                    <a:pt x="705" y="527"/>
                  </a:lnTo>
                  <a:lnTo>
                    <a:pt x="705" y="529"/>
                  </a:lnTo>
                  <a:lnTo>
                    <a:pt x="706" y="531"/>
                  </a:lnTo>
                  <a:lnTo>
                    <a:pt x="706" y="535"/>
                  </a:lnTo>
                  <a:lnTo>
                    <a:pt x="706" y="537"/>
                  </a:lnTo>
                  <a:lnTo>
                    <a:pt x="703" y="569"/>
                  </a:lnTo>
                  <a:lnTo>
                    <a:pt x="693" y="601"/>
                  </a:lnTo>
                  <a:lnTo>
                    <a:pt x="678" y="628"/>
                  </a:lnTo>
                  <a:lnTo>
                    <a:pt x="657" y="652"/>
                  </a:lnTo>
                  <a:lnTo>
                    <a:pt x="631" y="673"/>
                  </a:lnTo>
                  <a:lnTo>
                    <a:pt x="604" y="688"/>
                  </a:lnTo>
                  <a:lnTo>
                    <a:pt x="572" y="697"/>
                  </a:lnTo>
                  <a:lnTo>
                    <a:pt x="538" y="701"/>
                  </a:lnTo>
                  <a:lnTo>
                    <a:pt x="504" y="697"/>
                  </a:lnTo>
                  <a:lnTo>
                    <a:pt x="472" y="688"/>
                  </a:lnTo>
                  <a:lnTo>
                    <a:pt x="444" y="673"/>
                  </a:lnTo>
                  <a:lnTo>
                    <a:pt x="419" y="652"/>
                  </a:lnTo>
                  <a:lnTo>
                    <a:pt x="399" y="628"/>
                  </a:lnTo>
                  <a:lnTo>
                    <a:pt x="383" y="601"/>
                  </a:lnTo>
                  <a:lnTo>
                    <a:pt x="373" y="569"/>
                  </a:lnTo>
                  <a:lnTo>
                    <a:pt x="370" y="537"/>
                  </a:lnTo>
                  <a:lnTo>
                    <a:pt x="373" y="505"/>
                  </a:lnTo>
                  <a:lnTo>
                    <a:pt x="383" y="474"/>
                  </a:lnTo>
                  <a:lnTo>
                    <a:pt x="399" y="446"/>
                  </a:lnTo>
                  <a:lnTo>
                    <a:pt x="419" y="422"/>
                  </a:lnTo>
                  <a:lnTo>
                    <a:pt x="444" y="401"/>
                  </a:lnTo>
                  <a:lnTo>
                    <a:pt x="472" y="386"/>
                  </a:lnTo>
                  <a:lnTo>
                    <a:pt x="504" y="377"/>
                  </a:lnTo>
                  <a:lnTo>
                    <a:pt x="538" y="374"/>
                  </a:lnTo>
                  <a:lnTo>
                    <a:pt x="570" y="377"/>
                  </a:lnTo>
                  <a:lnTo>
                    <a:pt x="602" y="385"/>
                  </a:lnTo>
                  <a:lnTo>
                    <a:pt x="629" y="400"/>
                  </a:lnTo>
                  <a:lnTo>
                    <a:pt x="653" y="419"/>
                  </a:lnTo>
                  <a:lnTo>
                    <a:pt x="674" y="440"/>
                  </a:lnTo>
                  <a:lnTo>
                    <a:pt x="690" y="467"/>
                  </a:lnTo>
                  <a:lnTo>
                    <a:pt x="701" y="496"/>
                  </a:lnTo>
                  <a:lnTo>
                    <a:pt x="705" y="527"/>
                  </a:lnTo>
                  <a:lnTo>
                    <a:pt x="1076" y="527"/>
                  </a:lnTo>
                  <a:lnTo>
                    <a:pt x="1076" y="451"/>
                  </a:lnTo>
                  <a:lnTo>
                    <a:pt x="929" y="451"/>
                  </a:lnTo>
                  <a:lnTo>
                    <a:pt x="924" y="434"/>
                  </a:lnTo>
                  <a:lnTo>
                    <a:pt x="920" y="417"/>
                  </a:lnTo>
                  <a:lnTo>
                    <a:pt x="914" y="401"/>
                  </a:lnTo>
                  <a:lnTo>
                    <a:pt x="907" y="385"/>
                  </a:lnTo>
                  <a:lnTo>
                    <a:pt x="899" y="369"/>
                  </a:lnTo>
                  <a:lnTo>
                    <a:pt x="892" y="354"/>
                  </a:lnTo>
                  <a:lnTo>
                    <a:pt x="883" y="339"/>
                  </a:lnTo>
                  <a:lnTo>
                    <a:pt x="873" y="324"/>
                  </a:lnTo>
                  <a:lnTo>
                    <a:pt x="979" y="218"/>
                  </a:lnTo>
                  <a:lnTo>
                    <a:pt x="857" y="97"/>
                  </a:lnTo>
                  <a:lnTo>
                    <a:pt x="749" y="205"/>
                  </a:lnTo>
                  <a:lnTo>
                    <a:pt x="734" y="197"/>
                  </a:lnTo>
                  <a:lnTo>
                    <a:pt x="720" y="189"/>
                  </a:lnTo>
                  <a:lnTo>
                    <a:pt x="705" y="182"/>
                  </a:lnTo>
                  <a:lnTo>
                    <a:pt x="689" y="175"/>
                  </a:lnTo>
                  <a:lnTo>
                    <a:pt x="673" y="170"/>
                  </a:lnTo>
                  <a:lnTo>
                    <a:pt x="657" y="164"/>
                  </a:lnTo>
                  <a:lnTo>
                    <a:pt x="641" y="159"/>
                  </a:lnTo>
                  <a:lnTo>
                    <a:pt x="623" y="156"/>
                  </a:lnTo>
                  <a:lnTo>
                    <a:pt x="623" y="0"/>
                  </a:lnTo>
                  <a:lnTo>
                    <a:pt x="452" y="0"/>
                  </a:lnTo>
                  <a:lnTo>
                    <a:pt x="452" y="156"/>
                  </a:lnTo>
                  <a:lnTo>
                    <a:pt x="436" y="159"/>
                  </a:lnTo>
                  <a:lnTo>
                    <a:pt x="418" y="164"/>
                  </a:lnTo>
                  <a:lnTo>
                    <a:pt x="402" y="170"/>
                  </a:lnTo>
                  <a:lnTo>
                    <a:pt x="387" y="175"/>
                  </a:lnTo>
                  <a:lnTo>
                    <a:pt x="371" y="182"/>
                  </a:lnTo>
                  <a:lnTo>
                    <a:pt x="356" y="189"/>
                  </a:lnTo>
                  <a:lnTo>
                    <a:pt x="342" y="197"/>
                  </a:lnTo>
                  <a:lnTo>
                    <a:pt x="327" y="205"/>
                  </a:lnTo>
                  <a:lnTo>
                    <a:pt x="219" y="97"/>
                  </a:lnTo>
                  <a:lnTo>
                    <a:pt x="97" y="218"/>
                  </a:lnTo>
                  <a:lnTo>
                    <a:pt x="203" y="324"/>
                  </a:lnTo>
                  <a:lnTo>
                    <a:pt x="194" y="339"/>
                  </a:lnTo>
                  <a:lnTo>
                    <a:pt x="184" y="354"/>
                  </a:lnTo>
                  <a:lnTo>
                    <a:pt x="176" y="369"/>
                  </a:lnTo>
                  <a:lnTo>
                    <a:pt x="169" y="385"/>
                  </a:lnTo>
                  <a:lnTo>
                    <a:pt x="163" y="401"/>
                  </a:lnTo>
                  <a:lnTo>
                    <a:pt x="157" y="417"/>
                  </a:lnTo>
                  <a:lnTo>
                    <a:pt x="152" y="434"/>
                  </a:lnTo>
                  <a:lnTo>
                    <a:pt x="148" y="451"/>
                  </a:lnTo>
                  <a:lnTo>
                    <a:pt x="0" y="451"/>
                  </a:lnTo>
                  <a:lnTo>
                    <a:pt x="0" y="622"/>
                  </a:lnTo>
                  <a:lnTo>
                    <a:pt x="148" y="622"/>
                  </a:lnTo>
                  <a:lnTo>
                    <a:pt x="152" y="640"/>
                  </a:lnTo>
                  <a:lnTo>
                    <a:pt x="157" y="657"/>
                  </a:lnTo>
                  <a:lnTo>
                    <a:pt x="163" y="673"/>
                  </a:lnTo>
                  <a:lnTo>
                    <a:pt x="169" y="689"/>
                  </a:lnTo>
                  <a:lnTo>
                    <a:pt x="176" y="705"/>
                  </a:lnTo>
                  <a:lnTo>
                    <a:pt x="184" y="720"/>
                  </a:lnTo>
                  <a:lnTo>
                    <a:pt x="194" y="735"/>
                  </a:lnTo>
                  <a:lnTo>
                    <a:pt x="203" y="750"/>
                  </a:lnTo>
                  <a:lnTo>
                    <a:pt x="97" y="856"/>
                  </a:lnTo>
                  <a:lnTo>
                    <a:pt x="219" y="977"/>
                  </a:lnTo>
                  <a:lnTo>
                    <a:pt x="327" y="869"/>
                  </a:lnTo>
                  <a:lnTo>
                    <a:pt x="342" y="877"/>
                  </a:lnTo>
                  <a:lnTo>
                    <a:pt x="356" y="885"/>
                  </a:lnTo>
                  <a:lnTo>
                    <a:pt x="371" y="892"/>
                  </a:lnTo>
                  <a:lnTo>
                    <a:pt x="387" y="899"/>
                  </a:lnTo>
                  <a:lnTo>
                    <a:pt x="402" y="905"/>
                  </a:lnTo>
                  <a:lnTo>
                    <a:pt x="418" y="911"/>
                  </a:lnTo>
                  <a:lnTo>
                    <a:pt x="436" y="915"/>
                  </a:lnTo>
                  <a:lnTo>
                    <a:pt x="452" y="920"/>
                  </a:lnTo>
                  <a:lnTo>
                    <a:pt x="452" y="1074"/>
                  </a:lnTo>
                  <a:lnTo>
                    <a:pt x="623" y="1074"/>
                  </a:lnTo>
                  <a:lnTo>
                    <a:pt x="623" y="920"/>
                  </a:lnTo>
                  <a:lnTo>
                    <a:pt x="641" y="915"/>
                  </a:lnTo>
                  <a:lnTo>
                    <a:pt x="657" y="911"/>
                  </a:lnTo>
                  <a:lnTo>
                    <a:pt x="673" y="905"/>
                  </a:lnTo>
                  <a:lnTo>
                    <a:pt x="689" y="899"/>
                  </a:lnTo>
                  <a:lnTo>
                    <a:pt x="705" y="892"/>
                  </a:lnTo>
                  <a:lnTo>
                    <a:pt x="720" y="885"/>
                  </a:lnTo>
                  <a:lnTo>
                    <a:pt x="734" y="877"/>
                  </a:lnTo>
                  <a:lnTo>
                    <a:pt x="749" y="869"/>
                  </a:lnTo>
                  <a:lnTo>
                    <a:pt x="857" y="977"/>
                  </a:lnTo>
                  <a:lnTo>
                    <a:pt x="979" y="856"/>
                  </a:lnTo>
                  <a:lnTo>
                    <a:pt x="873" y="750"/>
                  </a:lnTo>
                  <a:lnTo>
                    <a:pt x="883" y="735"/>
                  </a:lnTo>
                  <a:lnTo>
                    <a:pt x="892" y="720"/>
                  </a:lnTo>
                  <a:lnTo>
                    <a:pt x="899" y="705"/>
                  </a:lnTo>
                  <a:lnTo>
                    <a:pt x="907" y="689"/>
                  </a:lnTo>
                  <a:lnTo>
                    <a:pt x="914" y="673"/>
                  </a:lnTo>
                  <a:lnTo>
                    <a:pt x="920" y="657"/>
                  </a:lnTo>
                  <a:lnTo>
                    <a:pt x="924" y="640"/>
                  </a:lnTo>
                  <a:lnTo>
                    <a:pt x="929" y="622"/>
                  </a:lnTo>
                  <a:lnTo>
                    <a:pt x="1076" y="622"/>
                  </a:lnTo>
                  <a:close/>
                </a:path>
              </a:pathLst>
            </a:custGeom>
            <a:solidFill>
              <a:srgbClr val="000000"/>
            </a:solidFill>
            <a:ln w="635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cxnSp>
        <p:nvCxnSpPr>
          <p:cNvPr id="31" name="직선 화살표 연결선 30"/>
          <p:cNvCxnSpPr/>
          <p:nvPr/>
        </p:nvCxnSpPr>
        <p:spPr>
          <a:xfrm rot="5400000">
            <a:off x="4077097" y="5828903"/>
            <a:ext cx="990600" cy="794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9"/>
          <p:cNvSpPr/>
          <p:nvPr/>
        </p:nvSpPr>
        <p:spPr>
          <a:xfrm>
            <a:off x="381000" y="1069430"/>
            <a:ext cx="3641834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http://a.com/safe.swf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1066800" cy="112309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1" name="모서리가 둥근 직사각형 20"/>
          <p:cNvSpPr/>
          <p:nvPr/>
        </p:nvSpPr>
        <p:spPr>
          <a:xfrm>
            <a:off x="381000" y="3124200"/>
            <a:ext cx="8305800" cy="7811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11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157 0.1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0174 0.12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0.177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  <p:bldP spid="10" grpId="1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dirty="0" smtClean="0"/>
              <a:t>Modified Browser: Allowed </a:t>
            </a:r>
            <a:r>
              <a:rPr lang="en-US" sz="3600" dirty="0" err="1" smtClean="0"/>
              <a:t>Xdomain</a:t>
            </a:r>
            <a:r>
              <a:rPr lang="en-US" sz="3600" dirty="0" smtClean="0"/>
              <a:t> Request</a:t>
            </a:r>
            <a:endParaRPr lang="en-US" sz="36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28600" y="5334000"/>
            <a:ext cx="3962400" cy="7620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Browser</a:t>
            </a:r>
            <a:endParaRPr lang="ko-KR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209800"/>
            <a:ext cx="3983783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...load(http://a.com/data.txt)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57200" y="5365532"/>
            <a:ext cx="687077" cy="685800"/>
          </a:xfrm>
          <a:custGeom>
            <a:avLst/>
            <a:gdLst/>
            <a:ahLst/>
            <a:cxnLst>
              <a:cxn ang="0">
                <a:pos x="705" y="527"/>
              </a:cxn>
              <a:cxn ang="0">
                <a:pos x="706" y="535"/>
              </a:cxn>
              <a:cxn ang="0">
                <a:pos x="693" y="601"/>
              </a:cxn>
              <a:cxn ang="0">
                <a:pos x="631" y="673"/>
              </a:cxn>
              <a:cxn ang="0">
                <a:pos x="538" y="701"/>
              </a:cxn>
              <a:cxn ang="0">
                <a:pos x="444" y="673"/>
              </a:cxn>
              <a:cxn ang="0">
                <a:pos x="383" y="601"/>
              </a:cxn>
              <a:cxn ang="0">
                <a:pos x="373" y="505"/>
              </a:cxn>
              <a:cxn ang="0">
                <a:pos x="419" y="422"/>
              </a:cxn>
              <a:cxn ang="0">
                <a:pos x="504" y="377"/>
              </a:cxn>
              <a:cxn ang="0">
                <a:pos x="602" y="385"/>
              </a:cxn>
              <a:cxn ang="0">
                <a:pos x="674" y="440"/>
              </a:cxn>
              <a:cxn ang="0">
                <a:pos x="705" y="527"/>
              </a:cxn>
              <a:cxn ang="0">
                <a:pos x="929" y="451"/>
              </a:cxn>
              <a:cxn ang="0">
                <a:pos x="914" y="401"/>
              </a:cxn>
              <a:cxn ang="0">
                <a:pos x="892" y="354"/>
              </a:cxn>
              <a:cxn ang="0">
                <a:pos x="979" y="218"/>
              </a:cxn>
              <a:cxn ang="0">
                <a:pos x="734" y="197"/>
              </a:cxn>
              <a:cxn ang="0">
                <a:pos x="689" y="175"/>
              </a:cxn>
              <a:cxn ang="0">
                <a:pos x="641" y="159"/>
              </a:cxn>
              <a:cxn ang="0">
                <a:pos x="452" y="0"/>
              </a:cxn>
              <a:cxn ang="0">
                <a:pos x="418" y="164"/>
              </a:cxn>
              <a:cxn ang="0">
                <a:pos x="371" y="182"/>
              </a:cxn>
              <a:cxn ang="0">
                <a:pos x="327" y="205"/>
              </a:cxn>
              <a:cxn ang="0">
                <a:pos x="203" y="324"/>
              </a:cxn>
              <a:cxn ang="0">
                <a:pos x="176" y="369"/>
              </a:cxn>
              <a:cxn ang="0">
                <a:pos x="157" y="417"/>
              </a:cxn>
              <a:cxn ang="0">
                <a:pos x="0" y="451"/>
              </a:cxn>
              <a:cxn ang="0">
                <a:pos x="152" y="640"/>
              </a:cxn>
              <a:cxn ang="0">
                <a:pos x="169" y="689"/>
              </a:cxn>
              <a:cxn ang="0">
                <a:pos x="194" y="735"/>
              </a:cxn>
              <a:cxn ang="0">
                <a:pos x="219" y="977"/>
              </a:cxn>
              <a:cxn ang="0">
                <a:pos x="356" y="885"/>
              </a:cxn>
              <a:cxn ang="0">
                <a:pos x="402" y="905"/>
              </a:cxn>
              <a:cxn ang="0">
                <a:pos x="452" y="920"/>
              </a:cxn>
              <a:cxn ang="0">
                <a:pos x="623" y="920"/>
              </a:cxn>
              <a:cxn ang="0">
                <a:pos x="673" y="905"/>
              </a:cxn>
              <a:cxn ang="0">
                <a:pos x="720" y="885"/>
              </a:cxn>
              <a:cxn ang="0">
                <a:pos x="857" y="977"/>
              </a:cxn>
              <a:cxn ang="0">
                <a:pos x="883" y="735"/>
              </a:cxn>
              <a:cxn ang="0">
                <a:pos x="907" y="689"/>
              </a:cxn>
              <a:cxn ang="0">
                <a:pos x="924" y="640"/>
              </a:cxn>
            </a:cxnLst>
            <a:rect l="0" t="0" r="r" b="b"/>
            <a:pathLst>
              <a:path w="1076" h="1074">
                <a:moveTo>
                  <a:pt x="1076" y="622"/>
                </a:moveTo>
                <a:lnTo>
                  <a:pt x="1076" y="527"/>
                </a:lnTo>
                <a:lnTo>
                  <a:pt x="705" y="527"/>
                </a:lnTo>
                <a:lnTo>
                  <a:pt x="705" y="529"/>
                </a:lnTo>
                <a:lnTo>
                  <a:pt x="706" y="531"/>
                </a:lnTo>
                <a:lnTo>
                  <a:pt x="706" y="535"/>
                </a:lnTo>
                <a:lnTo>
                  <a:pt x="706" y="537"/>
                </a:lnTo>
                <a:lnTo>
                  <a:pt x="703" y="569"/>
                </a:lnTo>
                <a:lnTo>
                  <a:pt x="693" y="601"/>
                </a:lnTo>
                <a:lnTo>
                  <a:pt x="678" y="628"/>
                </a:lnTo>
                <a:lnTo>
                  <a:pt x="657" y="652"/>
                </a:lnTo>
                <a:lnTo>
                  <a:pt x="631" y="673"/>
                </a:lnTo>
                <a:lnTo>
                  <a:pt x="604" y="688"/>
                </a:lnTo>
                <a:lnTo>
                  <a:pt x="572" y="697"/>
                </a:lnTo>
                <a:lnTo>
                  <a:pt x="538" y="701"/>
                </a:lnTo>
                <a:lnTo>
                  <a:pt x="504" y="697"/>
                </a:lnTo>
                <a:lnTo>
                  <a:pt x="472" y="688"/>
                </a:lnTo>
                <a:lnTo>
                  <a:pt x="444" y="673"/>
                </a:lnTo>
                <a:lnTo>
                  <a:pt x="419" y="652"/>
                </a:lnTo>
                <a:lnTo>
                  <a:pt x="399" y="628"/>
                </a:lnTo>
                <a:lnTo>
                  <a:pt x="383" y="601"/>
                </a:lnTo>
                <a:lnTo>
                  <a:pt x="373" y="569"/>
                </a:lnTo>
                <a:lnTo>
                  <a:pt x="370" y="537"/>
                </a:lnTo>
                <a:lnTo>
                  <a:pt x="373" y="505"/>
                </a:lnTo>
                <a:lnTo>
                  <a:pt x="383" y="474"/>
                </a:lnTo>
                <a:lnTo>
                  <a:pt x="399" y="446"/>
                </a:lnTo>
                <a:lnTo>
                  <a:pt x="419" y="422"/>
                </a:lnTo>
                <a:lnTo>
                  <a:pt x="444" y="401"/>
                </a:lnTo>
                <a:lnTo>
                  <a:pt x="472" y="386"/>
                </a:lnTo>
                <a:lnTo>
                  <a:pt x="504" y="377"/>
                </a:lnTo>
                <a:lnTo>
                  <a:pt x="538" y="374"/>
                </a:lnTo>
                <a:lnTo>
                  <a:pt x="570" y="377"/>
                </a:lnTo>
                <a:lnTo>
                  <a:pt x="602" y="385"/>
                </a:lnTo>
                <a:lnTo>
                  <a:pt x="629" y="400"/>
                </a:lnTo>
                <a:lnTo>
                  <a:pt x="653" y="419"/>
                </a:lnTo>
                <a:lnTo>
                  <a:pt x="674" y="440"/>
                </a:lnTo>
                <a:lnTo>
                  <a:pt x="690" y="467"/>
                </a:lnTo>
                <a:lnTo>
                  <a:pt x="701" y="496"/>
                </a:lnTo>
                <a:lnTo>
                  <a:pt x="705" y="527"/>
                </a:lnTo>
                <a:lnTo>
                  <a:pt x="1076" y="527"/>
                </a:lnTo>
                <a:lnTo>
                  <a:pt x="1076" y="451"/>
                </a:lnTo>
                <a:lnTo>
                  <a:pt x="929" y="451"/>
                </a:lnTo>
                <a:lnTo>
                  <a:pt x="924" y="434"/>
                </a:lnTo>
                <a:lnTo>
                  <a:pt x="920" y="417"/>
                </a:lnTo>
                <a:lnTo>
                  <a:pt x="914" y="401"/>
                </a:lnTo>
                <a:lnTo>
                  <a:pt x="907" y="385"/>
                </a:lnTo>
                <a:lnTo>
                  <a:pt x="899" y="369"/>
                </a:lnTo>
                <a:lnTo>
                  <a:pt x="892" y="354"/>
                </a:lnTo>
                <a:lnTo>
                  <a:pt x="883" y="339"/>
                </a:lnTo>
                <a:lnTo>
                  <a:pt x="873" y="324"/>
                </a:lnTo>
                <a:lnTo>
                  <a:pt x="979" y="218"/>
                </a:lnTo>
                <a:lnTo>
                  <a:pt x="857" y="97"/>
                </a:lnTo>
                <a:lnTo>
                  <a:pt x="749" y="205"/>
                </a:lnTo>
                <a:lnTo>
                  <a:pt x="734" y="197"/>
                </a:lnTo>
                <a:lnTo>
                  <a:pt x="720" y="189"/>
                </a:lnTo>
                <a:lnTo>
                  <a:pt x="705" y="182"/>
                </a:lnTo>
                <a:lnTo>
                  <a:pt x="689" y="175"/>
                </a:lnTo>
                <a:lnTo>
                  <a:pt x="673" y="170"/>
                </a:lnTo>
                <a:lnTo>
                  <a:pt x="657" y="164"/>
                </a:lnTo>
                <a:lnTo>
                  <a:pt x="641" y="159"/>
                </a:lnTo>
                <a:lnTo>
                  <a:pt x="623" y="156"/>
                </a:lnTo>
                <a:lnTo>
                  <a:pt x="623" y="0"/>
                </a:lnTo>
                <a:lnTo>
                  <a:pt x="452" y="0"/>
                </a:lnTo>
                <a:lnTo>
                  <a:pt x="452" y="156"/>
                </a:lnTo>
                <a:lnTo>
                  <a:pt x="436" y="159"/>
                </a:lnTo>
                <a:lnTo>
                  <a:pt x="418" y="164"/>
                </a:lnTo>
                <a:lnTo>
                  <a:pt x="402" y="170"/>
                </a:lnTo>
                <a:lnTo>
                  <a:pt x="387" y="175"/>
                </a:lnTo>
                <a:lnTo>
                  <a:pt x="371" y="182"/>
                </a:lnTo>
                <a:lnTo>
                  <a:pt x="356" y="189"/>
                </a:lnTo>
                <a:lnTo>
                  <a:pt x="342" y="197"/>
                </a:lnTo>
                <a:lnTo>
                  <a:pt x="327" y="205"/>
                </a:lnTo>
                <a:lnTo>
                  <a:pt x="219" y="97"/>
                </a:lnTo>
                <a:lnTo>
                  <a:pt x="97" y="218"/>
                </a:lnTo>
                <a:lnTo>
                  <a:pt x="203" y="324"/>
                </a:lnTo>
                <a:lnTo>
                  <a:pt x="194" y="339"/>
                </a:lnTo>
                <a:lnTo>
                  <a:pt x="184" y="354"/>
                </a:lnTo>
                <a:lnTo>
                  <a:pt x="176" y="369"/>
                </a:lnTo>
                <a:lnTo>
                  <a:pt x="169" y="385"/>
                </a:lnTo>
                <a:lnTo>
                  <a:pt x="163" y="401"/>
                </a:lnTo>
                <a:lnTo>
                  <a:pt x="157" y="417"/>
                </a:lnTo>
                <a:lnTo>
                  <a:pt x="152" y="434"/>
                </a:lnTo>
                <a:lnTo>
                  <a:pt x="148" y="451"/>
                </a:lnTo>
                <a:lnTo>
                  <a:pt x="0" y="451"/>
                </a:lnTo>
                <a:lnTo>
                  <a:pt x="0" y="622"/>
                </a:lnTo>
                <a:lnTo>
                  <a:pt x="148" y="622"/>
                </a:lnTo>
                <a:lnTo>
                  <a:pt x="152" y="640"/>
                </a:lnTo>
                <a:lnTo>
                  <a:pt x="157" y="657"/>
                </a:lnTo>
                <a:lnTo>
                  <a:pt x="163" y="673"/>
                </a:lnTo>
                <a:lnTo>
                  <a:pt x="169" y="689"/>
                </a:lnTo>
                <a:lnTo>
                  <a:pt x="176" y="705"/>
                </a:lnTo>
                <a:lnTo>
                  <a:pt x="184" y="720"/>
                </a:lnTo>
                <a:lnTo>
                  <a:pt x="194" y="735"/>
                </a:lnTo>
                <a:lnTo>
                  <a:pt x="203" y="750"/>
                </a:lnTo>
                <a:lnTo>
                  <a:pt x="97" y="856"/>
                </a:lnTo>
                <a:lnTo>
                  <a:pt x="219" y="977"/>
                </a:lnTo>
                <a:lnTo>
                  <a:pt x="327" y="869"/>
                </a:lnTo>
                <a:lnTo>
                  <a:pt x="342" y="877"/>
                </a:lnTo>
                <a:lnTo>
                  <a:pt x="356" y="885"/>
                </a:lnTo>
                <a:lnTo>
                  <a:pt x="371" y="892"/>
                </a:lnTo>
                <a:lnTo>
                  <a:pt x="387" y="899"/>
                </a:lnTo>
                <a:lnTo>
                  <a:pt x="402" y="905"/>
                </a:lnTo>
                <a:lnTo>
                  <a:pt x="418" y="911"/>
                </a:lnTo>
                <a:lnTo>
                  <a:pt x="436" y="915"/>
                </a:lnTo>
                <a:lnTo>
                  <a:pt x="452" y="920"/>
                </a:lnTo>
                <a:lnTo>
                  <a:pt x="452" y="1074"/>
                </a:lnTo>
                <a:lnTo>
                  <a:pt x="623" y="1074"/>
                </a:lnTo>
                <a:lnTo>
                  <a:pt x="623" y="920"/>
                </a:lnTo>
                <a:lnTo>
                  <a:pt x="641" y="915"/>
                </a:lnTo>
                <a:lnTo>
                  <a:pt x="657" y="911"/>
                </a:lnTo>
                <a:lnTo>
                  <a:pt x="673" y="905"/>
                </a:lnTo>
                <a:lnTo>
                  <a:pt x="689" y="899"/>
                </a:lnTo>
                <a:lnTo>
                  <a:pt x="705" y="892"/>
                </a:lnTo>
                <a:lnTo>
                  <a:pt x="720" y="885"/>
                </a:lnTo>
                <a:lnTo>
                  <a:pt x="734" y="877"/>
                </a:lnTo>
                <a:lnTo>
                  <a:pt x="749" y="869"/>
                </a:lnTo>
                <a:lnTo>
                  <a:pt x="857" y="977"/>
                </a:lnTo>
                <a:lnTo>
                  <a:pt x="979" y="856"/>
                </a:lnTo>
                <a:lnTo>
                  <a:pt x="873" y="750"/>
                </a:lnTo>
                <a:lnTo>
                  <a:pt x="883" y="735"/>
                </a:lnTo>
                <a:lnTo>
                  <a:pt x="892" y="720"/>
                </a:lnTo>
                <a:lnTo>
                  <a:pt x="899" y="705"/>
                </a:lnTo>
                <a:lnTo>
                  <a:pt x="907" y="689"/>
                </a:lnTo>
                <a:lnTo>
                  <a:pt x="914" y="673"/>
                </a:lnTo>
                <a:lnTo>
                  <a:pt x="920" y="657"/>
                </a:lnTo>
                <a:lnTo>
                  <a:pt x="924" y="640"/>
                </a:lnTo>
                <a:lnTo>
                  <a:pt x="929" y="622"/>
                </a:lnTo>
                <a:lnTo>
                  <a:pt x="1076" y="622"/>
                </a:lnTo>
                <a:close/>
              </a:path>
            </a:pathLst>
          </a:custGeom>
          <a:solidFill>
            <a:srgbClr val="000000"/>
          </a:solidFill>
          <a:ln w="635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4038600"/>
            <a:ext cx="54864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NPN_...(http://a.com/crossdomain.xml)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800600" y="2133600"/>
            <a:ext cx="4114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http://a.com/crossdomain.xml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http://a.com/data.txt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직사각형 9"/>
          <p:cNvSpPr/>
          <p:nvPr/>
        </p:nvSpPr>
        <p:spPr>
          <a:xfrm>
            <a:off x="5029200" y="1142148"/>
            <a:ext cx="38862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Logged NPAPI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646923" y="1340068"/>
            <a:ext cx="687077" cy="685800"/>
          </a:xfrm>
          <a:custGeom>
            <a:avLst/>
            <a:gdLst/>
            <a:ahLst/>
            <a:cxnLst>
              <a:cxn ang="0">
                <a:pos x="705" y="527"/>
              </a:cxn>
              <a:cxn ang="0">
                <a:pos x="706" y="535"/>
              </a:cxn>
              <a:cxn ang="0">
                <a:pos x="693" y="601"/>
              </a:cxn>
              <a:cxn ang="0">
                <a:pos x="631" y="673"/>
              </a:cxn>
              <a:cxn ang="0">
                <a:pos x="538" y="701"/>
              </a:cxn>
              <a:cxn ang="0">
                <a:pos x="444" y="673"/>
              </a:cxn>
              <a:cxn ang="0">
                <a:pos x="383" y="601"/>
              </a:cxn>
              <a:cxn ang="0">
                <a:pos x="373" y="505"/>
              </a:cxn>
              <a:cxn ang="0">
                <a:pos x="419" y="422"/>
              </a:cxn>
              <a:cxn ang="0">
                <a:pos x="504" y="377"/>
              </a:cxn>
              <a:cxn ang="0">
                <a:pos x="602" y="385"/>
              </a:cxn>
              <a:cxn ang="0">
                <a:pos x="674" y="440"/>
              </a:cxn>
              <a:cxn ang="0">
                <a:pos x="705" y="527"/>
              </a:cxn>
              <a:cxn ang="0">
                <a:pos x="929" y="451"/>
              </a:cxn>
              <a:cxn ang="0">
                <a:pos x="914" y="401"/>
              </a:cxn>
              <a:cxn ang="0">
                <a:pos x="892" y="354"/>
              </a:cxn>
              <a:cxn ang="0">
                <a:pos x="979" y="218"/>
              </a:cxn>
              <a:cxn ang="0">
                <a:pos x="734" y="197"/>
              </a:cxn>
              <a:cxn ang="0">
                <a:pos x="689" y="175"/>
              </a:cxn>
              <a:cxn ang="0">
                <a:pos x="641" y="159"/>
              </a:cxn>
              <a:cxn ang="0">
                <a:pos x="452" y="0"/>
              </a:cxn>
              <a:cxn ang="0">
                <a:pos x="418" y="164"/>
              </a:cxn>
              <a:cxn ang="0">
                <a:pos x="371" y="182"/>
              </a:cxn>
              <a:cxn ang="0">
                <a:pos x="327" y="205"/>
              </a:cxn>
              <a:cxn ang="0">
                <a:pos x="203" y="324"/>
              </a:cxn>
              <a:cxn ang="0">
                <a:pos x="176" y="369"/>
              </a:cxn>
              <a:cxn ang="0">
                <a:pos x="157" y="417"/>
              </a:cxn>
              <a:cxn ang="0">
                <a:pos x="0" y="451"/>
              </a:cxn>
              <a:cxn ang="0">
                <a:pos x="152" y="640"/>
              </a:cxn>
              <a:cxn ang="0">
                <a:pos x="169" y="689"/>
              </a:cxn>
              <a:cxn ang="0">
                <a:pos x="194" y="735"/>
              </a:cxn>
              <a:cxn ang="0">
                <a:pos x="219" y="977"/>
              </a:cxn>
              <a:cxn ang="0">
                <a:pos x="356" y="885"/>
              </a:cxn>
              <a:cxn ang="0">
                <a:pos x="402" y="905"/>
              </a:cxn>
              <a:cxn ang="0">
                <a:pos x="452" y="920"/>
              </a:cxn>
              <a:cxn ang="0">
                <a:pos x="623" y="920"/>
              </a:cxn>
              <a:cxn ang="0">
                <a:pos x="673" y="905"/>
              </a:cxn>
              <a:cxn ang="0">
                <a:pos x="720" y="885"/>
              </a:cxn>
              <a:cxn ang="0">
                <a:pos x="857" y="977"/>
              </a:cxn>
              <a:cxn ang="0">
                <a:pos x="883" y="735"/>
              </a:cxn>
              <a:cxn ang="0">
                <a:pos x="907" y="689"/>
              </a:cxn>
              <a:cxn ang="0">
                <a:pos x="924" y="640"/>
              </a:cxn>
            </a:cxnLst>
            <a:rect l="0" t="0" r="r" b="b"/>
            <a:pathLst>
              <a:path w="1076" h="1074">
                <a:moveTo>
                  <a:pt x="1076" y="622"/>
                </a:moveTo>
                <a:lnTo>
                  <a:pt x="1076" y="527"/>
                </a:lnTo>
                <a:lnTo>
                  <a:pt x="705" y="527"/>
                </a:lnTo>
                <a:lnTo>
                  <a:pt x="705" y="529"/>
                </a:lnTo>
                <a:lnTo>
                  <a:pt x="706" y="531"/>
                </a:lnTo>
                <a:lnTo>
                  <a:pt x="706" y="535"/>
                </a:lnTo>
                <a:lnTo>
                  <a:pt x="706" y="537"/>
                </a:lnTo>
                <a:lnTo>
                  <a:pt x="703" y="569"/>
                </a:lnTo>
                <a:lnTo>
                  <a:pt x="693" y="601"/>
                </a:lnTo>
                <a:lnTo>
                  <a:pt x="678" y="628"/>
                </a:lnTo>
                <a:lnTo>
                  <a:pt x="657" y="652"/>
                </a:lnTo>
                <a:lnTo>
                  <a:pt x="631" y="673"/>
                </a:lnTo>
                <a:lnTo>
                  <a:pt x="604" y="688"/>
                </a:lnTo>
                <a:lnTo>
                  <a:pt x="572" y="697"/>
                </a:lnTo>
                <a:lnTo>
                  <a:pt x="538" y="701"/>
                </a:lnTo>
                <a:lnTo>
                  <a:pt x="504" y="697"/>
                </a:lnTo>
                <a:lnTo>
                  <a:pt x="472" y="688"/>
                </a:lnTo>
                <a:lnTo>
                  <a:pt x="444" y="673"/>
                </a:lnTo>
                <a:lnTo>
                  <a:pt x="419" y="652"/>
                </a:lnTo>
                <a:lnTo>
                  <a:pt x="399" y="628"/>
                </a:lnTo>
                <a:lnTo>
                  <a:pt x="383" y="601"/>
                </a:lnTo>
                <a:lnTo>
                  <a:pt x="373" y="569"/>
                </a:lnTo>
                <a:lnTo>
                  <a:pt x="370" y="537"/>
                </a:lnTo>
                <a:lnTo>
                  <a:pt x="373" y="505"/>
                </a:lnTo>
                <a:lnTo>
                  <a:pt x="383" y="474"/>
                </a:lnTo>
                <a:lnTo>
                  <a:pt x="399" y="446"/>
                </a:lnTo>
                <a:lnTo>
                  <a:pt x="419" y="422"/>
                </a:lnTo>
                <a:lnTo>
                  <a:pt x="444" y="401"/>
                </a:lnTo>
                <a:lnTo>
                  <a:pt x="472" y="386"/>
                </a:lnTo>
                <a:lnTo>
                  <a:pt x="504" y="377"/>
                </a:lnTo>
                <a:lnTo>
                  <a:pt x="538" y="374"/>
                </a:lnTo>
                <a:lnTo>
                  <a:pt x="570" y="377"/>
                </a:lnTo>
                <a:lnTo>
                  <a:pt x="602" y="385"/>
                </a:lnTo>
                <a:lnTo>
                  <a:pt x="629" y="400"/>
                </a:lnTo>
                <a:lnTo>
                  <a:pt x="653" y="419"/>
                </a:lnTo>
                <a:lnTo>
                  <a:pt x="674" y="440"/>
                </a:lnTo>
                <a:lnTo>
                  <a:pt x="690" y="467"/>
                </a:lnTo>
                <a:lnTo>
                  <a:pt x="701" y="496"/>
                </a:lnTo>
                <a:lnTo>
                  <a:pt x="705" y="527"/>
                </a:lnTo>
                <a:lnTo>
                  <a:pt x="1076" y="527"/>
                </a:lnTo>
                <a:lnTo>
                  <a:pt x="1076" y="451"/>
                </a:lnTo>
                <a:lnTo>
                  <a:pt x="929" y="451"/>
                </a:lnTo>
                <a:lnTo>
                  <a:pt x="924" y="434"/>
                </a:lnTo>
                <a:lnTo>
                  <a:pt x="920" y="417"/>
                </a:lnTo>
                <a:lnTo>
                  <a:pt x="914" y="401"/>
                </a:lnTo>
                <a:lnTo>
                  <a:pt x="907" y="385"/>
                </a:lnTo>
                <a:lnTo>
                  <a:pt x="899" y="369"/>
                </a:lnTo>
                <a:lnTo>
                  <a:pt x="892" y="354"/>
                </a:lnTo>
                <a:lnTo>
                  <a:pt x="883" y="339"/>
                </a:lnTo>
                <a:lnTo>
                  <a:pt x="873" y="324"/>
                </a:lnTo>
                <a:lnTo>
                  <a:pt x="979" y="218"/>
                </a:lnTo>
                <a:lnTo>
                  <a:pt x="857" y="97"/>
                </a:lnTo>
                <a:lnTo>
                  <a:pt x="749" y="205"/>
                </a:lnTo>
                <a:lnTo>
                  <a:pt x="734" y="197"/>
                </a:lnTo>
                <a:lnTo>
                  <a:pt x="720" y="189"/>
                </a:lnTo>
                <a:lnTo>
                  <a:pt x="705" y="182"/>
                </a:lnTo>
                <a:lnTo>
                  <a:pt x="689" y="175"/>
                </a:lnTo>
                <a:lnTo>
                  <a:pt x="673" y="170"/>
                </a:lnTo>
                <a:lnTo>
                  <a:pt x="657" y="164"/>
                </a:lnTo>
                <a:lnTo>
                  <a:pt x="641" y="159"/>
                </a:lnTo>
                <a:lnTo>
                  <a:pt x="623" y="156"/>
                </a:lnTo>
                <a:lnTo>
                  <a:pt x="623" y="0"/>
                </a:lnTo>
                <a:lnTo>
                  <a:pt x="452" y="0"/>
                </a:lnTo>
                <a:lnTo>
                  <a:pt x="452" y="156"/>
                </a:lnTo>
                <a:lnTo>
                  <a:pt x="436" y="159"/>
                </a:lnTo>
                <a:lnTo>
                  <a:pt x="418" y="164"/>
                </a:lnTo>
                <a:lnTo>
                  <a:pt x="402" y="170"/>
                </a:lnTo>
                <a:lnTo>
                  <a:pt x="387" y="175"/>
                </a:lnTo>
                <a:lnTo>
                  <a:pt x="371" y="182"/>
                </a:lnTo>
                <a:lnTo>
                  <a:pt x="356" y="189"/>
                </a:lnTo>
                <a:lnTo>
                  <a:pt x="342" y="197"/>
                </a:lnTo>
                <a:lnTo>
                  <a:pt x="327" y="205"/>
                </a:lnTo>
                <a:lnTo>
                  <a:pt x="219" y="97"/>
                </a:lnTo>
                <a:lnTo>
                  <a:pt x="97" y="218"/>
                </a:lnTo>
                <a:lnTo>
                  <a:pt x="203" y="324"/>
                </a:lnTo>
                <a:lnTo>
                  <a:pt x="194" y="339"/>
                </a:lnTo>
                <a:lnTo>
                  <a:pt x="184" y="354"/>
                </a:lnTo>
                <a:lnTo>
                  <a:pt x="176" y="369"/>
                </a:lnTo>
                <a:lnTo>
                  <a:pt x="169" y="385"/>
                </a:lnTo>
                <a:lnTo>
                  <a:pt x="163" y="401"/>
                </a:lnTo>
                <a:lnTo>
                  <a:pt x="157" y="417"/>
                </a:lnTo>
                <a:lnTo>
                  <a:pt x="152" y="434"/>
                </a:lnTo>
                <a:lnTo>
                  <a:pt x="148" y="451"/>
                </a:lnTo>
                <a:lnTo>
                  <a:pt x="0" y="451"/>
                </a:lnTo>
                <a:lnTo>
                  <a:pt x="0" y="622"/>
                </a:lnTo>
                <a:lnTo>
                  <a:pt x="148" y="622"/>
                </a:lnTo>
                <a:lnTo>
                  <a:pt x="152" y="640"/>
                </a:lnTo>
                <a:lnTo>
                  <a:pt x="157" y="657"/>
                </a:lnTo>
                <a:lnTo>
                  <a:pt x="163" y="673"/>
                </a:lnTo>
                <a:lnTo>
                  <a:pt x="169" y="689"/>
                </a:lnTo>
                <a:lnTo>
                  <a:pt x="176" y="705"/>
                </a:lnTo>
                <a:lnTo>
                  <a:pt x="184" y="720"/>
                </a:lnTo>
                <a:lnTo>
                  <a:pt x="194" y="735"/>
                </a:lnTo>
                <a:lnTo>
                  <a:pt x="203" y="750"/>
                </a:lnTo>
                <a:lnTo>
                  <a:pt x="97" y="856"/>
                </a:lnTo>
                <a:lnTo>
                  <a:pt x="219" y="977"/>
                </a:lnTo>
                <a:lnTo>
                  <a:pt x="327" y="869"/>
                </a:lnTo>
                <a:lnTo>
                  <a:pt x="342" y="877"/>
                </a:lnTo>
                <a:lnTo>
                  <a:pt x="356" y="885"/>
                </a:lnTo>
                <a:lnTo>
                  <a:pt x="371" y="892"/>
                </a:lnTo>
                <a:lnTo>
                  <a:pt x="387" y="899"/>
                </a:lnTo>
                <a:lnTo>
                  <a:pt x="402" y="905"/>
                </a:lnTo>
                <a:lnTo>
                  <a:pt x="418" y="911"/>
                </a:lnTo>
                <a:lnTo>
                  <a:pt x="436" y="915"/>
                </a:lnTo>
                <a:lnTo>
                  <a:pt x="452" y="920"/>
                </a:lnTo>
                <a:lnTo>
                  <a:pt x="452" y="1074"/>
                </a:lnTo>
                <a:lnTo>
                  <a:pt x="623" y="1074"/>
                </a:lnTo>
                <a:lnTo>
                  <a:pt x="623" y="920"/>
                </a:lnTo>
                <a:lnTo>
                  <a:pt x="641" y="915"/>
                </a:lnTo>
                <a:lnTo>
                  <a:pt x="657" y="911"/>
                </a:lnTo>
                <a:lnTo>
                  <a:pt x="673" y="905"/>
                </a:lnTo>
                <a:lnTo>
                  <a:pt x="689" y="899"/>
                </a:lnTo>
                <a:lnTo>
                  <a:pt x="705" y="892"/>
                </a:lnTo>
                <a:lnTo>
                  <a:pt x="720" y="885"/>
                </a:lnTo>
                <a:lnTo>
                  <a:pt x="734" y="877"/>
                </a:lnTo>
                <a:lnTo>
                  <a:pt x="749" y="869"/>
                </a:lnTo>
                <a:lnTo>
                  <a:pt x="857" y="977"/>
                </a:lnTo>
                <a:lnTo>
                  <a:pt x="979" y="856"/>
                </a:lnTo>
                <a:lnTo>
                  <a:pt x="873" y="750"/>
                </a:lnTo>
                <a:lnTo>
                  <a:pt x="883" y="735"/>
                </a:lnTo>
                <a:lnTo>
                  <a:pt x="892" y="720"/>
                </a:lnTo>
                <a:lnTo>
                  <a:pt x="899" y="705"/>
                </a:lnTo>
                <a:lnTo>
                  <a:pt x="907" y="689"/>
                </a:lnTo>
                <a:lnTo>
                  <a:pt x="914" y="673"/>
                </a:lnTo>
                <a:lnTo>
                  <a:pt x="920" y="657"/>
                </a:lnTo>
                <a:lnTo>
                  <a:pt x="924" y="640"/>
                </a:lnTo>
                <a:lnTo>
                  <a:pt x="929" y="622"/>
                </a:lnTo>
                <a:lnTo>
                  <a:pt x="1076" y="622"/>
                </a:lnTo>
                <a:close/>
              </a:path>
            </a:pathLst>
          </a:custGeom>
          <a:solidFill>
            <a:srgbClr val="000000"/>
          </a:solidFill>
          <a:ln w="635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" name="직사각형 9"/>
          <p:cNvSpPr/>
          <p:nvPr/>
        </p:nvSpPr>
        <p:spPr>
          <a:xfrm>
            <a:off x="381000" y="990600"/>
            <a:ext cx="3641834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http://b.com/ad.swf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1066800" cy="112309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3886200"/>
            <a:ext cx="54864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NPN_...(http://a.com/data.txt)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28600" y="3714661"/>
            <a:ext cx="3962400" cy="7811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sp>
        <p:nvSpPr>
          <p:cNvPr id="50" name="자유형 49"/>
          <p:cNvSpPr/>
          <p:nvPr/>
        </p:nvSpPr>
        <p:spPr>
          <a:xfrm>
            <a:off x="4170556" y="2609385"/>
            <a:ext cx="646771" cy="2252547"/>
          </a:xfrm>
          <a:custGeom>
            <a:avLst/>
            <a:gdLst>
              <a:gd name="connsiteX0" fmla="*/ 0 w 646771"/>
              <a:gd name="connsiteY0" fmla="*/ 2252547 h 2252547"/>
              <a:gd name="connsiteX1" fmla="*/ 156117 w 646771"/>
              <a:gd name="connsiteY1" fmla="*/ 1293542 h 2252547"/>
              <a:gd name="connsiteX2" fmla="*/ 156117 w 646771"/>
              <a:gd name="connsiteY2" fmla="*/ 1293542 h 2252547"/>
              <a:gd name="connsiteX3" fmla="*/ 245327 w 646771"/>
              <a:gd name="connsiteY3" fmla="*/ 223025 h 2252547"/>
              <a:gd name="connsiteX4" fmla="*/ 646771 w 646771"/>
              <a:gd name="connsiteY4" fmla="*/ 0 h 22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71" h="2252547">
                <a:moveTo>
                  <a:pt x="0" y="2252547"/>
                </a:moveTo>
                <a:lnTo>
                  <a:pt x="156117" y="1293542"/>
                </a:lnTo>
                <a:lnTo>
                  <a:pt x="156117" y="1293542"/>
                </a:lnTo>
                <a:cubicBezTo>
                  <a:pt x="170985" y="1115123"/>
                  <a:pt x="163551" y="438615"/>
                  <a:pt x="245327" y="223025"/>
                </a:cubicBezTo>
                <a:cubicBezTo>
                  <a:pt x="327103" y="7435"/>
                  <a:pt x="486937" y="3717"/>
                  <a:pt x="646771" y="0"/>
                </a:cubicBezTo>
              </a:path>
            </a:pathLst>
          </a:cu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자유형 51"/>
          <p:cNvSpPr/>
          <p:nvPr/>
        </p:nvSpPr>
        <p:spPr>
          <a:xfrm>
            <a:off x="4148254" y="3114907"/>
            <a:ext cx="669073" cy="1925444"/>
          </a:xfrm>
          <a:custGeom>
            <a:avLst/>
            <a:gdLst>
              <a:gd name="connsiteX0" fmla="*/ 0 w 669073"/>
              <a:gd name="connsiteY0" fmla="*/ 1925444 h 1925444"/>
              <a:gd name="connsiteX1" fmla="*/ 223024 w 669073"/>
              <a:gd name="connsiteY1" fmla="*/ 899532 h 1925444"/>
              <a:gd name="connsiteX2" fmla="*/ 223024 w 669073"/>
              <a:gd name="connsiteY2" fmla="*/ 899532 h 1925444"/>
              <a:gd name="connsiteX3" fmla="*/ 334536 w 669073"/>
              <a:gd name="connsiteY3" fmla="*/ 141249 h 1925444"/>
              <a:gd name="connsiteX4" fmla="*/ 669073 w 669073"/>
              <a:gd name="connsiteY4" fmla="*/ 52039 h 192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073" h="1925444">
                <a:moveTo>
                  <a:pt x="0" y="1925444"/>
                </a:moveTo>
                <a:lnTo>
                  <a:pt x="223024" y="899532"/>
                </a:lnTo>
                <a:lnTo>
                  <a:pt x="223024" y="899532"/>
                </a:lnTo>
                <a:cubicBezTo>
                  <a:pt x="241609" y="773152"/>
                  <a:pt x="260195" y="282498"/>
                  <a:pt x="334536" y="141249"/>
                </a:cubicBezTo>
                <a:cubicBezTo>
                  <a:pt x="408877" y="0"/>
                  <a:pt x="538975" y="26019"/>
                  <a:pt x="669073" y="52039"/>
                </a:cubicBezTo>
              </a:path>
            </a:pathLst>
          </a:cu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Rectangle 20"/>
          <p:cNvSpPr/>
          <p:nvPr/>
        </p:nvSpPr>
        <p:spPr>
          <a:xfrm>
            <a:off x="8077200" y="1827528"/>
            <a:ext cx="914400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5000" dirty="0">
              <a:solidFill>
                <a:srgbClr val="008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6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104 0.1509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5.55112E-17 0.1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5.55112E-17 0.139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30" grpId="1" animBg="1"/>
      <p:bldP spid="30" grpId="2" animBg="1"/>
      <p:bldP spid="13" grpId="0" animBg="1"/>
      <p:bldP spid="13" grpId="1" animBg="1"/>
      <p:bldP spid="50" grpId="0" animBg="1"/>
      <p:bldP spid="50" grpId="1" animBg="1"/>
      <p:bldP spid="52" grpId="0" animBg="1"/>
      <p:bldP spid="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dirty="0" smtClean="0"/>
              <a:t>Modified Browser: Allowed </a:t>
            </a:r>
            <a:r>
              <a:rPr lang="en-US" sz="3600" dirty="0" err="1" smtClean="0"/>
              <a:t>Xdomain</a:t>
            </a:r>
            <a:r>
              <a:rPr lang="en-US" sz="3600" dirty="0" smtClean="0"/>
              <a:t> Request</a:t>
            </a:r>
            <a:endParaRPr lang="en-US" sz="3600" dirty="0"/>
          </a:p>
        </p:txBody>
      </p:sp>
      <p:sp>
        <p:nvSpPr>
          <p:cNvPr id="26" name="직사각형 25"/>
          <p:cNvSpPr/>
          <p:nvPr/>
        </p:nvSpPr>
        <p:spPr>
          <a:xfrm>
            <a:off x="4800600" y="2133600"/>
            <a:ext cx="4114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http://a.com/crossdomain.xml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http://a.com/data.txt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직사각형 9"/>
          <p:cNvSpPr/>
          <p:nvPr/>
        </p:nvSpPr>
        <p:spPr>
          <a:xfrm>
            <a:off x="5029200" y="1142148"/>
            <a:ext cx="38862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Logged NPAPI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646923" y="1340068"/>
            <a:ext cx="687077" cy="685800"/>
          </a:xfrm>
          <a:custGeom>
            <a:avLst/>
            <a:gdLst/>
            <a:ahLst/>
            <a:cxnLst>
              <a:cxn ang="0">
                <a:pos x="705" y="527"/>
              </a:cxn>
              <a:cxn ang="0">
                <a:pos x="706" y="535"/>
              </a:cxn>
              <a:cxn ang="0">
                <a:pos x="693" y="601"/>
              </a:cxn>
              <a:cxn ang="0">
                <a:pos x="631" y="673"/>
              </a:cxn>
              <a:cxn ang="0">
                <a:pos x="538" y="701"/>
              </a:cxn>
              <a:cxn ang="0">
                <a:pos x="444" y="673"/>
              </a:cxn>
              <a:cxn ang="0">
                <a:pos x="383" y="601"/>
              </a:cxn>
              <a:cxn ang="0">
                <a:pos x="373" y="505"/>
              </a:cxn>
              <a:cxn ang="0">
                <a:pos x="419" y="422"/>
              </a:cxn>
              <a:cxn ang="0">
                <a:pos x="504" y="377"/>
              </a:cxn>
              <a:cxn ang="0">
                <a:pos x="602" y="385"/>
              </a:cxn>
              <a:cxn ang="0">
                <a:pos x="674" y="440"/>
              </a:cxn>
              <a:cxn ang="0">
                <a:pos x="705" y="527"/>
              </a:cxn>
              <a:cxn ang="0">
                <a:pos x="929" y="451"/>
              </a:cxn>
              <a:cxn ang="0">
                <a:pos x="914" y="401"/>
              </a:cxn>
              <a:cxn ang="0">
                <a:pos x="892" y="354"/>
              </a:cxn>
              <a:cxn ang="0">
                <a:pos x="979" y="218"/>
              </a:cxn>
              <a:cxn ang="0">
                <a:pos x="734" y="197"/>
              </a:cxn>
              <a:cxn ang="0">
                <a:pos x="689" y="175"/>
              </a:cxn>
              <a:cxn ang="0">
                <a:pos x="641" y="159"/>
              </a:cxn>
              <a:cxn ang="0">
                <a:pos x="452" y="0"/>
              </a:cxn>
              <a:cxn ang="0">
                <a:pos x="418" y="164"/>
              </a:cxn>
              <a:cxn ang="0">
                <a:pos x="371" y="182"/>
              </a:cxn>
              <a:cxn ang="0">
                <a:pos x="327" y="205"/>
              </a:cxn>
              <a:cxn ang="0">
                <a:pos x="203" y="324"/>
              </a:cxn>
              <a:cxn ang="0">
                <a:pos x="176" y="369"/>
              </a:cxn>
              <a:cxn ang="0">
                <a:pos x="157" y="417"/>
              </a:cxn>
              <a:cxn ang="0">
                <a:pos x="0" y="451"/>
              </a:cxn>
              <a:cxn ang="0">
                <a:pos x="152" y="640"/>
              </a:cxn>
              <a:cxn ang="0">
                <a:pos x="169" y="689"/>
              </a:cxn>
              <a:cxn ang="0">
                <a:pos x="194" y="735"/>
              </a:cxn>
              <a:cxn ang="0">
                <a:pos x="219" y="977"/>
              </a:cxn>
              <a:cxn ang="0">
                <a:pos x="356" y="885"/>
              </a:cxn>
              <a:cxn ang="0">
                <a:pos x="402" y="905"/>
              </a:cxn>
              <a:cxn ang="0">
                <a:pos x="452" y="920"/>
              </a:cxn>
              <a:cxn ang="0">
                <a:pos x="623" y="920"/>
              </a:cxn>
              <a:cxn ang="0">
                <a:pos x="673" y="905"/>
              </a:cxn>
              <a:cxn ang="0">
                <a:pos x="720" y="885"/>
              </a:cxn>
              <a:cxn ang="0">
                <a:pos x="857" y="977"/>
              </a:cxn>
              <a:cxn ang="0">
                <a:pos x="883" y="735"/>
              </a:cxn>
              <a:cxn ang="0">
                <a:pos x="907" y="689"/>
              </a:cxn>
              <a:cxn ang="0">
                <a:pos x="924" y="640"/>
              </a:cxn>
            </a:cxnLst>
            <a:rect l="0" t="0" r="r" b="b"/>
            <a:pathLst>
              <a:path w="1076" h="1074">
                <a:moveTo>
                  <a:pt x="1076" y="622"/>
                </a:moveTo>
                <a:lnTo>
                  <a:pt x="1076" y="527"/>
                </a:lnTo>
                <a:lnTo>
                  <a:pt x="705" y="527"/>
                </a:lnTo>
                <a:lnTo>
                  <a:pt x="705" y="529"/>
                </a:lnTo>
                <a:lnTo>
                  <a:pt x="706" y="531"/>
                </a:lnTo>
                <a:lnTo>
                  <a:pt x="706" y="535"/>
                </a:lnTo>
                <a:lnTo>
                  <a:pt x="706" y="537"/>
                </a:lnTo>
                <a:lnTo>
                  <a:pt x="703" y="569"/>
                </a:lnTo>
                <a:lnTo>
                  <a:pt x="693" y="601"/>
                </a:lnTo>
                <a:lnTo>
                  <a:pt x="678" y="628"/>
                </a:lnTo>
                <a:lnTo>
                  <a:pt x="657" y="652"/>
                </a:lnTo>
                <a:lnTo>
                  <a:pt x="631" y="673"/>
                </a:lnTo>
                <a:lnTo>
                  <a:pt x="604" y="688"/>
                </a:lnTo>
                <a:lnTo>
                  <a:pt x="572" y="697"/>
                </a:lnTo>
                <a:lnTo>
                  <a:pt x="538" y="701"/>
                </a:lnTo>
                <a:lnTo>
                  <a:pt x="504" y="697"/>
                </a:lnTo>
                <a:lnTo>
                  <a:pt x="472" y="688"/>
                </a:lnTo>
                <a:lnTo>
                  <a:pt x="444" y="673"/>
                </a:lnTo>
                <a:lnTo>
                  <a:pt x="419" y="652"/>
                </a:lnTo>
                <a:lnTo>
                  <a:pt x="399" y="628"/>
                </a:lnTo>
                <a:lnTo>
                  <a:pt x="383" y="601"/>
                </a:lnTo>
                <a:lnTo>
                  <a:pt x="373" y="569"/>
                </a:lnTo>
                <a:lnTo>
                  <a:pt x="370" y="537"/>
                </a:lnTo>
                <a:lnTo>
                  <a:pt x="373" y="505"/>
                </a:lnTo>
                <a:lnTo>
                  <a:pt x="383" y="474"/>
                </a:lnTo>
                <a:lnTo>
                  <a:pt x="399" y="446"/>
                </a:lnTo>
                <a:lnTo>
                  <a:pt x="419" y="422"/>
                </a:lnTo>
                <a:lnTo>
                  <a:pt x="444" y="401"/>
                </a:lnTo>
                <a:lnTo>
                  <a:pt x="472" y="386"/>
                </a:lnTo>
                <a:lnTo>
                  <a:pt x="504" y="377"/>
                </a:lnTo>
                <a:lnTo>
                  <a:pt x="538" y="374"/>
                </a:lnTo>
                <a:lnTo>
                  <a:pt x="570" y="377"/>
                </a:lnTo>
                <a:lnTo>
                  <a:pt x="602" y="385"/>
                </a:lnTo>
                <a:lnTo>
                  <a:pt x="629" y="400"/>
                </a:lnTo>
                <a:lnTo>
                  <a:pt x="653" y="419"/>
                </a:lnTo>
                <a:lnTo>
                  <a:pt x="674" y="440"/>
                </a:lnTo>
                <a:lnTo>
                  <a:pt x="690" y="467"/>
                </a:lnTo>
                <a:lnTo>
                  <a:pt x="701" y="496"/>
                </a:lnTo>
                <a:lnTo>
                  <a:pt x="705" y="527"/>
                </a:lnTo>
                <a:lnTo>
                  <a:pt x="1076" y="527"/>
                </a:lnTo>
                <a:lnTo>
                  <a:pt x="1076" y="451"/>
                </a:lnTo>
                <a:lnTo>
                  <a:pt x="929" y="451"/>
                </a:lnTo>
                <a:lnTo>
                  <a:pt x="924" y="434"/>
                </a:lnTo>
                <a:lnTo>
                  <a:pt x="920" y="417"/>
                </a:lnTo>
                <a:lnTo>
                  <a:pt x="914" y="401"/>
                </a:lnTo>
                <a:lnTo>
                  <a:pt x="907" y="385"/>
                </a:lnTo>
                <a:lnTo>
                  <a:pt x="899" y="369"/>
                </a:lnTo>
                <a:lnTo>
                  <a:pt x="892" y="354"/>
                </a:lnTo>
                <a:lnTo>
                  <a:pt x="883" y="339"/>
                </a:lnTo>
                <a:lnTo>
                  <a:pt x="873" y="324"/>
                </a:lnTo>
                <a:lnTo>
                  <a:pt x="979" y="218"/>
                </a:lnTo>
                <a:lnTo>
                  <a:pt x="857" y="97"/>
                </a:lnTo>
                <a:lnTo>
                  <a:pt x="749" y="205"/>
                </a:lnTo>
                <a:lnTo>
                  <a:pt x="734" y="197"/>
                </a:lnTo>
                <a:lnTo>
                  <a:pt x="720" y="189"/>
                </a:lnTo>
                <a:lnTo>
                  <a:pt x="705" y="182"/>
                </a:lnTo>
                <a:lnTo>
                  <a:pt x="689" y="175"/>
                </a:lnTo>
                <a:lnTo>
                  <a:pt x="673" y="170"/>
                </a:lnTo>
                <a:lnTo>
                  <a:pt x="657" y="164"/>
                </a:lnTo>
                <a:lnTo>
                  <a:pt x="641" y="159"/>
                </a:lnTo>
                <a:lnTo>
                  <a:pt x="623" y="156"/>
                </a:lnTo>
                <a:lnTo>
                  <a:pt x="623" y="0"/>
                </a:lnTo>
                <a:lnTo>
                  <a:pt x="452" y="0"/>
                </a:lnTo>
                <a:lnTo>
                  <a:pt x="452" y="156"/>
                </a:lnTo>
                <a:lnTo>
                  <a:pt x="436" y="159"/>
                </a:lnTo>
                <a:lnTo>
                  <a:pt x="418" y="164"/>
                </a:lnTo>
                <a:lnTo>
                  <a:pt x="402" y="170"/>
                </a:lnTo>
                <a:lnTo>
                  <a:pt x="387" y="175"/>
                </a:lnTo>
                <a:lnTo>
                  <a:pt x="371" y="182"/>
                </a:lnTo>
                <a:lnTo>
                  <a:pt x="356" y="189"/>
                </a:lnTo>
                <a:lnTo>
                  <a:pt x="342" y="197"/>
                </a:lnTo>
                <a:lnTo>
                  <a:pt x="327" y="205"/>
                </a:lnTo>
                <a:lnTo>
                  <a:pt x="219" y="97"/>
                </a:lnTo>
                <a:lnTo>
                  <a:pt x="97" y="218"/>
                </a:lnTo>
                <a:lnTo>
                  <a:pt x="203" y="324"/>
                </a:lnTo>
                <a:lnTo>
                  <a:pt x="194" y="339"/>
                </a:lnTo>
                <a:lnTo>
                  <a:pt x="184" y="354"/>
                </a:lnTo>
                <a:lnTo>
                  <a:pt x="176" y="369"/>
                </a:lnTo>
                <a:lnTo>
                  <a:pt x="169" y="385"/>
                </a:lnTo>
                <a:lnTo>
                  <a:pt x="163" y="401"/>
                </a:lnTo>
                <a:lnTo>
                  <a:pt x="157" y="417"/>
                </a:lnTo>
                <a:lnTo>
                  <a:pt x="152" y="434"/>
                </a:lnTo>
                <a:lnTo>
                  <a:pt x="148" y="451"/>
                </a:lnTo>
                <a:lnTo>
                  <a:pt x="0" y="451"/>
                </a:lnTo>
                <a:lnTo>
                  <a:pt x="0" y="622"/>
                </a:lnTo>
                <a:lnTo>
                  <a:pt x="148" y="622"/>
                </a:lnTo>
                <a:lnTo>
                  <a:pt x="152" y="640"/>
                </a:lnTo>
                <a:lnTo>
                  <a:pt x="157" y="657"/>
                </a:lnTo>
                <a:lnTo>
                  <a:pt x="163" y="673"/>
                </a:lnTo>
                <a:lnTo>
                  <a:pt x="169" y="689"/>
                </a:lnTo>
                <a:lnTo>
                  <a:pt x="176" y="705"/>
                </a:lnTo>
                <a:lnTo>
                  <a:pt x="184" y="720"/>
                </a:lnTo>
                <a:lnTo>
                  <a:pt x="194" y="735"/>
                </a:lnTo>
                <a:lnTo>
                  <a:pt x="203" y="750"/>
                </a:lnTo>
                <a:lnTo>
                  <a:pt x="97" y="856"/>
                </a:lnTo>
                <a:lnTo>
                  <a:pt x="219" y="977"/>
                </a:lnTo>
                <a:lnTo>
                  <a:pt x="327" y="869"/>
                </a:lnTo>
                <a:lnTo>
                  <a:pt x="342" y="877"/>
                </a:lnTo>
                <a:lnTo>
                  <a:pt x="356" y="885"/>
                </a:lnTo>
                <a:lnTo>
                  <a:pt x="371" y="892"/>
                </a:lnTo>
                <a:lnTo>
                  <a:pt x="387" y="899"/>
                </a:lnTo>
                <a:lnTo>
                  <a:pt x="402" y="905"/>
                </a:lnTo>
                <a:lnTo>
                  <a:pt x="418" y="911"/>
                </a:lnTo>
                <a:lnTo>
                  <a:pt x="436" y="915"/>
                </a:lnTo>
                <a:lnTo>
                  <a:pt x="452" y="920"/>
                </a:lnTo>
                <a:lnTo>
                  <a:pt x="452" y="1074"/>
                </a:lnTo>
                <a:lnTo>
                  <a:pt x="623" y="1074"/>
                </a:lnTo>
                <a:lnTo>
                  <a:pt x="623" y="920"/>
                </a:lnTo>
                <a:lnTo>
                  <a:pt x="641" y="915"/>
                </a:lnTo>
                <a:lnTo>
                  <a:pt x="657" y="911"/>
                </a:lnTo>
                <a:lnTo>
                  <a:pt x="673" y="905"/>
                </a:lnTo>
                <a:lnTo>
                  <a:pt x="689" y="899"/>
                </a:lnTo>
                <a:lnTo>
                  <a:pt x="705" y="892"/>
                </a:lnTo>
                <a:lnTo>
                  <a:pt x="720" y="885"/>
                </a:lnTo>
                <a:lnTo>
                  <a:pt x="734" y="877"/>
                </a:lnTo>
                <a:lnTo>
                  <a:pt x="749" y="869"/>
                </a:lnTo>
                <a:lnTo>
                  <a:pt x="857" y="977"/>
                </a:lnTo>
                <a:lnTo>
                  <a:pt x="979" y="856"/>
                </a:lnTo>
                <a:lnTo>
                  <a:pt x="873" y="750"/>
                </a:lnTo>
                <a:lnTo>
                  <a:pt x="883" y="735"/>
                </a:lnTo>
                <a:lnTo>
                  <a:pt x="892" y="720"/>
                </a:lnTo>
                <a:lnTo>
                  <a:pt x="899" y="705"/>
                </a:lnTo>
                <a:lnTo>
                  <a:pt x="907" y="689"/>
                </a:lnTo>
                <a:lnTo>
                  <a:pt x="914" y="673"/>
                </a:lnTo>
                <a:lnTo>
                  <a:pt x="920" y="657"/>
                </a:lnTo>
                <a:lnTo>
                  <a:pt x="924" y="640"/>
                </a:lnTo>
                <a:lnTo>
                  <a:pt x="929" y="622"/>
                </a:lnTo>
                <a:lnTo>
                  <a:pt x="1076" y="622"/>
                </a:lnTo>
                <a:close/>
              </a:path>
            </a:pathLst>
          </a:custGeom>
          <a:solidFill>
            <a:srgbClr val="000000"/>
          </a:solidFill>
          <a:ln w="635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Rectangle 2"/>
          <p:cNvSpPr/>
          <p:nvPr/>
        </p:nvSpPr>
        <p:spPr>
          <a:xfrm>
            <a:off x="381000" y="1447086"/>
            <a:ext cx="43434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crossdomain.xml is followed by “real” resources</a:t>
            </a:r>
          </a:p>
          <a:p>
            <a:pPr marL="342900" indent="-342900">
              <a:spcBef>
                <a:spcPct val="20000"/>
              </a:spcBef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 the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crossdomain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 request was allowed</a:t>
            </a:r>
            <a:endParaRPr lang="en-US" sz="28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rot="5400000">
            <a:off x="6134894" y="3040702"/>
            <a:ext cx="533400" cy="1588"/>
          </a:xfrm>
          <a:prstGeom prst="straightConnector1">
            <a:avLst/>
          </a:prstGeom>
          <a:ln w="101600">
            <a:solidFill>
              <a:schemeClr val="accent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74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400" dirty="0" smtClean="0"/>
              <a:t>Modified </a:t>
            </a:r>
            <a:r>
              <a:rPr lang="en-US" sz="3400" dirty="0" err="1" smtClean="0"/>
              <a:t>Browser:Disallowed</a:t>
            </a:r>
            <a:r>
              <a:rPr lang="en-US" sz="3400" dirty="0" smtClean="0"/>
              <a:t> </a:t>
            </a:r>
            <a:r>
              <a:rPr lang="en-US" sz="3400" dirty="0" err="1" smtClean="0"/>
              <a:t>Xdomain</a:t>
            </a:r>
            <a:r>
              <a:rPr lang="en-US" sz="3400" dirty="0" smtClean="0"/>
              <a:t> Request </a:t>
            </a:r>
            <a:endParaRPr lang="en-US" sz="34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28600" y="5334000"/>
            <a:ext cx="3962400" cy="7620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accent6">
                    <a:lumMod val="75000"/>
                  </a:schemeClr>
                </a:solidFill>
              </a:rPr>
              <a:t>Browser</a:t>
            </a:r>
            <a:endParaRPr lang="ko-KR" alt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209800"/>
            <a:ext cx="3983783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...load(http://a.com/data.txt)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57200" y="5365532"/>
            <a:ext cx="687077" cy="685800"/>
          </a:xfrm>
          <a:custGeom>
            <a:avLst/>
            <a:gdLst/>
            <a:ahLst/>
            <a:cxnLst>
              <a:cxn ang="0">
                <a:pos x="705" y="527"/>
              </a:cxn>
              <a:cxn ang="0">
                <a:pos x="706" y="535"/>
              </a:cxn>
              <a:cxn ang="0">
                <a:pos x="693" y="601"/>
              </a:cxn>
              <a:cxn ang="0">
                <a:pos x="631" y="673"/>
              </a:cxn>
              <a:cxn ang="0">
                <a:pos x="538" y="701"/>
              </a:cxn>
              <a:cxn ang="0">
                <a:pos x="444" y="673"/>
              </a:cxn>
              <a:cxn ang="0">
                <a:pos x="383" y="601"/>
              </a:cxn>
              <a:cxn ang="0">
                <a:pos x="373" y="505"/>
              </a:cxn>
              <a:cxn ang="0">
                <a:pos x="419" y="422"/>
              </a:cxn>
              <a:cxn ang="0">
                <a:pos x="504" y="377"/>
              </a:cxn>
              <a:cxn ang="0">
                <a:pos x="602" y="385"/>
              </a:cxn>
              <a:cxn ang="0">
                <a:pos x="674" y="440"/>
              </a:cxn>
              <a:cxn ang="0">
                <a:pos x="705" y="527"/>
              </a:cxn>
              <a:cxn ang="0">
                <a:pos x="929" y="451"/>
              </a:cxn>
              <a:cxn ang="0">
                <a:pos x="914" y="401"/>
              </a:cxn>
              <a:cxn ang="0">
                <a:pos x="892" y="354"/>
              </a:cxn>
              <a:cxn ang="0">
                <a:pos x="979" y="218"/>
              </a:cxn>
              <a:cxn ang="0">
                <a:pos x="734" y="197"/>
              </a:cxn>
              <a:cxn ang="0">
                <a:pos x="689" y="175"/>
              </a:cxn>
              <a:cxn ang="0">
                <a:pos x="641" y="159"/>
              </a:cxn>
              <a:cxn ang="0">
                <a:pos x="452" y="0"/>
              </a:cxn>
              <a:cxn ang="0">
                <a:pos x="418" y="164"/>
              </a:cxn>
              <a:cxn ang="0">
                <a:pos x="371" y="182"/>
              </a:cxn>
              <a:cxn ang="0">
                <a:pos x="327" y="205"/>
              </a:cxn>
              <a:cxn ang="0">
                <a:pos x="203" y="324"/>
              </a:cxn>
              <a:cxn ang="0">
                <a:pos x="176" y="369"/>
              </a:cxn>
              <a:cxn ang="0">
                <a:pos x="157" y="417"/>
              </a:cxn>
              <a:cxn ang="0">
                <a:pos x="0" y="451"/>
              </a:cxn>
              <a:cxn ang="0">
                <a:pos x="152" y="640"/>
              </a:cxn>
              <a:cxn ang="0">
                <a:pos x="169" y="689"/>
              </a:cxn>
              <a:cxn ang="0">
                <a:pos x="194" y="735"/>
              </a:cxn>
              <a:cxn ang="0">
                <a:pos x="219" y="977"/>
              </a:cxn>
              <a:cxn ang="0">
                <a:pos x="356" y="885"/>
              </a:cxn>
              <a:cxn ang="0">
                <a:pos x="402" y="905"/>
              </a:cxn>
              <a:cxn ang="0">
                <a:pos x="452" y="920"/>
              </a:cxn>
              <a:cxn ang="0">
                <a:pos x="623" y="920"/>
              </a:cxn>
              <a:cxn ang="0">
                <a:pos x="673" y="905"/>
              </a:cxn>
              <a:cxn ang="0">
                <a:pos x="720" y="885"/>
              </a:cxn>
              <a:cxn ang="0">
                <a:pos x="857" y="977"/>
              </a:cxn>
              <a:cxn ang="0">
                <a:pos x="883" y="735"/>
              </a:cxn>
              <a:cxn ang="0">
                <a:pos x="907" y="689"/>
              </a:cxn>
              <a:cxn ang="0">
                <a:pos x="924" y="640"/>
              </a:cxn>
            </a:cxnLst>
            <a:rect l="0" t="0" r="r" b="b"/>
            <a:pathLst>
              <a:path w="1076" h="1074">
                <a:moveTo>
                  <a:pt x="1076" y="622"/>
                </a:moveTo>
                <a:lnTo>
                  <a:pt x="1076" y="527"/>
                </a:lnTo>
                <a:lnTo>
                  <a:pt x="705" y="527"/>
                </a:lnTo>
                <a:lnTo>
                  <a:pt x="705" y="529"/>
                </a:lnTo>
                <a:lnTo>
                  <a:pt x="706" y="531"/>
                </a:lnTo>
                <a:lnTo>
                  <a:pt x="706" y="535"/>
                </a:lnTo>
                <a:lnTo>
                  <a:pt x="706" y="537"/>
                </a:lnTo>
                <a:lnTo>
                  <a:pt x="703" y="569"/>
                </a:lnTo>
                <a:lnTo>
                  <a:pt x="693" y="601"/>
                </a:lnTo>
                <a:lnTo>
                  <a:pt x="678" y="628"/>
                </a:lnTo>
                <a:lnTo>
                  <a:pt x="657" y="652"/>
                </a:lnTo>
                <a:lnTo>
                  <a:pt x="631" y="673"/>
                </a:lnTo>
                <a:lnTo>
                  <a:pt x="604" y="688"/>
                </a:lnTo>
                <a:lnTo>
                  <a:pt x="572" y="697"/>
                </a:lnTo>
                <a:lnTo>
                  <a:pt x="538" y="701"/>
                </a:lnTo>
                <a:lnTo>
                  <a:pt x="504" y="697"/>
                </a:lnTo>
                <a:lnTo>
                  <a:pt x="472" y="688"/>
                </a:lnTo>
                <a:lnTo>
                  <a:pt x="444" y="673"/>
                </a:lnTo>
                <a:lnTo>
                  <a:pt x="419" y="652"/>
                </a:lnTo>
                <a:lnTo>
                  <a:pt x="399" y="628"/>
                </a:lnTo>
                <a:lnTo>
                  <a:pt x="383" y="601"/>
                </a:lnTo>
                <a:lnTo>
                  <a:pt x="373" y="569"/>
                </a:lnTo>
                <a:lnTo>
                  <a:pt x="370" y="537"/>
                </a:lnTo>
                <a:lnTo>
                  <a:pt x="373" y="505"/>
                </a:lnTo>
                <a:lnTo>
                  <a:pt x="383" y="474"/>
                </a:lnTo>
                <a:lnTo>
                  <a:pt x="399" y="446"/>
                </a:lnTo>
                <a:lnTo>
                  <a:pt x="419" y="422"/>
                </a:lnTo>
                <a:lnTo>
                  <a:pt x="444" y="401"/>
                </a:lnTo>
                <a:lnTo>
                  <a:pt x="472" y="386"/>
                </a:lnTo>
                <a:lnTo>
                  <a:pt x="504" y="377"/>
                </a:lnTo>
                <a:lnTo>
                  <a:pt x="538" y="374"/>
                </a:lnTo>
                <a:lnTo>
                  <a:pt x="570" y="377"/>
                </a:lnTo>
                <a:lnTo>
                  <a:pt x="602" y="385"/>
                </a:lnTo>
                <a:lnTo>
                  <a:pt x="629" y="400"/>
                </a:lnTo>
                <a:lnTo>
                  <a:pt x="653" y="419"/>
                </a:lnTo>
                <a:lnTo>
                  <a:pt x="674" y="440"/>
                </a:lnTo>
                <a:lnTo>
                  <a:pt x="690" y="467"/>
                </a:lnTo>
                <a:lnTo>
                  <a:pt x="701" y="496"/>
                </a:lnTo>
                <a:lnTo>
                  <a:pt x="705" y="527"/>
                </a:lnTo>
                <a:lnTo>
                  <a:pt x="1076" y="527"/>
                </a:lnTo>
                <a:lnTo>
                  <a:pt x="1076" y="451"/>
                </a:lnTo>
                <a:lnTo>
                  <a:pt x="929" y="451"/>
                </a:lnTo>
                <a:lnTo>
                  <a:pt x="924" y="434"/>
                </a:lnTo>
                <a:lnTo>
                  <a:pt x="920" y="417"/>
                </a:lnTo>
                <a:lnTo>
                  <a:pt x="914" y="401"/>
                </a:lnTo>
                <a:lnTo>
                  <a:pt x="907" y="385"/>
                </a:lnTo>
                <a:lnTo>
                  <a:pt x="899" y="369"/>
                </a:lnTo>
                <a:lnTo>
                  <a:pt x="892" y="354"/>
                </a:lnTo>
                <a:lnTo>
                  <a:pt x="883" y="339"/>
                </a:lnTo>
                <a:lnTo>
                  <a:pt x="873" y="324"/>
                </a:lnTo>
                <a:lnTo>
                  <a:pt x="979" y="218"/>
                </a:lnTo>
                <a:lnTo>
                  <a:pt x="857" y="97"/>
                </a:lnTo>
                <a:lnTo>
                  <a:pt x="749" y="205"/>
                </a:lnTo>
                <a:lnTo>
                  <a:pt x="734" y="197"/>
                </a:lnTo>
                <a:lnTo>
                  <a:pt x="720" y="189"/>
                </a:lnTo>
                <a:lnTo>
                  <a:pt x="705" y="182"/>
                </a:lnTo>
                <a:lnTo>
                  <a:pt x="689" y="175"/>
                </a:lnTo>
                <a:lnTo>
                  <a:pt x="673" y="170"/>
                </a:lnTo>
                <a:lnTo>
                  <a:pt x="657" y="164"/>
                </a:lnTo>
                <a:lnTo>
                  <a:pt x="641" y="159"/>
                </a:lnTo>
                <a:lnTo>
                  <a:pt x="623" y="156"/>
                </a:lnTo>
                <a:lnTo>
                  <a:pt x="623" y="0"/>
                </a:lnTo>
                <a:lnTo>
                  <a:pt x="452" y="0"/>
                </a:lnTo>
                <a:lnTo>
                  <a:pt x="452" y="156"/>
                </a:lnTo>
                <a:lnTo>
                  <a:pt x="436" y="159"/>
                </a:lnTo>
                <a:lnTo>
                  <a:pt x="418" y="164"/>
                </a:lnTo>
                <a:lnTo>
                  <a:pt x="402" y="170"/>
                </a:lnTo>
                <a:lnTo>
                  <a:pt x="387" y="175"/>
                </a:lnTo>
                <a:lnTo>
                  <a:pt x="371" y="182"/>
                </a:lnTo>
                <a:lnTo>
                  <a:pt x="356" y="189"/>
                </a:lnTo>
                <a:lnTo>
                  <a:pt x="342" y="197"/>
                </a:lnTo>
                <a:lnTo>
                  <a:pt x="327" y="205"/>
                </a:lnTo>
                <a:lnTo>
                  <a:pt x="219" y="97"/>
                </a:lnTo>
                <a:lnTo>
                  <a:pt x="97" y="218"/>
                </a:lnTo>
                <a:lnTo>
                  <a:pt x="203" y="324"/>
                </a:lnTo>
                <a:lnTo>
                  <a:pt x="194" y="339"/>
                </a:lnTo>
                <a:lnTo>
                  <a:pt x="184" y="354"/>
                </a:lnTo>
                <a:lnTo>
                  <a:pt x="176" y="369"/>
                </a:lnTo>
                <a:lnTo>
                  <a:pt x="169" y="385"/>
                </a:lnTo>
                <a:lnTo>
                  <a:pt x="163" y="401"/>
                </a:lnTo>
                <a:lnTo>
                  <a:pt x="157" y="417"/>
                </a:lnTo>
                <a:lnTo>
                  <a:pt x="152" y="434"/>
                </a:lnTo>
                <a:lnTo>
                  <a:pt x="148" y="451"/>
                </a:lnTo>
                <a:lnTo>
                  <a:pt x="0" y="451"/>
                </a:lnTo>
                <a:lnTo>
                  <a:pt x="0" y="622"/>
                </a:lnTo>
                <a:lnTo>
                  <a:pt x="148" y="622"/>
                </a:lnTo>
                <a:lnTo>
                  <a:pt x="152" y="640"/>
                </a:lnTo>
                <a:lnTo>
                  <a:pt x="157" y="657"/>
                </a:lnTo>
                <a:lnTo>
                  <a:pt x="163" y="673"/>
                </a:lnTo>
                <a:lnTo>
                  <a:pt x="169" y="689"/>
                </a:lnTo>
                <a:lnTo>
                  <a:pt x="176" y="705"/>
                </a:lnTo>
                <a:lnTo>
                  <a:pt x="184" y="720"/>
                </a:lnTo>
                <a:lnTo>
                  <a:pt x="194" y="735"/>
                </a:lnTo>
                <a:lnTo>
                  <a:pt x="203" y="750"/>
                </a:lnTo>
                <a:lnTo>
                  <a:pt x="97" y="856"/>
                </a:lnTo>
                <a:lnTo>
                  <a:pt x="219" y="977"/>
                </a:lnTo>
                <a:lnTo>
                  <a:pt x="327" y="869"/>
                </a:lnTo>
                <a:lnTo>
                  <a:pt x="342" y="877"/>
                </a:lnTo>
                <a:lnTo>
                  <a:pt x="356" y="885"/>
                </a:lnTo>
                <a:lnTo>
                  <a:pt x="371" y="892"/>
                </a:lnTo>
                <a:lnTo>
                  <a:pt x="387" y="899"/>
                </a:lnTo>
                <a:lnTo>
                  <a:pt x="402" y="905"/>
                </a:lnTo>
                <a:lnTo>
                  <a:pt x="418" y="911"/>
                </a:lnTo>
                <a:lnTo>
                  <a:pt x="436" y="915"/>
                </a:lnTo>
                <a:lnTo>
                  <a:pt x="452" y="920"/>
                </a:lnTo>
                <a:lnTo>
                  <a:pt x="452" y="1074"/>
                </a:lnTo>
                <a:lnTo>
                  <a:pt x="623" y="1074"/>
                </a:lnTo>
                <a:lnTo>
                  <a:pt x="623" y="920"/>
                </a:lnTo>
                <a:lnTo>
                  <a:pt x="641" y="915"/>
                </a:lnTo>
                <a:lnTo>
                  <a:pt x="657" y="911"/>
                </a:lnTo>
                <a:lnTo>
                  <a:pt x="673" y="905"/>
                </a:lnTo>
                <a:lnTo>
                  <a:pt x="689" y="899"/>
                </a:lnTo>
                <a:lnTo>
                  <a:pt x="705" y="892"/>
                </a:lnTo>
                <a:lnTo>
                  <a:pt x="720" y="885"/>
                </a:lnTo>
                <a:lnTo>
                  <a:pt x="734" y="877"/>
                </a:lnTo>
                <a:lnTo>
                  <a:pt x="749" y="869"/>
                </a:lnTo>
                <a:lnTo>
                  <a:pt x="857" y="977"/>
                </a:lnTo>
                <a:lnTo>
                  <a:pt x="979" y="856"/>
                </a:lnTo>
                <a:lnTo>
                  <a:pt x="873" y="750"/>
                </a:lnTo>
                <a:lnTo>
                  <a:pt x="883" y="735"/>
                </a:lnTo>
                <a:lnTo>
                  <a:pt x="892" y="720"/>
                </a:lnTo>
                <a:lnTo>
                  <a:pt x="899" y="705"/>
                </a:lnTo>
                <a:lnTo>
                  <a:pt x="907" y="689"/>
                </a:lnTo>
                <a:lnTo>
                  <a:pt x="914" y="673"/>
                </a:lnTo>
                <a:lnTo>
                  <a:pt x="920" y="657"/>
                </a:lnTo>
                <a:lnTo>
                  <a:pt x="924" y="640"/>
                </a:lnTo>
                <a:lnTo>
                  <a:pt x="929" y="622"/>
                </a:lnTo>
                <a:lnTo>
                  <a:pt x="1076" y="622"/>
                </a:lnTo>
                <a:close/>
              </a:path>
            </a:pathLst>
          </a:custGeom>
          <a:solidFill>
            <a:srgbClr val="000000"/>
          </a:solidFill>
          <a:ln w="635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4038600"/>
            <a:ext cx="548640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Consolas" pitchFamily="49" charset="0"/>
              </a:rPr>
              <a:t>NPN_...(http://a.com/crossdomain.xml)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800600" y="2133600"/>
            <a:ext cx="4114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http://a.com/crossdomain.xml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not followed by any request to a.com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직사각형 9"/>
          <p:cNvSpPr/>
          <p:nvPr/>
        </p:nvSpPr>
        <p:spPr>
          <a:xfrm>
            <a:off x="5029200" y="1142148"/>
            <a:ext cx="38862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Logged NPAPI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646923" y="1340068"/>
            <a:ext cx="687077" cy="685800"/>
          </a:xfrm>
          <a:custGeom>
            <a:avLst/>
            <a:gdLst/>
            <a:ahLst/>
            <a:cxnLst>
              <a:cxn ang="0">
                <a:pos x="705" y="527"/>
              </a:cxn>
              <a:cxn ang="0">
                <a:pos x="706" y="535"/>
              </a:cxn>
              <a:cxn ang="0">
                <a:pos x="693" y="601"/>
              </a:cxn>
              <a:cxn ang="0">
                <a:pos x="631" y="673"/>
              </a:cxn>
              <a:cxn ang="0">
                <a:pos x="538" y="701"/>
              </a:cxn>
              <a:cxn ang="0">
                <a:pos x="444" y="673"/>
              </a:cxn>
              <a:cxn ang="0">
                <a:pos x="383" y="601"/>
              </a:cxn>
              <a:cxn ang="0">
                <a:pos x="373" y="505"/>
              </a:cxn>
              <a:cxn ang="0">
                <a:pos x="419" y="422"/>
              </a:cxn>
              <a:cxn ang="0">
                <a:pos x="504" y="377"/>
              </a:cxn>
              <a:cxn ang="0">
                <a:pos x="602" y="385"/>
              </a:cxn>
              <a:cxn ang="0">
                <a:pos x="674" y="440"/>
              </a:cxn>
              <a:cxn ang="0">
                <a:pos x="705" y="527"/>
              </a:cxn>
              <a:cxn ang="0">
                <a:pos x="929" y="451"/>
              </a:cxn>
              <a:cxn ang="0">
                <a:pos x="914" y="401"/>
              </a:cxn>
              <a:cxn ang="0">
                <a:pos x="892" y="354"/>
              </a:cxn>
              <a:cxn ang="0">
                <a:pos x="979" y="218"/>
              </a:cxn>
              <a:cxn ang="0">
                <a:pos x="734" y="197"/>
              </a:cxn>
              <a:cxn ang="0">
                <a:pos x="689" y="175"/>
              </a:cxn>
              <a:cxn ang="0">
                <a:pos x="641" y="159"/>
              </a:cxn>
              <a:cxn ang="0">
                <a:pos x="452" y="0"/>
              </a:cxn>
              <a:cxn ang="0">
                <a:pos x="418" y="164"/>
              </a:cxn>
              <a:cxn ang="0">
                <a:pos x="371" y="182"/>
              </a:cxn>
              <a:cxn ang="0">
                <a:pos x="327" y="205"/>
              </a:cxn>
              <a:cxn ang="0">
                <a:pos x="203" y="324"/>
              </a:cxn>
              <a:cxn ang="0">
                <a:pos x="176" y="369"/>
              </a:cxn>
              <a:cxn ang="0">
                <a:pos x="157" y="417"/>
              </a:cxn>
              <a:cxn ang="0">
                <a:pos x="0" y="451"/>
              </a:cxn>
              <a:cxn ang="0">
                <a:pos x="152" y="640"/>
              </a:cxn>
              <a:cxn ang="0">
                <a:pos x="169" y="689"/>
              </a:cxn>
              <a:cxn ang="0">
                <a:pos x="194" y="735"/>
              </a:cxn>
              <a:cxn ang="0">
                <a:pos x="219" y="977"/>
              </a:cxn>
              <a:cxn ang="0">
                <a:pos x="356" y="885"/>
              </a:cxn>
              <a:cxn ang="0">
                <a:pos x="402" y="905"/>
              </a:cxn>
              <a:cxn ang="0">
                <a:pos x="452" y="920"/>
              </a:cxn>
              <a:cxn ang="0">
                <a:pos x="623" y="920"/>
              </a:cxn>
              <a:cxn ang="0">
                <a:pos x="673" y="905"/>
              </a:cxn>
              <a:cxn ang="0">
                <a:pos x="720" y="885"/>
              </a:cxn>
              <a:cxn ang="0">
                <a:pos x="857" y="977"/>
              </a:cxn>
              <a:cxn ang="0">
                <a:pos x="883" y="735"/>
              </a:cxn>
              <a:cxn ang="0">
                <a:pos x="907" y="689"/>
              </a:cxn>
              <a:cxn ang="0">
                <a:pos x="924" y="640"/>
              </a:cxn>
            </a:cxnLst>
            <a:rect l="0" t="0" r="r" b="b"/>
            <a:pathLst>
              <a:path w="1076" h="1074">
                <a:moveTo>
                  <a:pt x="1076" y="622"/>
                </a:moveTo>
                <a:lnTo>
                  <a:pt x="1076" y="527"/>
                </a:lnTo>
                <a:lnTo>
                  <a:pt x="705" y="527"/>
                </a:lnTo>
                <a:lnTo>
                  <a:pt x="705" y="529"/>
                </a:lnTo>
                <a:lnTo>
                  <a:pt x="706" y="531"/>
                </a:lnTo>
                <a:lnTo>
                  <a:pt x="706" y="535"/>
                </a:lnTo>
                <a:lnTo>
                  <a:pt x="706" y="537"/>
                </a:lnTo>
                <a:lnTo>
                  <a:pt x="703" y="569"/>
                </a:lnTo>
                <a:lnTo>
                  <a:pt x="693" y="601"/>
                </a:lnTo>
                <a:lnTo>
                  <a:pt x="678" y="628"/>
                </a:lnTo>
                <a:lnTo>
                  <a:pt x="657" y="652"/>
                </a:lnTo>
                <a:lnTo>
                  <a:pt x="631" y="673"/>
                </a:lnTo>
                <a:lnTo>
                  <a:pt x="604" y="688"/>
                </a:lnTo>
                <a:lnTo>
                  <a:pt x="572" y="697"/>
                </a:lnTo>
                <a:lnTo>
                  <a:pt x="538" y="701"/>
                </a:lnTo>
                <a:lnTo>
                  <a:pt x="504" y="697"/>
                </a:lnTo>
                <a:lnTo>
                  <a:pt x="472" y="688"/>
                </a:lnTo>
                <a:lnTo>
                  <a:pt x="444" y="673"/>
                </a:lnTo>
                <a:lnTo>
                  <a:pt x="419" y="652"/>
                </a:lnTo>
                <a:lnTo>
                  <a:pt x="399" y="628"/>
                </a:lnTo>
                <a:lnTo>
                  <a:pt x="383" y="601"/>
                </a:lnTo>
                <a:lnTo>
                  <a:pt x="373" y="569"/>
                </a:lnTo>
                <a:lnTo>
                  <a:pt x="370" y="537"/>
                </a:lnTo>
                <a:lnTo>
                  <a:pt x="373" y="505"/>
                </a:lnTo>
                <a:lnTo>
                  <a:pt x="383" y="474"/>
                </a:lnTo>
                <a:lnTo>
                  <a:pt x="399" y="446"/>
                </a:lnTo>
                <a:lnTo>
                  <a:pt x="419" y="422"/>
                </a:lnTo>
                <a:lnTo>
                  <a:pt x="444" y="401"/>
                </a:lnTo>
                <a:lnTo>
                  <a:pt x="472" y="386"/>
                </a:lnTo>
                <a:lnTo>
                  <a:pt x="504" y="377"/>
                </a:lnTo>
                <a:lnTo>
                  <a:pt x="538" y="374"/>
                </a:lnTo>
                <a:lnTo>
                  <a:pt x="570" y="377"/>
                </a:lnTo>
                <a:lnTo>
                  <a:pt x="602" y="385"/>
                </a:lnTo>
                <a:lnTo>
                  <a:pt x="629" y="400"/>
                </a:lnTo>
                <a:lnTo>
                  <a:pt x="653" y="419"/>
                </a:lnTo>
                <a:lnTo>
                  <a:pt x="674" y="440"/>
                </a:lnTo>
                <a:lnTo>
                  <a:pt x="690" y="467"/>
                </a:lnTo>
                <a:lnTo>
                  <a:pt x="701" y="496"/>
                </a:lnTo>
                <a:lnTo>
                  <a:pt x="705" y="527"/>
                </a:lnTo>
                <a:lnTo>
                  <a:pt x="1076" y="527"/>
                </a:lnTo>
                <a:lnTo>
                  <a:pt x="1076" y="451"/>
                </a:lnTo>
                <a:lnTo>
                  <a:pt x="929" y="451"/>
                </a:lnTo>
                <a:lnTo>
                  <a:pt x="924" y="434"/>
                </a:lnTo>
                <a:lnTo>
                  <a:pt x="920" y="417"/>
                </a:lnTo>
                <a:lnTo>
                  <a:pt x="914" y="401"/>
                </a:lnTo>
                <a:lnTo>
                  <a:pt x="907" y="385"/>
                </a:lnTo>
                <a:lnTo>
                  <a:pt x="899" y="369"/>
                </a:lnTo>
                <a:lnTo>
                  <a:pt x="892" y="354"/>
                </a:lnTo>
                <a:lnTo>
                  <a:pt x="883" y="339"/>
                </a:lnTo>
                <a:lnTo>
                  <a:pt x="873" y="324"/>
                </a:lnTo>
                <a:lnTo>
                  <a:pt x="979" y="218"/>
                </a:lnTo>
                <a:lnTo>
                  <a:pt x="857" y="97"/>
                </a:lnTo>
                <a:lnTo>
                  <a:pt x="749" y="205"/>
                </a:lnTo>
                <a:lnTo>
                  <a:pt x="734" y="197"/>
                </a:lnTo>
                <a:lnTo>
                  <a:pt x="720" y="189"/>
                </a:lnTo>
                <a:lnTo>
                  <a:pt x="705" y="182"/>
                </a:lnTo>
                <a:lnTo>
                  <a:pt x="689" y="175"/>
                </a:lnTo>
                <a:lnTo>
                  <a:pt x="673" y="170"/>
                </a:lnTo>
                <a:lnTo>
                  <a:pt x="657" y="164"/>
                </a:lnTo>
                <a:lnTo>
                  <a:pt x="641" y="159"/>
                </a:lnTo>
                <a:lnTo>
                  <a:pt x="623" y="156"/>
                </a:lnTo>
                <a:lnTo>
                  <a:pt x="623" y="0"/>
                </a:lnTo>
                <a:lnTo>
                  <a:pt x="452" y="0"/>
                </a:lnTo>
                <a:lnTo>
                  <a:pt x="452" y="156"/>
                </a:lnTo>
                <a:lnTo>
                  <a:pt x="436" y="159"/>
                </a:lnTo>
                <a:lnTo>
                  <a:pt x="418" y="164"/>
                </a:lnTo>
                <a:lnTo>
                  <a:pt x="402" y="170"/>
                </a:lnTo>
                <a:lnTo>
                  <a:pt x="387" y="175"/>
                </a:lnTo>
                <a:lnTo>
                  <a:pt x="371" y="182"/>
                </a:lnTo>
                <a:lnTo>
                  <a:pt x="356" y="189"/>
                </a:lnTo>
                <a:lnTo>
                  <a:pt x="342" y="197"/>
                </a:lnTo>
                <a:lnTo>
                  <a:pt x="327" y="205"/>
                </a:lnTo>
                <a:lnTo>
                  <a:pt x="219" y="97"/>
                </a:lnTo>
                <a:lnTo>
                  <a:pt x="97" y="218"/>
                </a:lnTo>
                <a:lnTo>
                  <a:pt x="203" y="324"/>
                </a:lnTo>
                <a:lnTo>
                  <a:pt x="194" y="339"/>
                </a:lnTo>
                <a:lnTo>
                  <a:pt x="184" y="354"/>
                </a:lnTo>
                <a:lnTo>
                  <a:pt x="176" y="369"/>
                </a:lnTo>
                <a:lnTo>
                  <a:pt x="169" y="385"/>
                </a:lnTo>
                <a:lnTo>
                  <a:pt x="163" y="401"/>
                </a:lnTo>
                <a:lnTo>
                  <a:pt x="157" y="417"/>
                </a:lnTo>
                <a:lnTo>
                  <a:pt x="152" y="434"/>
                </a:lnTo>
                <a:lnTo>
                  <a:pt x="148" y="451"/>
                </a:lnTo>
                <a:lnTo>
                  <a:pt x="0" y="451"/>
                </a:lnTo>
                <a:lnTo>
                  <a:pt x="0" y="622"/>
                </a:lnTo>
                <a:lnTo>
                  <a:pt x="148" y="622"/>
                </a:lnTo>
                <a:lnTo>
                  <a:pt x="152" y="640"/>
                </a:lnTo>
                <a:lnTo>
                  <a:pt x="157" y="657"/>
                </a:lnTo>
                <a:lnTo>
                  <a:pt x="163" y="673"/>
                </a:lnTo>
                <a:lnTo>
                  <a:pt x="169" y="689"/>
                </a:lnTo>
                <a:lnTo>
                  <a:pt x="176" y="705"/>
                </a:lnTo>
                <a:lnTo>
                  <a:pt x="184" y="720"/>
                </a:lnTo>
                <a:lnTo>
                  <a:pt x="194" y="735"/>
                </a:lnTo>
                <a:lnTo>
                  <a:pt x="203" y="750"/>
                </a:lnTo>
                <a:lnTo>
                  <a:pt x="97" y="856"/>
                </a:lnTo>
                <a:lnTo>
                  <a:pt x="219" y="977"/>
                </a:lnTo>
                <a:lnTo>
                  <a:pt x="327" y="869"/>
                </a:lnTo>
                <a:lnTo>
                  <a:pt x="342" y="877"/>
                </a:lnTo>
                <a:lnTo>
                  <a:pt x="356" y="885"/>
                </a:lnTo>
                <a:lnTo>
                  <a:pt x="371" y="892"/>
                </a:lnTo>
                <a:lnTo>
                  <a:pt x="387" y="899"/>
                </a:lnTo>
                <a:lnTo>
                  <a:pt x="402" y="905"/>
                </a:lnTo>
                <a:lnTo>
                  <a:pt x="418" y="911"/>
                </a:lnTo>
                <a:lnTo>
                  <a:pt x="436" y="915"/>
                </a:lnTo>
                <a:lnTo>
                  <a:pt x="452" y="920"/>
                </a:lnTo>
                <a:lnTo>
                  <a:pt x="452" y="1074"/>
                </a:lnTo>
                <a:lnTo>
                  <a:pt x="623" y="1074"/>
                </a:lnTo>
                <a:lnTo>
                  <a:pt x="623" y="920"/>
                </a:lnTo>
                <a:lnTo>
                  <a:pt x="641" y="915"/>
                </a:lnTo>
                <a:lnTo>
                  <a:pt x="657" y="911"/>
                </a:lnTo>
                <a:lnTo>
                  <a:pt x="673" y="905"/>
                </a:lnTo>
                <a:lnTo>
                  <a:pt x="689" y="899"/>
                </a:lnTo>
                <a:lnTo>
                  <a:pt x="705" y="892"/>
                </a:lnTo>
                <a:lnTo>
                  <a:pt x="720" y="885"/>
                </a:lnTo>
                <a:lnTo>
                  <a:pt x="734" y="877"/>
                </a:lnTo>
                <a:lnTo>
                  <a:pt x="749" y="869"/>
                </a:lnTo>
                <a:lnTo>
                  <a:pt x="857" y="977"/>
                </a:lnTo>
                <a:lnTo>
                  <a:pt x="979" y="856"/>
                </a:lnTo>
                <a:lnTo>
                  <a:pt x="873" y="750"/>
                </a:lnTo>
                <a:lnTo>
                  <a:pt x="883" y="735"/>
                </a:lnTo>
                <a:lnTo>
                  <a:pt x="892" y="720"/>
                </a:lnTo>
                <a:lnTo>
                  <a:pt x="899" y="705"/>
                </a:lnTo>
                <a:lnTo>
                  <a:pt x="907" y="689"/>
                </a:lnTo>
                <a:lnTo>
                  <a:pt x="914" y="673"/>
                </a:lnTo>
                <a:lnTo>
                  <a:pt x="920" y="657"/>
                </a:lnTo>
                <a:lnTo>
                  <a:pt x="924" y="640"/>
                </a:lnTo>
                <a:lnTo>
                  <a:pt x="929" y="622"/>
                </a:lnTo>
                <a:lnTo>
                  <a:pt x="1076" y="622"/>
                </a:lnTo>
                <a:close/>
              </a:path>
            </a:pathLst>
          </a:custGeom>
          <a:solidFill>
            <a:srgbClr val="000000"/>
          </a:solidFill>
          <a:ln w="635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" name="직사각형 9"/>
          <p:cNvSpPr/>
          <p:nvPr/>
        </p:nvSpPr>
        <p:spPr>
          <a:xfrm>
            <a:off x="381000" y="990600"/>
            <a:ext cx="3641834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chemeClr val="tx1"/>
                </a:solidFill>
              </a:rPr>
              <a:t>http://b.com/ad.swf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600200"/>
            <a:ext cx="1066800" cy="112309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" name="모서리가 둥근 직사각형 15"/>
          <p:cNvSpPr/>
          <p:nvPr/>
        </p:nvSpPr>
        <p:spPr>
          <a:xfrm>
            <a:off x="228600" y="3714661"/>
            <a:ext cx="3962400" cy="78113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sp>
        <p:nvSpPr>
          <p:cNvPr id="13" name="자유형 12"/>
          <p:cNvSpPr/>
          <p:nvPr/>
        </p:nvSpPr>
        <p:spPr>
          <a:xfrm>
            <a:off x="4170556" y="2609385"/>
            <a:ext cx="646771" cy="2252547"/>
          </a:xfrm>
          <a:custGeom>
            <a:avLst/>
            <a:gdLst>
              <a:gd name="connsiteX0" fmla="*/ 0 w 646771"/>
              <a:gd name="connsiteY0" fmla="*/ 2252547 h 2252547"/>
              <a:gd name="connsiteX1" fmla="*/ 156117 w 646771"/>
              <a:gd name="connsiteY1" fmla="*/ 1293542 h 2252547"/>
              <a:gd name="connsiteX2" fmla="*/ 156117 w 646771"/>
              <a:gd name="connsiteY2" fmla="*/ 1293542 h 2252547"/>
              <a:gd name="connsiteX3" fmla="*/ 245327 w 646771"/>
              <a:gd name="connsiteY3" fmla="*/ 223025 h 2252547"/>
              <a:gd name="connsiteX4" fmla="*/ 646771 w 646771"/>
              <a:gd name="connsiteY4" fmla="*/ 0 h 225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71" h="2252547">
                <a:moveTo>
                  <a:pt x="0" y="2252547"/>
                </a:moveTo>
                <a:lnTo>
                  <a:pt x="156117" y="1293542"/>
                </a:lnTo>
                <a:lnTo>
                  <a:pt x="156117" y="1293542"/>
                </a:lnTo>
                <a:cubicBezTo>
                  <a:pt x="170985" y="1115123"/>
                  <a:pt x="163551" y="438615"/>
                  <a:pt x="245327" y="223025"/>
                </a:cubicBezTo>
                <a:cubicBezTo>
                  <a:pt x="327103" y="7435"/>
                  <a:pt x="486937" y="3717"/>
                  <a:pt x="646771" y="0"/>
                </a:cubicBezTo>
              </a:path>
            </a:pathLst>
          </a:cu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36"/>
          <p:cNvSpPr/>
          <p:nvPr/>
        </p:nvSpPr>
        <p:spPr>
          <a:xfrm>
            <a:off x="8104933" y="1805226"/>
            <a:ext cx="10390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 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1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104 0.162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5.55112E-17 0.12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30" grpId="1" animBg="1"/>
      <p:bldP spid="13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400" dirty="0" smtClean="0"/>
              <a:t>Modified </a:t>
            </a:r>
            <a:r>
              <a:rPr lang="en-US" sz="3400" dirty="0" err="1" smtClean="0"/>
              <a:t>Browser:Disallowed</a:t>
            </a:r>
            <a:r>
              <a:rPr lang="en-US" sz="3400" dirty="0" smtClean="0"/>
              <a:t> </a:t>
            </a:r>
            <a:r>
              <a:rPr lang="en-US" sz="3400" dirty="0" err="1" smtClean="0"/>
              <a:t>Xdomain</a:t>
            </a:r>
            <a:r>
              <a:rPr lang="en-US" sz="3400" dirty="0" smtClean="0"/>
              <a:t> Request </a:t>
            </a:r>
            <a:endParaRPr lang="en-US" sz="3400" dirty="0"/>
          </a:p>
        </p:txBody>
      </p:sp>
      <p:sp>
        <p:nvSpPr>
          <p:cNvPr id="26" name="직사각형 25"/>
          <p:cNvSpPr/>
          <p:nvPr/>
        </p:nvSpPr>
        <p:spPr>
          <a:xfrm>
            <a:off x="4800600" y="2133600"/>
            <a:ext cx="4114800" cy="441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http://a.com/crossdomain.xml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r>
              <a:rPr lang="en-US" altLang="ko-KR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not followed by any request to a.com</a:t>
            </a: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/>
            <a:endParaRPr lang="en-US" altLang="ko-KR" b="1" dirty="0" smtClean="0"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직사각형 9"/>
          <p:cNvSpPr/>
          <p:nvPr/>
        </p:nvSpPr>
        <p:spPr>
          <a:xfrm>
            <a:off x="5029200" y="1142148"/>
            <a:ext cx="38862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Logged NPAPI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4646923" y="1340068"/>
            <a:ext cx="687077" cy="685800"/>
          </a:xfrm>
          <a:custGeom>
            <a:avLst/>
            <a:gdLst/>
            <a:ahLst/>
            <a:cxnLst>
              <a:cxn ang="0">
                <a:pos x="705" y="527"/>
              </a:cxn>
              <a:cxn ang="0">
                <a:pos x="706" y="535"/>
              </a:cxn>
              <a:cxn ang="0">
                <a:pos x="693" y="601"/>
              </a:cxn>
              <a:cxn ang="0">
                <a:pos x="631" y="673"/>
              </a:cxn>
              <a:cxn ang="0">
                <a:pos x="538" y="701"/>
              </a:cxn>
              <a:cxn ang="0">
                <a:pos x="444" y="673"/>
              </a:cxn>
              <a:cxn ang="0">
                <a:pos x="383" y="601"/>
              </a:cxn>
              <a:cxn ang="0">
                <a:pos x="373" y="505"/>
              </a:cxn>
              <a:cxn ang="0">
                <a:pos x="419" y="422"/>
              </a:cxn>
              <a:cxn ang="0">
                <a:pos x="504" y="377"/>
              </a:cxn>
              <a:cxn ang="0">
                <a:pos x="602" y="385"/>
              </a:cxn>
              <a:cxn ang="0">
                <a:pos x="674" y="440"/>
              </a:cxn>
              <a:cxn ang="0">
                <a:pos x="705" y="527"/>
              </a:cxn>
              <a:cxn ang="0">
                <a:pos x="929" y="451"/>
              </a:cxn>
              <a:cxn ang="0">
                <a:pos x="914" y="401"/>
              </a:cxn>
              <a:cxn ang="0">
                <a:pos x="892" y="354"/>
              </a:cxn>
              <a:cxn ang="0">
                <a:pos x="979" y="218"/>
              </a:cxn>
              <a:cxn ang="0">
                <a:pos x="734" y="197"/>
              </a:cxn>
              <a:cxn ang="0">
                <a:pos x="689" y="175"/>
              </a:cxn>
              <a:cxn ang="0">
                <a:pos x="641" y="159"/>
              </a:cxn>
              <a:cxn ang="0">
                <a:pos x="452" y="0"/>
              </a:cxn>
              <a:cxn ang="0">
                <a:pos x="418" y="164"/>
              </a:cxn>
              <a:cxn ang="0">
                <a:pos x="371" y="182"/>
              </a:cxn>
              <a:cxn ang="0">
                <a:pos x="327" y="205"/>
              </a:cxn>
              <a:cxn ang="0">
                <a:pos x="203" y="324"/>
              </a:cxn>
              <a:cxn ang="0">
                <a:pos x="176" y="369"/>
              </a:cxn>
              <a:cxn ang="0">
                <a:pos x="157" y="417"/>
              </a:cxn>
              <a:cxn ang="0">
                <a:pos x="0" y="451"/>
              </a:cxn>
              <a:cxn ang="0">
                <a:pos x="152" y="640"/>
              </a:cxn>
              <a:cxn ang="0">
                <a:pos x="169" y="689"/>
              </a:cxn>
              <a:cxn ang="0">
                <a:pos x="194" y="735"/>
              </a:cxn>
              <a:cxn ang="0">
                <a:pos x="219" y="977"/>
              </a:cxn>
              <a:cxn ang="0">
                <a:pos x="356" y="885"/>
              </a:cxn>
              <a:cxn ang="0">
                <a:pos x="402" y="905"/>
              </a:cxn>
              <a:cxn ang="0">
                <a:pos x="452" y="920"/>
              </a:cxn>
              <a:cxn ang="0">
                <a:pos x="623" y="920"/>
              </a:cxn>
              <a:cxn ang="0">
                <a:pos x="673" y="905"/>
              </a:cxn>
              <a:cxn ang="0">
                <a:pos x="720" y="885"/>
              </a:cxn>
              <a:cxn ang="0">
                <a:pos x="857" y="977"/>
              </a:cxn>
              <a:cxn ang="0">
                <a:pos x="883" y="735"/>
              </a:cxn>
              <a:cxn ang="0">
                <a:pos x="907" y="689"/>
              </a:cxn>
              <a:cxn ang="0">
                <a:pos x="924" y="640"/>
              </a:cxn>
            </a:cxnLst>
            <a:rect l="0" t="0" r="r" b="b"/>
            <a:pathLst>
              <a:path w="1076" h="1074">
                <a:moveTo>
                  <a:pt x="1076" y="622"/>
                </a:moveTo>
                <a:lnTo>
                  <a:pt x="1076" y="527"/>
                </a:lnTo>
                <a:lnTo>
                  <a:pt x="705" y="527"/>
                </a:lnTo>
                <a:lnTo>
                  <a:pt x="705" y="529"/>
                </a:lnTo>
                <a:lnTo>
                  <a:pt x="706" y="531"/>
                </a:lnTo>
                <a:lnTo>
                  <a:pt x="706" y="535"/>
                </a:lnTo>
                <a:lnTo>
                  <a:pt x="706" y="537"/>
                </a:lnTo>
                <a:lnTo>
                  <a:pt x="703" y="569"/>
                </a:lnTo>
                <a:lnTo>
                  <a:pt x="693" y="601"/>
                </a:lnTo>
                <a:lnTo>
                  <a:pt x="678" y="628"/>
                </a:lnTo>
                <a:lnTo>
                  <a:pt x="657" y="652"/>
                </a:lnTo>
                <a:lnTo>
                  <a:pt x="631" y="673"/>
                </a:lnTo>
                <a:lnTo>
                  <a:pt x="604" y="688"/>
                </a:lnTo>
                <a:lnTo>
                  <a:pt x="572" y="697"/>
                </a:lnTo>
                <a:lnTo>
                  <a:pt x="538" y="701"/>
                </a:lnTo>
                <a:lnTo>
                  <a:pt x="504" y="697"/>
                </a:lnTo>
                <a:lnTo>
                  <a:pt x="472" y="688"/>
                </a:lnTo>
                <a:lnTo>
                  <a:pt x="444" y="673"/>
                </a:lnTo>
                <a:lnTo>
                  <a:pt x="419" y="652"/>
                </a:lnTo>
                <a:lnTo>
                  <a:pt x="399" y="628"/>
                </a:lnTo>
                <a:lnTo>
                  <a:pt x="383" y="601"/>
                </a:lnTo>
                <a:lnTo>
                  <a:pt x="373" y="569"/>
                </a:lnTo>
                <a:lnTo>
                  <a:pt x="370" y="537"/>
                </a:lnTo>
                <a:lnTo>
                  <a:pt x="373" y="505"/>
                </a:lnTo>
                <a:lnTo>
                  <a:pt x="383" y="474"/>
                </a:lnTo>
                <a:lnTo>
                  <a:pt x="399" y="446"/>
                </a:lnTo>
                <a:lnTo>
                  <a:pt x="419" y="422"/>
                </a:lnTo>
                <a:lnTo>
                  <a:pt x="444" y="401"/>
                </a:lnTo>
                <a:lnTo>
                  <a:pt x="472" y="386"/>
                </a:lnTo>
                <a:lnTo>
                  <a:pt x="504" y="377"/>
                </a:lnTo>
                <a:lnTo>
                  <a:pt x="538" y="374"/>
                </a:lnTo>
                <a:lnTo>
                  <a:pt x="570" y="377"/>
                </a:lnTo>
                <a:lnTo>
                  <a:pt x="602" y="385"/>
                </a:lnTo>
                <a:lnTo>
                  <a:pt x="629" y="400"/>
                </a:lnTo>
                <a:lnTo>
                  <a:pt x="653" y="419"/>
                </a:lnTo>
                <a:lnTo>
                  <a:pt x="674" y="440"/>
                </a:lnTo>
                <a:lnTo>
                  <a:pt x="690" y="467"/>
                </a:lnTo>
                <a:lnTo>
                  <a:pt x="701" y="496"/>
                </a:lnTo>
                <a:lnTo>
                  <a:pt x="705" y="527"/>
                </a:lnTo>
                <a:lnTo>
                  <a:pt x="1076" y="527"/>
                </a:lnTo>
                <a:lnTo>
                  <a:pt x="1076" y="451"/>
                </a:lnTo>
                <a:lnTo>
                  <a:pt x="929" y="451"/>
                </a:lnTo>
                <a:lnTo>
                  <a:pt x="924" y="434"/>
                </a:lnTo>
                <a:lnTo>
                  <a:pt x="920" y="417"/>
                </a:lnTo>
                <a:lnTo>
                  <a:pt x="914" y="401"/>
                </a:lnTo>
                <a:lnTo>
                  <a:pt x="907" y="385"/>
                </a:lnTo>
                <a:lnTo>
                  <a:pt x="899" y="369"/>
                </a:lnTo>
                <a:lnTo>
                  <a:pt x="892" y="354"/>
                </a:lnTo>
                <a:lnTo>
                  <a:pt x="883" y="339"/>
                </a:lnTo>
                <a:lnTo>
                  <a:pt x="873" y="324"/>
                </a:lnTo>
                <a:lnTo>
                  <a:pt x="979" y="218"/>
                </a:lnTo>
                <a:lnTo>
                  <a:pt x="857" y="97"/>
                </a:lnTo>
                <a:lnTo>
                  <a:pt x="749" y="205"/>
                </a:lnTo>
                <a:lnTo>
                  <a:pt x="734" y="197"/>
                </a:lnTo>
                <a:lnTo>
                  <a:pt x="720" y="189"/>
                </a:lnTo>
                <a:lnTo>
                  <a:pt x="705" y="182"/>
                </a:lnTo>
                <a:lnTo>
                  <a:pt x="689" y="175"/>
                </a:lnTo>
                <a:lnTo>
                  <a:pt x="673" y="170"/>
                </a:lnTo>
                <a:lnTo>
                  <a:pt x="657" y="164"/>
                </a:lnTo>
                <a:lnTo>
                  <a:pt x="641" y="159"/>
                </a:lnTo>
                <a:lnTo>
                  <a:pt x="623" y="156"/>
                </a:lnTo>
                <a:lnTo>
                  <a:pt x="623" y="0"/>
                </a:lnTo>
                <a:lnTo>
                  <a:pt x="452" y="0"/>
                </a:lnTo>
                <a:lnTo>
                  <a:pt x="452" y="156"/>
                </a:lnTo>
                <a:lnTo>
                  <a:pt x="436" y="159"/>
                </a:lnTo>
                <a:lnTo>
                  <a:pt x="418" y="164"/>
                </a:lnTo>
                <a:lnTo>
                  <a:pt x="402" y="170"/>
                </a:lnTo>
                <a:lnTo>
                  <a:pt x="387" y="175"/>
                </a:lnTo>
                <a:lnTo>
                  <a:pt x="371" y="182"/>
                </a:lnTo>
                <a:lnTo>
                  <a:pt x="356" y="189"/>
                </a:lnTo>
                <a:lnTo>
                  <a:pt x="342" y="197"/>
                </a:lnTo>
                <a:lnTo>
                  <a:pt x="327" y="205"/>
                </a:lnTo>
                <a:lnTo>
                  <a:pt x="219" y="97"/>
                </a:lnTo>
                <a:lnTo>
                  <a:pt x="97" y="218"/>
                </a:lnTo>
                <a:lnTo>
                  <a:pt x="203" y="324"/>
                </a:lnTo>
                <a:lnTo>
                  <a:pt x="194" y="339"/>
                </a:lnTo>
                <a:lnTo>
                  <a:pt x="184" y="354"/>
                </a:lnTo>
                <a:lnTo>
                  <a:pt x="176" y="369"/>
                </a:lnTo>
                <a:lnTo>
                  <a:pt x="169" y="385"/>
                </a:lnTo>
                <a:lnTo>
                  <a:pt x="163" y="401"/>
                </a:lnTo>
                <a:lnTo>
                  <a:pt x="157" y="417"/>
                </a:lnTo>
                <a:lnTo>
                  <a:pt x="152" y="434"/>
                </a:lnTo>
                <a:lnTo>
                  <a:pt x="148" y="451"/>
                </a:lnTo>
                <a:lnTo>
                  <a:pt x="0" y="451"/>
                </a:lnTo>
                <a:lnTo>
                  <a:pt x="0" y="622"/>
                </a:lnTo>
                <a:lnTo>
                  <a:pt x="148" y="622"/>
                </a:lnTo>
                <a:lnTo>
                  <a:pt x="152" y="640"/>
                </a:lnTo>
                <a:lnTo>
                  <a:pt x="157" y="657"/>
                </a:lnTo>
                <a:lnTo>
                  <a:pt x="163" y="673"/>
                </a:lnTo>
                <a:lnTo>
                  <a:pt x="169" y="689"/>
                </a:lnTo>
                <a:lnTo>
                  <a:pt x="176" y="705"/>
                </a:lnTo>
                <a:lnTo>
                  <a:pt x="184" y="720"/>
                </a:lnTo>
                <a:lnTo>
                  <a:pt x="194" y="735"/>
                </a:lnTo>
                <a:lnTo>
                  <a:pt x="203" y="750"/>
                </a:lnTo>
                <a:lnTo>
                  <a:pt x="97" y="856"/>
                </a:lnTo>
                <a:lnTo>
                  <a:pt x="219" y="977"/>
                </a:lnTo>
                <a:lnTo>
                  <a:pt x="327" y="869"/>
                </a:lnTo>
                <a:lnTo>
                  <a:pt x="342" y="877"/>
                </a:lnTo>
                <a:lnTo>
                  <a:pt x="356" y="885"/>
                </a:lnTo>
                <a:lnTo>
                  <a:pt x="371" y="892"/>
                </a:lnTo>
                <a:lnTo>
                  <a:pt x="387" y="899"/>
                </a:lnTo>
                <a:lnTo>
                  <a:pt x="402" y="905"/>
                </a:lnTo>
                <a:lnTo>
                  <a:pt x="418" y="911"/>
                </a:lnTo>
                <a:lnTo>
                  <a:pt x="436" y="915"/>
                </a:lnTo>
                <a:lnTo>
                  <a:pt x="452" y="920"/>
                </a:lnTo>
                <a:lnTo>
                  <a:pt x="452" y="1074"/>
                </a:lnTo>
                <a:lnTo>
                  <a:pt x="623" y="1074"/>
                </a:lnTo>
                <a:lnTo>
                  <a:pt x="623" y="920"/>
                </a:lnTo>
                <a:lnTo>
                  <a:pt x="641" y="915"/>
                </a:lnTo>
                <a:lnTo>
                  <a:pt x="657" y="911"/>
                </a:lnTo>
                <a:lnTo>
                  <a:pt x="673" y="905"/>
                </a:lnTo>
                <a:lnTo>
                  <a:pt x="689" y="899"/>
                </a:lnTo>
                <a:lnTo>
                  <a:pt x="705" y="892"/>
                </a:lnTo>
                <a:lnTo>
                  <a:pt x="720" y="885"/>
                </a:lnTo>
                <a:lnTo>
                  <a:pt x="734" y="877"/>
                </a:lnTo>
                <a:lnTo>
                  <a:pt x="749" y="869"/>
                </a:lnTo>
                <a:lnTo>
                  <a:pt x="857" y="977"/>
                </a:lnTo>
                <a:lnTo>
                  <a:pt x="979" y="856"/>
                </a:lnTo>
                <a:lnTo>
                  <a:pt x="873" y="750"/>
                </a:lnTo>
                <a:lnTo>
                  <a:pt x="883" y="735"/>
                </a:lnTo>
                <a:lnTo>
                  <a:pt x="892" y="720"/>
                </a:lnTo>
                <a:lnTo>
                  <a:pt x="899" y="705"/>
                </a:lnTo>
                <a:lnTo>
                  <a:pt x="907" y="689"/>
                </a:lnTo>
                <a:lnTo>
                  <a:pt x="914" y="673"/>
                </a:lnTo>
                <a:lnTo>
                  <a:pt x="920" y="657"/>
                </a:lnTo>
                <a:lnTo>
                  <a:pt x="924" y="640"/>
                </a:lnTo>
                <a:lnTo>
                  <a:pt x="929" y="622"/>
                </a:lnTo>
                <a:lnTo>
                  <a:pt x="1076" y="622"/>
                </a:lnTo>
                <a:close/>
              </a:path>
            </a:pathLst>
          </a:custGeom>
          <a:solidFill>
            <a:srgbClr val="000000"/>
          </a:solidFill>
          <a:ln w="635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Rectangle 2"/>
          <p:cNvSpPr/>
          <p:nvPr/>
        </p:nvSpPr>
        <p:spPr>
          <a:xfrm>
            <a:off x="381000" y="1447086"/>
            <a:ext cx="4343400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crossdomain.xml is NOT followed by “real” resources</a:t>
            </a:r>
          </a:p>
          <a:p>
            <a:pPr marL="342900" indent="-342900">
              <a:spcBef>
                <a:spcPct val="20000"/>
              </a:spcBef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 1+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crossdomain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 requests were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disallowed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 the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crossdomain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sym typeface="Wingdings" pitchFamily="2" charset="2"/>
              </a:rPr>
              <a:t> policy</a:t>
            </a:r>
            <a:endParaRPr lang="en-US" sz="28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254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500" dirty="0" smtClean="0"/>
              <a:t>Surveyed Flash Applications</a:t>
            </a:r>
            <a:endParaRPr lang="en-US" sz="4500" dirty="0"/>
          </a:p>
        </p:txBody>
      </p:sp>
      <p:sp>
        <p:nvSpPr>
          <p:cNvPr id="13" name="Rectangle 2"/>
          <p:cNvSpPr/>
          <p:nvPr/>
        </p:nvSpPr>
        <p:spPr>
          <a:xfrm>
            <a:off x="381000" y="1447086"/>
            <a:ext cx="8763000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400" b="1" dirty="0" err="1" smtClean="0">
                <a:solidFill>
                  <a:prstClr val="black"/>
                </a:solidFill>
                <a:latin typeface="Calibri" pitchFamily="34" charset="0"/>
              </a:rPr>
              <a:t>Alexa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 Top 50,000 sites (Jan 2011)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For each site, Flash applications on the </a:t>
            </a:r>
            <a:r>
              <a:rPr lang="en-US" sz="4400" b="1" dirty="0" err="1" smtClean="0">
                <a:solidFill>
                  <a:prstClr val="black"/>
                </a:solidFill>
                <a:latin typeface="Calibri" pitchFamily="34" charset="0"/>
              </a:rPr>
              <a:t>frontpage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 were inspected        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74 hours (5.3 sec / site)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17.5% of the sites hosted Flash apps       (8,746 sites)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4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5000" dirty="0" err="1" smtClean="0"/>
              <a:t>Crossdomain</a:t>
            </a:r>
            <a:r>
              <a:rPr lang="en-US" sz="5000" dirty="0" smtClean="0"/>
              <a:t> Requests: Figures</a:t>
            </a:r>
            <a:endParaRPr lang="en-US" sz="5000" dirty="0"/>
          </a:p>
        </p:txBody>
      </p:sp>
      <p:sp>
        <p:nvSpPr>
          <p:cNvPr id="13" name="Rectangle 2"/>
          <p:cNvSpPr/>
          <p:nvPr/>
        </p:nvSpPr>
        <p:spPr>
          <a:xfrm>
            <a:off x="381000" y="1447086"/>
            <a:ext cx="8763000" cy="30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102,169 HTTP/HTTPS requests 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21% of them : </a:t>
            </a:r>
            <a:r>
              <a:rPr lang="en-US" sz="44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4400" b="1" dirty="0" smtClean="0">
                <a:solidFill>
                  <a:prstClr val="black"/>
                </a:solidFill>
                <a:latin typeface="Calibri" pitchFamily="34" charset="0"/>
              </a:rPr>
              <a:t> requests </a:t>
            </a:r>
            <a:r>
              <a:rPr lang="en-US" sz="3500" b="1" dirty="0" smtClean="0">
                <a:solidFill>
                  <a:prstClr val="black"/>
                </a:solidFill>
                <a:latin typeface="Calibri" pitchFamily="34" charset="0"/>
              </a:rPr>
              <a:t>preceded by a request to crossdomain.xml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5000" dirty="0" smtClean="0"/>
              <a:t>Target Sites of </a:t>
            </a:r>
            <a:r>
              <a:rPr lang="en-US" sz="5000" dirty="0" err="1" smtClean="0"/>
              <a:t>Xdomain</a:t>
            </a:r>
            <a:r>
              <a:rPr lang="en-US" sz="5000" dirty="0" smtClean="0"/>
              <a:t> Requests</a:t>
            </a:r>
            <a:endParaRPr lang="en-US" sz="50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5800" y="1249680"/>
          <a:ext cx="7620000" cy="4861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{72833802-FEF1-4C79-8D5D-14CF1EAF98D9}</a:tableStyleId>
              </a:tblPr>
              <a:tblGrid>
                <a:gridCol w="1524000"/>
                <a:gridCol w="6096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1" dirty="0" smtClean="0"/>
                        <a:t>Ref Count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300" b="1" dirty="0" smtClean="0"/>
                        <a:t>Site</a:t>
                      </a:r>
                      <a:endParaRPr lang="ko-KR" altLang="en-US" sz="2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674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i.ytimg.com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601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I2.ytimg.com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580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I4.ytimg.com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578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I3.ytimg.com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550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300" b="0" dirty="0" smtClean="0"/>
                        <a:t>I1.ytimg.com</a:t>
                      </a:r>
                      <a:endParaRPr lang="ko-KR" altLang="en-US" sz="23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407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brightcove.vo.llnwd.net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387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c.brightcove.com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344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Images.kontera.com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288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newschool.slideshowpro.com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261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300" b="0" dirty="0" smtClean="0"/>
                        <a:t>api.dimestore.com</a:t>
                      </a:r>
                      <a:endParaRPr lang="ko-KR" altLang="en-US" sz="2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578068" y="1158766"/>
            <a:ext cx="1707932" cy="6700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33600" y="1143000"/>
            <a:ext cx="62484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</p:cSld>
  <p:clrMapOvr>
    <a:masterClrMapping/>
  </p:clrMapOvr>
  <p:transition advTm="31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800" dirty="0" smtClean="0"/>
              <a:t>Disallowed </a:t>
            </a:r>
            <a:r>
              <a:rPr lang="en-US" sz="4800" dirty="0" err="1" smtClean="0"/>
              <a:t>Crossdomain</a:t>
            </a:r>
            <a:r>
              <a:rPr lang="en-US" sz="4800" dirty="0" smtClean="0"/>
              <a:t> Requests</a:t>
            </a:r>
            <a:endParaRPr lang="en-US" sz="4800" dirty="0"/>
          </a:p>
        </p:txBody>
      </p:sp>
      <p:sp>
        <p:nvSpPr>
          <p:cNvPr id="13" name="Rectangle 2"/>
          <p:cNvSpPr/>
          <p:nvPr/>
        </p:nvSpPr>
        <p:spPr>
          <a:xfrm>
            <a:off x="381000" y="1447086"/>
            <a:ext cx="8763000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400" b="1" dirty="0" smtClean="0">
                <a:solidFill>
                  <a:prstClr val="black"/>
                </a:solidFill>
                <a:latin typeface="Calibri" pitchFamily="34" charset="0"/>
              </a:rPr>
              <a:t>10,565 requests to crossdomain.xml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400" b="1" dirty="0" smtClean="0">
                <a:solidFill>
                  <a:prstClr val="black"/>
                </a:solidFill>
                <a:latin typeface="Calibri" pitchFamily="34" charset="0"/>
              </a:rPr>
              <a:t>1,545 were not followed by any subsequent request to their target sites</a:t>
            </a: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24100"/>
            <a:ext cx="815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prstClr val="black"/>
                </a:solidFill>
                <a:latin typeface="Calibri" pitchFamily="34" charset="0"/>
              </a:rPr>
              <a:t>1,545 is a lower bound on the # of disallowed </a:t>
            </a:r>
            <a:r>
              <a:rPr lang="en-US" sz="34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3400" b="1" dirty="0" smtClean="0">
                <a:solidFill>
                  <a:prstClr val="black"/>
                </a:solidFill>
                <a:latin typeface="Calibri" pitchFamily="34" charset="0"/>
              </a:rPr>
              <a:t> requests</a:t>
            </a:r>
          </a:p>
          <a:p>
            <a:endParaRPr lang="ko-KR" alt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1534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The fraction of disallowed requests 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≥ 1,545/(1,545 + # of allowed requests)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74423"/>
            <a:ext cx="81534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The fraction of disallowed requests 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≥ 1,545/(1,545 + 21,430)</a:t>
            </a: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Disallowed requests : ≥ 6.7% </a:t>
            </a:r>
          </a:p>
          <a:p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ransition advTm="89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-609600" y="4572000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-647700" y="3581400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457200" y="457200"/>
            <a:ext cx="100279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Motivation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Crossdomain</a:t>
            </a:r>
            <a:r>
              <a:rPr lang="en-US" sz="5500" b="1" dirty="0" smtClean="0">
                <a:latin typeface="Calibri" pitchFamily="34" charset="0"/>
              </a:rPr>
              <a:t> Policy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Policies on Popular Sites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Xdomain</a:t>
            </a:r>
            <a:r>
              <a:rPr lang="en-US" sz="5500" b="1" dirty="0" smtClean="0">
                <a:latin typeface="Calibri" pitchFamily="34" charset="0"/>
              </a:rPr>
              <a:t> Requests In the Wild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Mitigation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kumimoji="0" lang="en-US" sz="5500" b="1" dirty="0" smtClean="0">
                <a:latin typeface="Calibri" pitchFamily="34" charset="0"/>
              </a:rPr>
              <a:t>Conclusions</a:t>
            </a:r>
            <a:endParaRPr kumimoji="0" lang="en-US" sz="55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advTm="7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36" y="1981200"/>
            <a:ext cx="8749864" cy="466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496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직사각형 9"/>
          <p:cNvSpPr/>
          <p:nvPr/>
        </p:nvSpPr>
        <p:spPr>
          <a:xfrm>
            <a:off x="1981200" y="2743200"/>
            <a:ext cx="548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accent1">
                    <a:lumMod val="75000"/>
                  </a:schemeClr>
                </a:solidFill>
              </a:rPr>
              <a:t>http://b.com/index.html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ctangle 2"/>
          <p:cNvSpPr/>
          <p:nvPr/>
        </p:nvSpPr>
        <p:spPr>
          <a:xfrm>
            <a:off x="0" y="26360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</a:rPr>
              <a:t>Same-origin Policy for Flash</a:t>
            </a:r>
          </a:p>
        </p:txBody>
      </p:sp>
      <p:sp>
        <p:nvSpPr>
          <p:cNvPr id="19" name="Rectangle 7"/>
          <p:cNvSpPr/>
          <p:nvPr/>
        </p:nvSpPr>
        <p:spPr>
          <a:xfrm>
            <a:off x="304800" y="3733800"/>
            <a:ext cx="8534400" cy="2133600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...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&lt;object&gt;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 &lt;</a:t>
            </a:r>
            <a:r>
              <a:rPr lang="en-US" sz="2700" dirty="0" err="1" smtClean="0">
                <a:solidFill>
                  <a:prstClr val="black"/>
                </a:solidFill>
                <a:latin typeface="Consolas"/>
                <a:cs typeface="Consolas"/>
              </a:rPr>
              <a:t>param</a:t>
            </a:r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 name=“movie” ...&gt;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 &lt;embed </a:t>
            </a:r>
            <a:r>
              <a:rPr lang="en-US" sz="2700" dirty="0" err="1" smtClean="0">
                <a:solidFill>
                  <a:prstClr val="black"/>
                </a:solidFill>
                <a:latin typeface="Consolas"/>
                <a:cs typeface="Consolas"/>
              </a:rPr>
              <a:t>src</a:t>
            </a:r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=“http://a.com/mov.swf”&gt;&lt;/embed&gt;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&lt;/object&gt;</a:t>
            </a:r>
          </a:p>
          <a:p>
            <a:pPr lvl="0"/>
            <a:r>
              <a:rPr lang="en-US" sz="2700" dirty="0" smtClean="0">
                <a:solidFill>
                  <a:prstClr val="black"/>
                </a:solidFill>
                <a:latin typeface="Consolas"/>
                <a:cs typeface="Consolas"/>
              </a:rPr>
              <a:t>...</a:t>
            </a:r>
          </a:p>
        </p:txBody>
      </p:sp>
      <p:sp>
        <p:nvSpPr>
          <p:cNvPr id="20" name="Rectangle 5"/>
          <p:cNvSpPr/>
          <p:nvPr/>
        </p:nvSpPr>
        <p:spPr>
          <a:xfrm>
            <a:off x="2590800" y="4788665"/>
            <a:ext cx="4419600" cy="46913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643907"/>
      </p:ext>
    </p:extLst>
  </p:cSld>
  <p:clrMapOvr>
    <a:masterClrMapping/>
  </p:clrMapOvr>
  <p:transition advTm="24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6000" dirty="0" smtClean="0"/>
              <a:t>Mitigation</a:t>
            </a:r>
            <a:endParaRPr lang="ko-KR" altLang="en-US" sz="6000" dirty="0"/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-800100" y="2743200"/>
            <a:ext cx="104013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" name="Rounded Rectangle 3"/>
          <p:cNvSpPr/>
          <p:nvPr>
            <p:custDataLst>
              <p:tags r:id="rId3"/>
            </p:custDataLst>
          </p:nvPr>
        </p:nvSpPr>
        <p:spPr>
          <a:xfrm>
            <a:off x="-685800" y="1600200"/>
            <a:ext cx="10401300" cy="10668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0" y="180745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4000" b="1" dirty="0" smtClean="0">
                <a:solidFill>
                  <a:prstClr val="black"/>
                </a:solidFill>
              </a:rPr>
              <a:t>Prevalence of Overly Permissive Policies</a:t>
            </a:r>
          </a:p>
        </p:txBody>
      </p:sp>
      <p:sp>
        <p:nvSpPr>
          <p:cNvPr id="8" name="Rectangle 2"/>
          <p:cNvSpPr/>
          <p:nvPr/>
        </p:nvSpPr>
        <p:spPr>
          <a:xfrm>
            <a:off x="1" y="295045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4000" b="1" dirty="0" smtClean="0">
                <a:solidFill>
                  <a:prstClr val="black"/>
                </a:solidFill>
              </a:rPr>
              <a:t>Frequent Use of </a:t>
            </a:r>
            <a:r>
              <a:rPr lang="en-US" sz="4000" b="1" dirty="0" err="1" smtClean="0">
                <a:solidFill>
                  <a:prstClr val="black"/>
                </a:solidFill>
              </a:rPr>
              <a:t>Crossdomain</a:t>
            </a:r>
            <a:r>
              <a:rPr lang="en-US" sz="4000" b="1" dirty="0" smtClean="0">
                <a:solidFill>
                  <a:prstClr val="black"/>
                </a:solidFill>
              </a:rPr>
              <a:t> Requests</a:t>
            </a:r>
          </a:p>
        </p:txBody>
      </p:sp>
    </p:spTree>
    <p:custDataLst>
      <p:tags r:id="rId1"/>
    </p:custDataLst>
  </p:cSld>
  <p:clrMapOvr>
    <a:masterClrMapping/>
  </p:clrMapOvr>
  <p:transition advTm="25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6000" dirty="0" smtClean="0"/>
              <a:t>Mitigation</a:t>
            </a:r>
            <a:endParaRPr lang="ko-KR" altLang="en-US" sz="6000" dirty="0"/>
          </a:p>
        </p:txBody>
      </p:sp>
      <p:sp>
        <p:nvSpPr>
          <p:cNvPr id="5" name="Rectangle 2"/>
          <p:cNvSpPr/>
          <p:nvPr/>
        </p:nvSpPr>
        <p:spPr>
          <a:xfrm>
            <a:off x="381000" y="1447086"/>
            <a:ext cx="8763000" cy="585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Auditing tool for crossdomain.xml      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raises warning when encountering dangerous policies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Stripped cookies by default                              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allow Flash apps for public content only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Stripped cookies as an option             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controls whether or not cookie is attached in policies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“Taint mode” for </a:t>
            </a:r>
            <a:r>
              <a:rPr lang="en-US" sz="39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 data     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prevents Flash from hijacking data from other domain</a:t>
            </a:r>
          </a:p>
          <a:p>
            <a:pPr marL="342900" indent="-342900">
              <a:spcBef>
                <a:spcPct val="20000"/>
              </a:spcBef>
            </a:pPr>
            <a:endParaRPr lang="en-US" sz="39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07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-609600" y="5578366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-647700" y="4587766"/>
            <a:ext cx="10401300" cy="762000"/>
          </a:xfrm>
          <a:prstGeom prst="roundRect">
            <a:avLst>
              <a:gd name="adj" fmla="val 5953"/>
            </a:avLst>
          </a:prstGeom>
          <a:gradFill flip="none" rotWithShape="1">
            <a:gsLst>
              <a:gs pos="0">
                <a:srgbClr val="FDF9BF"/>
              </a:gs>
              <a:gs pos="51000">
                <a:srgbClr val="FFFF9F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457200" y="457200"/>
            <a:ext cx="100279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Motivation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Crossdomain</a:t>
            </a:r>
            <a:r>
              <a:rPr lang="en-US" sz="5500" b="1" dirty="0" smtClean="0">
                <a:latin typeface="Calibri" pitchFamily="34" charset="0"/>
              </a:rPr>
              <a:t> Policy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Policies on Popular Sites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err="1" smtClean="0">
                <a:latin typeface="Calibri" pitchFamily="34" charset="0"/>
              </a:rPr>
              <a:t>Xdomain</a:t>
            </a:r>
            <a:r>
              <a:rPr lang="en-US" sz="5500" b="1" dirty="0" smtClean="0">
                <a:latin typeface="Calibri" pitchFamily="34" charset="0"/>
              </a:rPr>
              <a:t> Requests In the Wild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lang="en-US" sz="5500" b="1" dirty="0" smtClean="0">
                <a:latin typeface="Calibri" pitchFamily="34" charset="0"/>
              </a:rPr>
              <a:t>Mitigation</a:t>
            </a:r>
          </a:p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r>
              <a:rPr kumimoji="0" lang="en-US" sz="5500" b="1" dirty="0" smtClean="0">
                <a:latin typeface="Calibri" pitchFamily="34" charset="0"/>
              </a:rPr>
              <a:t>Conclusions</a:t>
            </a:r>
            <a:endParaRPr kumimoji="0" lang="en-US" sz="55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advTm="7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/>
              <a:t>Conclusions</a:t>
            </a:r>
            <a:endParaRPr lang="ko-KR" altLang="en-US" sz="5400" dirty="0"/>
          </a:p>
        </p:txBody>
      </p:sp>
      <p:sp>
        <p:nvSpPr>
          <p:cNvPr id="5" name="Rectangle 2"/>
          <p:cNvSpPr/>
          <p:nvPr/>
        </p:nvSpPr>
        <p:spPr>
          <a:xfrm>
            <a:off x="381000" y="1447086"/>
            <a:ext cx="876300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Surveyed crossdomain.xml on 50k sites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possibly overly-permissive policies are common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9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Studied the actual </a:t>
            </a:r>
            <a:r>
              <a:rPr lang="en-US" sz="39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 requests                         </a:t>
            </a:r>
            <a:r>
              <a:rPr lang="en-US" sz="2800" b="1" dirty="0" err="1" smtClean="0">
                <a:solidFill>
                  <a:prstClr val="black"/>
                </a:solidFill>
                <a:latin typeface="Calibri" pitchFamily="34" charset="0"/>
              </a:rPr>
              <a:t>crossdomain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 requests are frequently used</a:t>
            </a:r>
          </a:p>
          <a:p>
            <a:pPr marL="342900" indent="-342900">
              <a:spcBef>
                <a:spcPct val="20000"/>
              </a:spcBef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Steps must be taken to mitigate problems</a:t>
            </a:r>
          </a:p>
        </p:txBody>
      </p:sp>
    </p:spTree>
    <p:custDataLst>
      <p:tags r:id="rId1"/>
    </p:custDataLst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400" dirty="0" smtClean="0"/>
              <a:t>Future Work</a:t>
            </a:r>
            <a:endParaRPr lang="ko-KR" altLang="en-US" sz="5400" dirty="0"/>
          </a:p>
        </p:txBody>
      </p:sp>
      <p:sp>
        <p:nvSpPr>
          <p:cNvPr id="5" name="Rectangle 2"/>
          <p:cNvSpPr/>
          <p:nvPr/>
        </p:nvSpPr>
        <p:spPr>
          <a:xfrm>
            <a:off x="381000" y="1447086"/>
            <a:ext cx="8763000" cy="514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Study larger number of crossdomain.xml   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larger number of websites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Extensive monitoring of Flash Player</a:t>
            </a:r>
            <a:r>
              <a:rPr lang="en-US" sz="5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instrumentation of Flash Player for extensive logging</a:t>
            </a:r>
            <a:endParaRPr lang="en-US" sz="39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5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Find vulnerabilities of websites                         </a:t>
            </a: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</a:rPr>
              <a:t>sensitive information protected by session-cookie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2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-3810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100000"/>
              </a:lnSpc>
              <a:spcBef>
                <a:spcPct val="20000"/>
              </a:spcBef>
            </a:pPr>
            <a:endParaRPr lang="en-US" sz="49600" b="1" dirty="0" smtClean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819400"/>
            <a:ext cx="4953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Thank you! 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z="5400" dirty="0" smtClean="0"/>
              <a:t>Sub-path </a:t>
            </a:r>
            <a:r>
              <a:rPr lang="en-US" sz="5400" dirty="0" err="1" smtClean="0"/>
              <a:t>Crossdomain</a:t>
            </a:r>
            <a:r>
              <a:rPr lang="en-US" sz="5400" dirty="0" smtClean="0"/>
              <a:t> Policy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z="5400" dirty="0" smtClean="0"/>
              <a:t>Sub-path </a:t>
            </a:r>
            <a:r>
              <a:rPr lang="en-US" sz="5400" dirty="0" err="1" smtClean="0"/>
              <a:t>Crossdomain</a:t>
            </a:r>
            <a:r>
              <a:rPr lang="en-US" sz="5400" dirty="0" smtClean="0"/>
              <a:t> Policy</a:t>
            </a:r>
            <a:endParaRPr lang="ko-KR" altLang="en-US" sz="5400" dirty="0"/>
          </a:p>
        </p:txBody>
      </p:sp>
      <p:sp>
        <p:nvSpPr>
          <p:cNvPr id="3" name="직사각형 9"/>
          <p:cNvSpPr/>
          <p:nvPr/>
        </p:nvSpPr>
        <p:spPr>
          <a:xfrm>
            <a:off x="6132137" y="4114800"/>
            <a:ext cx="2895600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Admin</a:t>
            </a:r>
            <a:r>
              <a:rPr lang="en-US" altLang="ko-KR" sz="3000" b="1" dirty="0" smtClean="0">
                <a:solidFill>
                  <a:schemeClr val="tx1"/>
                </a:solidFill>
              </a:rPr>
              <a:t>  of  a.com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90800"/>
            <a:ext cx="185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5"/>
          <p:cNvSpPr/>
          <p:nvPr/>
        </p:nvSpPr>
        <p:spPr>
          <a:xfrm flipH="1">
            <a:off x="228600" y="1066800"/>
            <a:ext cx="6962000" cy="2133600"/>
          </a:xfrm>
          <a:prstGeom prst="wedgeEllipseCallout">
            <a:avLst>
              <a:gd name="adj1" fmla="val -46372"/>
              <a:gd name="adj2" fmla="val 664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직사각형 9"/>
          <p:cNvSpPr/>
          <p:nvPr/>
        </p:nvSpPr>
        <p:spPr>
          <a:xfrm>
            <a:off x="685800" y="1447800"/>
            <a:ext cx="6248399" cy="143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I’d like to use different policies for sub-paths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3400" y="4343400"/>
            <a:ext cx="2286000" cy="1752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9"/>
          <p:cNvSpPr/>
          <p:nvPr/>
        </p:nvSpPr>
        <p:spPr>
          <a:xfrm>
            <a:off x="605674" y="5180748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a.com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19600"/>
            <a:ext cx="990600" cy="10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직선 연결선 14"/>
          <p:cNvCxnSpPr/>
          <p:nvPr/>
        </p:nvCxnSpPr>
        <p:spPr>
          <a:xfrm>
            <a:off x="2895600" y="5105400"/>
            <a:ext cx="1066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rot="5400000">
            <a:off x="2933700" y="5524500"/>
            <a:ext cx="838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endCxn id="22" idx="1"/>
          </p:cNvCxnSpPr>
          <p:nvPr/>
        </p:nvCxnSpPr>
        <p:spPr>
          <a:xfrm>
            <a:off x="3352800" y="5943600"/>
            <a:ext cx="1828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9"/>
          <p:cNvSpPr/>
          <p:nvPr/>
        </p:nvSpPr>
        <p:spPr>
          <a:xfrm>
            <a:off x="3810000" y="4876800"/>
            <a:ext cx="4343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  <a:latin typeface="Consolas" pitchFamily="49" charset="0"/>
              </a:rPr>
              <a:t>/crossdomain.xml</a:t>
            </a:r>
            <a:endParaRPr lang="ko-KR" altLang="en-US" sz="25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2" name="직사각형 9"/>
          <p:cNvSpPr/>
          <p:nvPr/>
        </p:nvSpPr>
        <p:spPr>
          <a:xfrm>
            <a:off x="5181600" y="5715000"/>
            <a:ext cx="3581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0" b="1" dirty="0" smtClean="0">
                <a:solidFill>
                  <a:schemeClr val="tx1"/>
                </a:solidFill>
                <a:latin typeface="Consolas" pitchFamily="49" charset="0"/>
              </a:rPr>
              <a:t>/sub/crossdomain.xml</a:t>
            </a:r>
            <a:endParaRPr lang="ko-KR" altLang="en-US" sz="23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0404" y="4648200"/>
            <a:ext cx="3609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latin typeface="Consolas" pitchFamily="49" charset="0"/>
              </a:rPr>
              <a:t>/</a:t>
            </a:r>
            <a:endParaRPr lang="ko-KR" altLang="en-US" sz="2500" b="1" dirty="0">
              <a:latin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5486400"/>
            <a:ext cx="8899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latin typeface="Consolas" pitchFamily="49" charset="0"/>
              </a:rPr>
              <a:t>/sub</a:t>
            </a:r>
            <a:endParaRPr lang="ko-KR" altLang="en-US" sz="2500" b="1" dirty="0">
              <a:latin typeface="Consolas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 smtClean="0"/>
              <a:t>Sub-path </a:t>
            </a:r>
            <a:r>
              <a:rPr lang="en-US" sz="5400" dirty="0" err="1" smtClean="0"/>
              <a:t>Crossdomain</a:t>
            </a:r>
            <a:r>
              <a:rPr lang="en-US" sz="5400" dirty="0" smtClean="0"/>
              <a:t> Policy</a:t>
            </a:r>
            <a:endParaRPr lang="en-US" sz="5400" dirty="0"/>
          </a:p>
        </p:txBody>
      </p:sp>
      <p:sp>
        <p:nvSpPr>
          <p:cNvPr id="5" name="Rectangle 7"/>
          <p:cNvSpPr/>
          <p:nvPr/>
        </p:nvSpPr>
        <p:spPr>
          <a:xfrm>
            <a:off x="514983" y="1828800"/>
            <a:ext cx="8001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&lt;site-control 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permitted-cross-domain-policies="master-only"/&gt;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 ...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</p:txBody>
      </p:sp>
      <p:sp>
        <p:nvSpPr>
          <p:cNvPr id="6" name="직사각형 25"/>
          <p:cNvSpPr/>
          <p:nvPr/>
        </p:nvSpPr>
        <p:spPr>
          <a:xfrm>
            <a:off x="493816" y="1219200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</a:rPr>
              <a:t>http://a.com/crossdomain.xml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9600" y="2286000"/>
            <a:ext cx="7696200" cy="685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105400" y="2514600"/>
            <a:ext cx="20574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21"/>
          <p:cNvSpPr/>
          <p:nvPr/>
        </p:nvSpPr>
        <p:spPr>
          <a:xfrm>
            <a:off x="0" y="411480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500" dirty="0" smtClean="0">
                <a:solidFill>
                  <a:prstClr val="black"/>
                </a:solidFill>
                <a:latin typeface="Calibri" pitchFamily="34" charset="0"/>
              </a:rPr>
              <a:t>Consult root policy only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 smtClean="0"/>
              <a:t>Sub-path </a:t>
            </a:r>
            <a:r>
              <a:rPr lang="en-US" sz="5400" dirty="0" err="1" smtClean="0"/>
              <a:t>Crossdomain</a:t>
            </a:r>
            <a:r>
              <a:rPr lang="en-US" sz="5400" dirty="0" smtClean="0"/>
              <a:t> Policy</a:t>
            </a:r>
            <a:endParaRPr lang="en-US" sz="5400" dirty="0"/>
          </a:p>
        </p:txBody>
      </p:sp>
      <p:sp>
        <p:nvSpPr>
          <p:cNvPr id="5" name="Rectangle 7"/>
          <p:cNvSpPr/>
          <p:nvPr/>
        </p:nvSpPr>
        <p:spPr>
          <a:xfrm>
            <a:off x="514983" y="1828800"/>
            <a:ext cx="8001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&lt;site-control 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permitted-cross-domain-policies=“by-content-type"/&gt;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 ...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</p:txBody>
      </p:sp>
      <p:sp>
        <p:nvSpPr>
          <p:cNvPr id="6" name="직사각형 25"/>
          <p:cNvSpPr/>
          <p:nvPr/>
        </p:nvSpPr>
        <p:spPr>
          <a:xfrm>
            <a:off x="493816" y="1219200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</a:rPr>
              <a:t>http://a.com/crossdomain.xml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81600" y="2514600"/>
            <a:ext cx="25908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21"/>
          <p:cNvSpPr/>
          <p:nvPr/>
        </p:nvSpPr>
        <p:spPr>
          <a:xfrm>
            <a:off x="0" y="4114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</a:rPr>
              <a:t>Consult sub-path policy files served with              </a:t>
            </a:r>
            <a:r>
              <a:rPr lang="en-US" sz="4000" i="1" dirty="0" smtClean="0">
                <a:solidFill>
                  <a:prstClr val="black"/>
                </a:solidFill>
                <a:latin typeface="Calibri" pitchFamily="34" charset="0"/>
              </a:rPr>
              <a:t>text/x-cross-domain-policy</a:t>
            </a:r>
            <a:r>
              <a:rPr lang="en-US" sz="4000" dirty="0" smtClean="0">
                <a:solidFill>
                  <a:prstClr val="black"/>
                </a:solidFill>
                <a:latin typeface="Calibri" pitchFamily="34" charset="0"/>
              </a:rPr>
              <a:t> Content- Type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536" y="1981200"/>
            <a:ext cx="8749864" cy="466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496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직사각형 9"/>
          <p:cNvSpPr/>
          <p:nvPr/>
        </p:nvSpPr>
        <p:spPr>
          <a:xfrm>
            <a:off x="1981200" y="2743200"/>
            <a:ext cx="548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accent1">
                    <a:lumMod val="75000"/>
                  </a:schemeClr>
                </a:solidFill>
              </a:rPr>
              <a:t>http://b.com/index.html</a:t>
            </a:r>
            <a:endParaRPr lang="ko-KR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ctangle 2"/>
          <p:cNvSpPr/>
          <p:nvPr/>
        </p:nvSpPr>
        <p:spPr>
          <a:xfrm>
            <a:off x="0" y="26360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</a:rPr>
              <a:t>Same-origin Policy for Flash</a:t>
            </a:r>
          </a:p>
        </p:txBody>
      </p:sp>
      <p:sp>
        <p:nvSpPr>
          <p:cNvPr id="13" name="Rectangle 4"/>
          <p:cNvSpPr/>
          <p:nvPr/>
        </p:nvSpPr>
        <p:spPr>
          <a:xfrm>
            <a:off x="685800" y="3505200"/>
            <a:ext cx="7924800" cy="2819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9"/>
          <p:cNvSpPr/>
          <p:nvPr/>
        </p:nvSpPr>
        <p:spPr>
          <a:xfrm>
            <a:off x="3048000" y="3517593"/>
            <a:ext cx="5562600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500" b="1" dirty="0" smtClean="0">
                <a:solidFill>
                  <a:srgbClr val="FFFF00"/>
                </a:solidFill>
              </a:rPr>
              <a:t>http://a.com/mov.swf</a:t>
            </a:r>
            <a:endParaRPr lang="ko-KR" altLang="en-US" sz="4500" b="1" dirty="0">
              <a:solidFill>
                <a:srgbClr val="FFFF00"/>
              </a:solidFill>
            </a:endParaRPr>
          </a:p>
        </p:txBody>
      </p:sp>
      <p:sp>
        <p:nvSpPr>
          <p:cNvPr id="15" name="직사각형 9"/>
          <p:cNvSpPr/>
          <p:nvPr/>
        </p:nvSpPr>
        <p:spPr>
          <a:xfrm>
            <a:off x="838200" y="4736793"/>
            <a:ext cx="4648200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rgbClr val="FFFF00"/>
                </a:solidFill>
              </a:rPr>
              <a:t>Origin: a.com</a:t>
            </a:r>
            <a:endParaRPr lang="ko-KR" altLang="en-US" sz="5400" b="1" dirty="0">
              <a:solidFill>
                <a:srgbClr val="FFFF00"/>
              </a:solidFill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399"/>
            <a:ext cx="1676400" cy="176486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0" name="Rectangle 5"/>
          <p:cNvSpPr/>
          <p:nvPr/>
        </p:nvSpPr>
        <p:spPr>
          <a:xfrm>
            <a:off x="990600" y="4648200"/>
            <a:ext cx="4419600" cy="914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1" y="1211759"/>
            <a:ext cx="914399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700" b="1" dirty="0" smtClean="0">
                <a:solidFill>
                  <a:prstClr val="black"/>
                </a:solidFill>
              </a:rPr>
              <a:t>Origin : not embedding site, but hosting site</a:t>
            </a:r>
          </a:p>
        </p:txBody>
      </p:sp>
    </p:spTree>
    <p:extLst>
      <p:ext uri="{BB962C8B-B14F-4D97-AF65-F5344CB8AC3E}">
        <p14:creationId xmlns:p14="http://schemas.microsoft.com/office/powerpoint/2010/main" xmlns="" val="153643907"/>
      </p:ext>
    </p:extLst>
  </p:cSld>
  <p:clrMapOvr>
    <a:masterClrMapping/>
  </p:clrMapOvr>
  <p:transition advTm="9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 smtClean="0"/>
              <a:t>Sub-path </a:t>
            </a:r>
            <a:r>
              <a:rPr lang="en-US" sz="5400" dirty="0" err="1" smtClean="0"/>
              <a:t>Crossdomain</a:t>
            </a:r>
            <a:r>
              <a:rPr lang="en-US" sz="5400" dirty="0" smtClean="0"/>
              <a:t> Policy</a:t>
            </a:r>
            <a:endParaRPr lang="en-US" sz="5400" dirty="0"/>
          </a:p>
        </p:txBody>
      </p:sp>
      <p:sp>
        <p:nvSpPr>
          <p:cNvPr id="5" name="Rectangle 7"/>
          <p:cNvSpPr/>
          <p:nvPr/>
        </p:nvSpPr>
        <p:spPr>
          <a:xfrm>
            <a:off x="514983" y="1828800"/>
            <a:ext cx="8001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&lt;site-control 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permitted-cross-domain-policies=“all"/&gt;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 ...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</p:txBody>
      </p:sp>
      <p:sp>
        <p:nvSpPr>
          <p:cNvPr id="6" name="직사각형 25"/>
          <p:cNvSpPr/>
          <p:nvPr/>
        </p:nvSpPr>
        <p:spPr>
          <a:xfrm>
            <a:off x="493816" y="1219200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</a:rPr>
              <a:t>http://a.com/crossdomain.xml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76800" y="2514600"/>
            <a:ext cx="16002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21"/>
          <p:cNvSpPr/>
          <p:nvPr/>
        </p:nvSpPr>
        <p:spPr>
          <a:xfrm>
            <a:off x="0" y="4114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</a:rPr>
              <a:t>Consult </a:t>
            </a: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http://a.com/sub/crossdomain.xml  </a:t>
            </a: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</a:rPr>
              <a:t>for </a:t>
            </a: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http://a.com/sub/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 smtClean="0"/>
              <a:t>Sub-path </a:t>
            </a:r>
            <a:r>
              <a:rPr lang="en-US" sz="5400" dirty="0" err="1" smtClean="0"/>
              <a:t>Crossdomain</a:t>
            </a:r>
            <a:r>
              <a:rPr lang="en-US" sz="5400" dirty="0" smtClean="0"/>
              <a:t> Policy</a:t>
            </a:r>
            <a:endParaRPr lang="en-US" sz="5400" dirty="0"/>
          </a:p>
        </p:txBody>
      </p:sp>
      <p:sp>
        <p:nvSpPr>
          <p:cNvPr id="5" name="Rectangle 7"/>
          <p:cNvSpPr/>
          <p:nvPr/>
        </p:nvSpPr>
        <p:spPr>
          <a:xfrm>
            <a:off x="514983" y="1828800"/>
            <a:ext cx="8001000" cy="1828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&lt;cross-domain-policy&gt;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&lt;site-control 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permitted-cross-domain-policies=“all"/&gt;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  ...</a:t>
            </a: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&lt;/cross-domain-policy&gt;</a:t>
            </a:r>
          </a:p>
        </p:txBody>
      </p:sp>
      <p:sp>
        <p:nvSpPr>
          <p:cNvPr id="6" name="직사각형 25"/>
          <p:cNvSpPr/>
          <p:nvPr/>
        </p:nvSpPr>
        <p:spPr>
          <a:xfrm>
            <a:off x="493816" y="1219200"/>
            <a:ext cx="8040584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</a:rPr>
              <a:t>http://a.com/crossdomain.xml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76800" y="2514600"/>
            <a:ext cx="16002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33400" y="4343400"/>
            <a:ext cx="2286000" cy="1752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9"/>
          <p:cNvSpPr/>
          <p:nvPr/>
        </p:nvSpPr>
        <p:spPr>
          <a:xfrm>
            <a:off x="605674" y="5180748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a.com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19600"/>
            <a:ext cx="990600" cy="10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직선 연결선 12"/>
          <p:cNvCxnSpPr/>
          <p:nvPr/>
        </p:nvCxnSpPr>
        <p:spPr>
          <a:xfrm>
            <a:off x="2895600" y="5105400"/>
            <a:ext cx="1066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rot="5400000">
            <a:off x="2933700" y="5524500"/>
            <a:ext cx="838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321268" y="5943600"/>
            <a:ext cx="1555532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9"/>
          <p:cNvSpPr/>
          <p:nvPr/>
        </p:nvSpPr>
        <p:spPr>
          <a:xfrm>
            <a:off x="3810000" y="4876800"/>
            <a:ext cx="43434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chemeClr val="tx1"/>
                </a:solidFill>
                <a:latin typeface="Consolas" pitchFamily="49" charset="0"/>
              </a:rPr>
              <a:t>/crossdomain.xml</a:t>
            </a:r>
            <a:endParaRPr lang="ko-KR" altLang="en-US" sz="25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404" y="4648200"/>
            <a:ext cx="3609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latin typeface="Consolas" pitchFamily="49" charset="0"/>
              </a:rPr>
              <a:t>/</a:t>
            </a:r>
            <a:endParaRPr lang="ko-KR" altLang="en-US" sz="2500" b="1" dirty="0">
              <a:latin typeface="Consolas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1622" y="5486400"/>
            <a:ext cx="14189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 smtClean="0">
                <a:latin typeface="Consolas" pitchFamily="49" charset="0"/>
              </a:rPr>
              <a:t>/upload</a:t>
            </a:r>
            <a:endParaRPr lang="ko-KR" altLang="en-US" sz="2500" b="1" dirty="0">
              <a:latin typeface="Consolas" pitchFamily="49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76800" y="5562600"/>
            <a:ext cx="4038600" cy="10668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9"/>
          <p:cNvSpPr/>
          <p:nvPr/>
        </p:nvSpPr>
        <p:spPr>
          <a:xfrm>
            <a:off x="5105400" y="5791200"/>
            <a:ext cx="36576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rgbClr val="FF0000"/>
                </a:solidFill>
                <a:latin typeface="Consolas" pitchFamily="49" charset="0"/>
              </a:rPr>
              <a:t>crossdomain.xml</a:t>
            </a:r>
            <a:endParaRPr lang="ko-KR" altLang="en-US" sz="25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940204" y="5432502"/>
            <a:ext cx="6096000" cy="1295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dirty="0" smtClean="0"/>
              <a:t>Sub-path </a:t>
            </a:r>
            <a:r>
              <a:rPr lang="en-US" sz="5400" dirty="0" err="1" smtClean="0"/>
              <a:t>Crossdomain</a:t>
            </a:r>
            <a:r>
              <a:rPr lang="en-US" sz="5400" dirty="0" smtClean="0"/>
              <a:t> Policy</a:t>
            </a:r>
            <a:endParaRPr lang="en-US" sz="5400" dirty="0"/>
          </a:p>
        </p:txBody>
      </p:sp>
      <p:sp>
        <p:nvSpPr>
          <p:cNvPr id="7" name="Rectangle 2"/>
          <p:cNvSpPr/>
          <p:nvPr/>
        </p:nvSpPr>
        <p:spPr>
          <a:xfrm>
            <a:off x="381000" y="1447086"/>
            <a:ext cx="87630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896 sites have set the sub-policy attribute to “all”</a:t>
            </a:r>
          </a:p>
          <a:p>
            <a:pPr marL="342900" indent="-342900">
              <a:spcBef>
                <a:spcPct val="20000"/>
              </a:spcBef>
            </a:pPr>
            <a:endParaRPr lang="en-US" sz="39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900" b="1" dirty="0" smtClean="0">
                <a:solidFill>
                  <a:prstClr val="black"/>
                </a:solidFill>
                <a:latin typeface="Calibri" pitchFamily="34" charset="0"/>
              </a:rPr>
              <a:t>402 sites have set it to “by-content-type”</a:t>
            </a:r>
          </a:p>
          <a:p>
            <a:pPr marL="342900" indent="-342900">
              <a:spcBef>
                <a:spcPct val="20000"/>
              </a:spcBef>
            </a:pPr>
            <a:endParaRPr lang="en-US" sz="39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차트 10"/>
          <p:cNvGraphicFramePr/>
          <p:nvPr/>
        </p:nvGraphicFramePr>
        <p:xfrm>
          <a:off x="3429000" y="1524000"/>
          <a:ext cx="7086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800" dirty="0" smtClean="0"/>
              <a:t>Policies on Popular Sites: Upshot</a:t>
            </a:r>
            <a:endParaRPr lang="en-US" sz="4800" dirty="0"/>
          </a:p>
        </p:txBody>
      </p:sp>
      <p:sp>
        <p:nvSpPr>
          <p:cNvPr id="13" name="직사각형 12"/>
          <p:cNvSpPr/>
          <p:nvPr/>
        </p:nvSpPr>
        <p:spPr>
          <a:xfrm>
            <a:off x="457200" y="2667000"/>
            <a:ext cx="381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9"/>
          <p:cNvSpPr/>
          <p:nvPr/>
        </p:nvSpPr>
        <p:spPr>
          <a:xfrm>
            <a:off x="457200" y="2286000"/>
            <a:ext cx="3581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“all” sub-path policy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직사각형 9"/>
          <p:cNvSpPr/>
          <p:nvPr/>
        </p:nvSpPr>
        <p:spPr>
          <a:xfrm>
            <a:off x="666750" y="3276600"/>
            <a:ext cx="3581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8150" y="3581400"/>
            <a:ext cx="381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9"/>
          <p:cNvSpPr/>
          <p:nvPr/>
        </p:nvSpPr>
        <p:spPr>
          <a:xfrm>
            <a:off x="685800" y="3199548"/>
            <a:ext cx="43434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“content-type” sub-path policy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810000" y="2667000"/>
            <a:ext cx="12954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810000" y="1219200"/>
            <a:ext cx="1371600" cy="106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선 연결선 22"/>
          <p:cNvSpPr/>
          <p:nvPr/>
        </p:nvSpPr>
        <p:spPr>
          <a:xfrm>
            <a:off x="5029200" y="1752600"/>
            <a:ext cx="476250" cy="70485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24" name="직선 연결선 23"/>
          <p:cNvSpPr/>
          <p:nvPr/>
        </p:nvSpPr>
        <p:spPr>
          <a:xfrm flipV="1">
            <a:off x="4572000" y="2476500"/>
            <a:ext cx="647726" cy="266700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25" name="직선 연결선 24"/>
          <p:cNvSpPr/>
          <p:nvPr/>
        </p:nvSpPr>
        <p:spPr>
          <a:xfrm>
            <a:off x="5186060" y="2476500"/>
            <a:ext cx="280188" cy="112072"/>
          </a:xfrm>
          <a:prstGeom prst="line">
            <a:avLst/>
          </a:prstGeom>
          <a:ln w="635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27" name="TextBox 26"/>
          <p:cNvSpPr txBox="1"/>
          <p:nvPr/>
        </p:nvSpPr>
        <p:spPr>
          <a:xfrm>
            <a:off x="3886200" y="2743200"/>
            <a:ext cx="11801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 smtClean="0"/>
              <a:t>896</a:t>
            </a:r>
          </a:p>
          <a:p>
            <a:pPr algn="ctr"/>
            <a:r>
              <a:rPr lang="en-US" altLang="ko-KR" sz="2500" b="1" dirty="0" smtClean="0"/>
              <a:t>(1.83%)</a:t>
            </a:r>
            <a:endParaRPr lang="ko-KR" altLang="en-US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62400" y="1371600"/>
            <a:ext cx="11881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500" b="1" dirty="0" smtClean="0"/>
              <a:t>402</a:t>
            </a:r>
          </a:p>
          <a:p>
            <a:pPr algn="ctr"/>
            <a:r>
              <a:rPr lang="en-US" altLang="ko-KR" sz="2500" b="1" dirty="0" smtClean="0"/>
              <a:t>(0.82%)</a:t>
            </a:r>
            <a:endParaRPr lang="ko-KR" altLang="en-US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/>
      <p:bldP spid="15" grpId="1"/>
      <p:bldP spid="8" grpId="0" animBg="1"/>
      <p:bldP spid="9" grpId="0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7" grpId="0"/>
      <p:bldP spid="27" grpId="1"/>
      <p:bldP spid="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8477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tangle 2"/>
          <p:cNvSpPr/>
          <p:nvPr/>
        </p:nvSpPr>
        <p:spPr>
          <a:xfrm>
            <a:off x="0" y="2057400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5400" b="1" dirty="0" smtClean="0">
                <a:solidFill>
                  <a:prstClr val="black"/>
                </a:solidFill>
              </a:rPr>
              <a:t>Same-origin Policy For JS</a:t>
            </a:r>
          </a:p>
        </p:txBody>
      </p:sp>
      <p:sp>
        <p:nvSpPr>
          <p:cNvPr id="5" name="Rectangle 2"/>
          <p:cNvSpPr/>
          <p:nvPr/>
        </p:nvSpPr>
        <p:spPr>
          <a:xfrm>
            <a:off x="1" y="2950458"/>
            <a:ext cx="91439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3500" dirty="0" smtClean="0">
                <a:solidFill>
                  <a:prstClr val="black"/>
                </a:solidFill>
              </a:rPr>
              <a:t>JS on a </a:t>
            </a:r>
            <a:r>
              <a:rPr lang="en-US" sz="3500" b="1" dirty="0" smtClean="0">
                <a:solidFill>
                  <a:prstClr val="black"/>
                </a:solidFill>
              </a:rPr>
              <a:t>origin</a:t>
            </a:r>
            <a:r>
              <a:rPr lang="en-US" sz="3500" dirty="0" smtClean="0">
                <a:solidFill>
                  <a:prstClr val="black"/>
                </a:solidFill>
              </a:rPr>
              <a:t> </a:t>
            </a:r>
            <a:r>
              <a:rPr lang="en-US" sz="3500" dirty="0">
                <a:solidFill>
                  <a:prstClr val="black"/>
                </a:solidFill>
              </a:rPr>
              <a:t>can only read from </a:t>
            </a:r>
            <a:r>
              <a:rPr lang="en-US" sz="3500" dirty="0" smtClean="0">
                <a:solidFill>
                  <a:prstClr val="black"/>
                </a:solidFill>
              </a:rPr>
              <a:t>the </a:t>
            </a:r>
            <a:r>
              <a:rPr lang="en-US" sz="3500" u="sng" dirty="0" smtClean="0"/>
              <a:t>same</a:t>
            </a:r>
            <a:r>
              <a:rPr lang="en-US" sz="3500" dirty="0" smtClean="0">
                <a:solidFill>
                  <a:prstClr val="black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origin</a:t>
            </a:r>
          </a:p>
        </p:txBody>
      </p:sp>
      <p:sp>
        <p:nvSpPr>
          <p:cNvPr id="6" name="직사각형 9"/>
          <p:cNvSpPr/>
          <p:nvPr/>
        </p:nvSpPr>
        <p:spPr>
          <a:xfrm>
            <a:off x="3657600" y="3505200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Origin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직사각형 9"/>
          <p:cNvSpPr/>
          <p:nvPr/>
        </p:nvSpPr>
        <p:spPr>
          <a:xfrm>
            <a:off x="1981200" y="4266348"/>
            <a:ext cx="5562600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scheme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, </a:t>
            </a:r>
            <a:r>
              <a:rPr lang="en-US" altLang="ko-KR" sz="3600" b="1" dirty="0" smtClean="0">
                <a:solidFill>
                  <a:schemeClr val="accent3">
                    <a:lumMod val="75000"/>
                  </a:schemeClr>
                </a:solidFill>
              </a:rPr>
              <a:t>hostname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, 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</a:rPr>
              <a:t>port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:// </a:t>
            </a:r>
            <a:r>
              <a:rPr lang="en-US" altLang="ko-KR" sz="3600" b="1" dirty="0" smtClean="0">
                <a:solidFill>
                  <a:schemeClr val="accent3">
                    <a:lumMod val="75000"/>
                  </a:schemeClr>
                </a:solidFill>
              </a:rPr>
              <a:t>a.com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 :</a:t>
            </a:r>
            <a:r>
              <a:rPr lang="en-US" altLang="ko-KR" sz="3600" b="1" dirty="0" smtClean="0">
                <a:solidFill>
                  <a:schemeClr val="accent6">
                    <a:lumMod val="75000"/>
                  </a:schemeClr>
                </a:solidFill>
              </a:rPr>
              <a:t>80</a:t>
            </a:r>
            <a:endParaRPr lang="ko-KR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755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70" y="2522705"/>
            <a:ext cx="4422230" cy="42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직사각형 9"/>
          <p:cNvSpPr/>
          <p:nvPr/>
        </p:nvSpPr>
        <p:spPr>
          <a:xfrm>
            <a:off x="1001358" y="3601899"/>
            <a:ext cx="2084611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chemeClr val="tx1"/>
                </a:solidFill>
              </a:rPr>
              <a:t>a</a:t>
            </a:r>
            <a:r>
              <a:rPr lang="en-US" altLang="ko-KR" sz="5400" b="1" dirty="0" smtClean="0">
                <a:solidFill>
                  <a:schemeClr val="tx1"/>
                </a:solidFill>
              </a:rPr>
              <a:t>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31" name="Rectangle 28"/>
          <p:cNvSpPr/>
          <p:nvPr/>
        </p:nvSpPr>
        <p:spPr>
          <a:xfrm>
            <a:off x="457200" y="3437106"/>
            <a:ext cx="3428998" cy="2895600"/>
          </a:xfrm>
          <a:prstGeom prst="rect">
            <a:avLst/>
          </a:prstGeom>
          <a:noFill/>
          <a:ln w="508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직사각형 9"/>
          <p:cNvSpPr/>
          <p:nvPr/>
        </p:nvSpPr>
        <p:spPr>
          <a:xfrm>
            <a:off x="618065" y="6002505"/>
            <a:ext cx="3124200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4263041"/>
            <a:ext cx="1676400" cy="176486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514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6" name="Rectangle 36"/>
          <p:cNvSpPr/>
          <p:nvPr/>
        </p:nvSpPr>
        <p:spPr>
          <a:xfrm>
            <a:off x="4419600" y="4572000"/>
            <a:ext cx="146706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175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19600" y="2731077"/>
            <a:ext cx="1467068" cy="163121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10000" dirty="0">
              <a:solidFill>
                <a:srgbClr val="008000"/>
              </a:solidFill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829" y="3151894"/>
            <a:ext cx="990600" cy="10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직사각형 9"/>
          <p:cNvSpPr/>
          <p:nvPr/>
        </p:nvSpPr>
        <p:spPr>
          <a:xfrm>
            <a:off x="6405211" y="3869700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a.com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0526" y="4986061"/>
            <a:ext cx="990600" cy="10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직사각형 29"/>
          <p:cNvSpPr/>
          <p:nvPr/>
        </p:nvSpPr>
        <p:spPr>
          <a:xfrm>
            <a:off x="6404726" y="4864677"/>
            <a:ext cx="2286000" cy="1752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404726" y="2959677"/>
            <a:ext cx="2286000" cy="1752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9"/>
          <p:cNvSpPr/>
          <p:nvPr/>
        </p:nvSpPr>
        <p:spPr>
          <a:xfrm>
            <a:off x="6477000" y="5702025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b.com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2049" name="Freeform 2048"/>
          <p:cNvSpPr/>
          <p:nvPr/>
        </p:nvSpPr>
        <p:spPr>
          <a:xfrm>
            <a:off x="3124200" y="3962400"/>
            <a:ext cx="3733800" cy="1161893"/>
          </a:xfrm>
          <a:custGeom>
            <a:avLst/>
            <a:gdLst>
              <a:gd name="connsiteX0" fmla="*/ 0 w 3095739"/>
              <a:gd name="connsiteY0" fmla="*/ 1012337 h 1012337"/>
              <a:gd name="connsiteX1" fmla="*/ 1553378 w 3095739"/>
              <a:gd name="connsiteY1" fmla="*/ 130988 h 1012337"/>
              <a:gd name="connsiteX2" fmla="*/ 3095739 w 3095739"/>
              <a:gd name="connsiteY2" fmla="*/ 20819 h 101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5739" h="1012337">
                <a:moveTo>
                  <a:pt x="0" y="1012337"/>
                </a:moveTo>
                <a:cubicBezTo>
                  <a:pt x="518711" y="654289"/>
                  <a:pt x="1037422" y="296241"/>
                  <a:pt x="1553378" y="130988"/>
                </a:cubicBezTo>
                <a:cubicBezTo>
                  <a:pt x="2069334" y="-34265"/>
                  <a:pt x="2582536" y="-6723"/>
                  <a:pt x="3095739" y="20819"/>
                </a:cubicBezTo>
              </a:path>
            </a:pathLst>
          </a:custGeom>
          <a:ln w="1016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자유형 16"/>
          <p:cNvSpPr/>
          <p:nvPr/>
        </p:nvSpPr>
        <p:spPr>
          <a:xfrm flipH="1">
            <a:off x="3124199" y="5486400"/>
            <a:ext cx="3657600" cy="609599"/>
          </a:xfrm>
          <a:custGeom>
            <a:avLst/>
            <a:gdLst>
              <a:gd name="connsiteX0" fmla="*/ 3295650 w 3295650"/>
              <a:gd name="connsiteY0" fmla="*/ 0 h 222250"/>
              <a:gd name="connsiteX1" fmla="*/ 1676400 w 3295650"/>
              <a:gd name="connsiteY1" fmla="*/ 209550 h 222250"/>
              <a:gd name="connsiteX2" fmla="*/ 0 w 3295650"/>
              <a:gd name="connsiteY2" fmla="*/ 7620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650" h="222250">
                <a:moveTo>
                  <a:pt x="3295650" y="0"/>
                </a:moveTo>
                <a:cubicBezTo>
                  <a:pt x="2760662" y="98425"/>
                  <a:pt x="2225675" y="196850"/>
                  <a:pt x="1676400" y="209550"/>
                </a:cubicBezTo>
                <a:cubicBezTo>
                  <a:pt x="1127125" y="222250"/>
                  <a:pt x="563562" y="149225"/>
                  <a:pt x="0" y="76200"/>
                </a:cubicBezTo>
              </a:path>
            </a:pathLst>
          </a:custGeom>
          <a:ln w="1016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ectangle 2"/>
          <p:cNvSpPr/>
          <p:nvPr/>
        </p:nvSpPr>
        <p:spPr>
          <a:xfrm>
            <a:off x="1" y="121920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en-US" sz="4400" b="1" dirty="0" smtClean="0">
                <a:solidFill>
                  <a:prstClr val="black"/>
                </a:solidFill>
              </a:rPr>
              <a:t>Enforced by Flash Player, not browser</a:t>
            </a:r>
          </a:p>
        </p:txBody>
      </p:sp>
      <p:sp>
        <p:nvSpPr>
          <p:cNvPr id="42" name="Rectangle 2"/>
          <p:cNvSpPr/>
          <p:nvPr/>
        </p:nvSpPr>
        <p:spPr>
          <a:xfrm>
            <a:off x="0" y="26360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</a:rPr>
              <a:t>Same-origin Policy for Flash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643907"/>
      </p:ext>
    </p:extLst>
  </p:cSld>
  <p:clrMapOvr>
    <a:masterClrMapping/>
  </p:clrMapOvr>
  <p:transition advTm="177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2" grpId="0"/>
      <p:bldP spid="46" grpId="0"/>
      <p:bldP spid="47" grpId="0"/>
      <p:bldP spid="27" grpId="0"/>
      <p:bldP spid="30" grpId="0" animBg="1"/>
      <p:bldP spid="35" grpId="0" animBg="1"/>
      <p:bldP spid="36" grpId="0"/>
      <p:bldP spid="2049" grpId="0" animBg="1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9"/>
          <p:cNvSpPr/>
          <p:nvPr/>
        </p:nvSpPr>
        <p:spPr>
          <a:xfrm>
            <a:off x="6132137" y="4114800"/>
            <a:ext cx="2895600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Admin</a:t>
            </a:r>
            <a:r>
              <a:rPr lang="en-US" altLang="ko-KR" sz="3000" b="1" dirty="0" smtClean="0">
                <a:solidFill>
                  <a:schemeClr val="tx1"/>
                </a:solidFill>
              </a:rPr>
              <a:t>  of  b.com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90800"/>
            <a:ext cx="185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 flipH="1">
            <a:off x="2029600" y="140525"/>
            <a:ext cx="6962000" cy="2133600"/>
          </a:xfrm>
          <a:prstGeom prst="wedgeEllipseCallout">
            <a:avLst>
              <a:gd name="adj1" fmla="val -22368"/>
              <a:gd name="adj2" fmla="val 753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직사각형 9"/>
          <p:cNvSpPr/>
          <p:nvPr/>
        </p:nvSpPr>
        <p:spPr>
          <a:xfrm>
            <a:off x="2514600" y="545793"/>
            <a:ext cx="6248399" cy="143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We trust the Flash on a.com.</a:t>
            </a:r>
          </a:p>
          <a:p>
            <a:pPr algn="ctr"/>
            <a:r>
              <a:rPr lang="en-US" altLang="ko-KR" sz="30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Can we allow it to read data from us?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70" y="2522705"/>
            <a:ext cx="4422230" cy="42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직사각형 9"/>
          <p:cNvSpPr/>
          <p:nvPr/>
        </p:nvSpPr>
        <p:spPr>
          <a:xfrm>
            <a:off x="1001358" y="3601899"/>
            <a:ext cx="2084611" cy="67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solidFill>
                  <a:schemeClr val="tx1"/>
                </a:solidFill>
              </a:rPr>
              <a:t>a</a:t>
            </a:r>
            <a:r>
              <a:rPr lang="en-US" altLang="ko-KR" sz="5400" b="1" dirty="0" smtClean="0">
                <a:solidFill>
                  <a:schemeClr val="tx1"/>
                </a:solidFill>
              </a:rPr>
              <a:t>.com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28" name="Rectangle 28"/>
          <p:cNvSpPr/>
          <p:nvPr/>
        </p:nvSpPr>
        <p:spPr>
          <a:xfrm>
            <a:off x="457200" y="3437106"/>
            <a:ext cx="3428998" cy="2895600"/>
          </a:xfrm>
          <a:prstGeom prst="rect">
            <a:avLst/>
          </a:prstGeom>
          <a:noFill/>
          <a:ln w="508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직사각형 9"/>
          <p:cNvSpPr/>
          <p:nvPr/>
        </p:nvSpPr>
        <p:spPr>
          <a:xfrm>
            <a:off x="618065" y="6002505"/>
            <a:ext cx="3124200" cy="67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rgbClr val="FFFF00"/>
                </a:solidFill>
              </a:rPr>
              <a:t>Flash Player</a:t>
            </a:r>
            <a:endParaRPr lang="ko-KR" altLang="en-US" sz="4000" b="1" dirty="0">
              <a:solidFill>
                <a:srgbClr val="FFFF00"/>
              </a:solidFill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7300" y="4263041"/>
            <a:ext cx="1676400" cy="176486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1" name="Rectangle 36"/>
          <p:cNvSpPr/>
          <p:nvPr/>
        </p:nvSpPr>
        <p:spPr>
          <a:xfrm>
            <a:off x="4419600" y="4572000"/>
            <a:ext cx="146706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17500" dirty="0">
              <a:solidFill>
                <a:srgbClr val="FF0000"/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0526" y="4986061"/>
            <a:ext cx="990600" cy="10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직사각형 32"/>
          <p:cNvSpPr/>
          <p:nvPr/>
        </p:nvSpPr>
        <p:spPr>
          <a:xfrm>
            <a:off x="6404726" y="4864677"/>
            <a:ext cx="2286000" cy="17526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9"/>
          <p:cNvSpPr/>
          <p:nvPr/>
        </p:nvSpPr>
        <p:spPr>
          <a:xfrm>
            <a:off x="6477000" y="5702025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b.com</a:t>
            </a:r>
            <a:endParaRPr lang="ko-KR" alt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자유형 16"/>
          <p:cNvSpPr/>
          <p:nvPr/>
        </p:nvSpPr>
        <p:spPr>
          <a:xfrm flipH="1">
            <a:off x="3124199" y="5486400"/>
            <a:ext cx="3657600" cy="609599"/>
          </a:xfrm>
          <a:custGeom>
            <a:avLst/>
            <a:gdLst>
              <a:gd name="connsiteX0" fmla="*/ 3295650 w 3295650"/>
              <a:gd name="connsiteY0" fmla="*/ 0 h 222250"/>
              <a:gd name="connsiteX1" fmla="*/ 1676400 w 3295650"/>
              <a:gd name="connsiteY1" fmla="*/ 209550 h 222250"/>
              <a:gd name="connsiteX2" fmla="*/ 0 w 3295650"/>
              <a:gd name="connsiteY2" fmla="*/ 76200 h 2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650" h="222250">
                <a:moveTo>
                  <a:pt x="3295650" y="0"/>
                </a:moveTo>
                <a:cubicBezTo>
                  <a:pt x="2760662" y="98425"/>
                  <a:pt x="2225675" y="196850"/>
                  <a:pt x="1676400" y="209550"/>
                </a:cubicBezTo>
                <a:cubicBezTo>
                  <a:pt x="1127125" y="222250"/>
                  <a:pt x="563562" y="149225"/>
                  <a:pt x="0" y="76200"/>
                </a:cubicBezTo>
              </a:path>
            </a:pathLst>
          </a:custGeom>
          <a:ln w="101600"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2"/>
          <p:cNvSpPr/>
          <p:nvPr/>
        </p:nvSpPr>
        <p:spPr>
          <a:xfrm>
            <a:off x="1" y="11209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sz="4000" b="1" dirty="0" smtClean="0">
                <a:solidFill>
                  <a:prstClr val="black"/>
                </a:solidFill>
              </a:rPr>
              <a:t>We can “opt out” of the standard SOP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09891191"/>
      </p:ext>
    </p:extLst>
  </p:cSld>
  <p:clrMapOvr>
    <a:masterClrMapping/>
  </p:clrMapOvr>
  <p:transition advTm="251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2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95800"/>
            <a:ext cx="1143000" cy="125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직사각형 18"/>
          <p:cNvSpPr/>
          <p:nvPr/>
        </p:nvSpPr>
        <p:spPr>
          <a:xfrm>
            <a:off x="3581400" y="3905250"/>
            <a:ext cx="2286000" cy="2362200"/>
          </a:xfrm>
          <a:prstGeom prst="rect">
            <a:avLst/>
          </a:prstGeom>
          <a:noFill/>
          <a:ln w="1016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9"/>
          <p:cNvSpPr/>
          <p:nvPr/>
        </p:nvSpPr>
        <p:spPr>
          <a:xfrm>
            <a:off x="3653674" y="5409348"/>
            <a:ext cx="2056915" cy="1067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tx1"/>
                </a:solidFill>
              </a:rPr>
              <a:t>b.com</a:t>
            </a:r>
            <a:endParaRPr lang="ko-KR" altLang="en-US" sz="4800" b="1" dirty="0">
              <a:solidFill>
                <a:schemeClr val="tx1"/>
              </a:solidFill>
            </a:endParaRPr>
          </a:p>
        </p:txBody>
      </p:sp>
      <p:sp>
        <p:nvSpPr>
          <p:cNvPr id="25" name="직사각형 9"/>
          <p:cNvSpPr/>
          <p:nvPr/>
        </p:nvSpPr>
        <p:spPr>
          <a:xfrm>
            <a:off x="3683001" y="3981450"/>
            <a:ext cx="2084611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 smtClean="0">
                <a:solidFill>
                  <a:schemeClr val="tx1"/>
                </a:solidFill>
                <a:latin typeface="Consolas" pitchFamily="49" charset="0"/>
              </a:rPr>
              <a:t>CDX</a:t>
            </a:r>
            <a:endParaRPr lang="ko-KR" altLang="en-US" sz="5400" b="1" dirty="0">
              <a:solidFill>
                <a:schemeClr val="tx1"/>
              </a:solidFill>
              <a:latin typeface="Consolas" pitchFamily="49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73156" y="936762"/>
            <a:ext cx="8040584" cy="3028950"/>
            <a:chOff x="586949" y="952500"/>
            <a:chExt cx="8040584" cy="3028950"/>
          </a:xfrm>
        </p:grpSpPr>
        <p:sp>
          <p:nvSpPr>
            <p:cNvPr id="15" name="Rectangle 7"/>
            <p:cNvSpPr/>
            <p:nvPr/>
          </p:nvSpPr>
          <p:spPr>
            <a:xfrm>
              <a:off x="608116" y="1466850"/>
              <a:ext cx="8001000" cy="2133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&lt;cross-domain-policy&gt;</a:t>
              </a:r>
            </a:p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 &lt;allow-access-from domain=“</a:t>
              </a:r>
              <a:r>
                <a:rPr lang="en-US" sz="2800" b="1" dirty="0" smtClean="0">
                  <a:solidFill>
                    <a:schemeClr val="tx1"/>
                  </a:solidFill>
                  <a:latin typeface="Consolas"/>
                  <a:cs typeface="Consolas"/>
                </a:rPr>
                <a:t>a.com</a:t>
              </a:r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”/&gt;</a:t>
              </a:r>
            </a:p>
            <a:p>
              <a:pPr lvl="0"/>
              <a:r>
                <a:rPr lang="en-US" sz="2800" b="1" dirty="0" smtClean="0">
                  <a:solidFill>
                    <a:prstClr val="black"/>
                  </a:solidFill>
                  <a:latin typeface="Consolas"/>
                  <a:cs typeface="Consolas"/>
                </a:rPr>
                <a:t>&lt;/cross-domain-policy&gt;</a:t>
              </a:r>
            </a:p>
          </p:txBody>
        </p:sp>
        <p:sp>
          <p:nvSpPr>
            <p:cNvPr id="16" name="직사각형 25"/>
            <p:cNvSpPr/>
            <p:nvPr/>
          </p:nvSpPr>
          <p:spPr>
            <a:xfrm>
              <a:off x="586949" y="952500"/>
              <a:ext cx="8040584" cy="6096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solidFill>
                    <a:schemeClr val="tx1"/>
                  </a:solidFill>
                </a:rPr>
                <a:t>http://b.com/crossdomain.xml</a:t>
              </a:r>
              <a:endParaRPr lang="ko-KR" alt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이등변 삼각형 29"/>
            <p:cNvSpPr/>
            <p:nvPr/>
          </p:nvSpPr>
          <p:spPr>
            <a:xfrm flipV="1">
              <a:off x="4114800" y="3600450"/>
              <a:ext cx="1143000" cy="381000"/>
            </a:xfrm>
            <a:prstGeom prst="triangle">
              <a:avLst>
                <a:gd name="adj" fmla="val 52963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Rectangle 5"/>
          <p:cNvSpPr/>
          <p:nvPr/>
        </p:nvSpPr>
        <p:spPr>
          <a:xfrm>
            <a:off x="1219200" y="838200"/>
            <a:ext cx="2971800" cy="9144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762000" y="2286000"/>
            <a:ext cx="7086600" cy="457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b="1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04800" y="1676400"/>
            <a:ext cx="8305800" cy="1584347"/>
            <a:chOff x="-8763000" y="2743200"/>
            <a:chExt cx="8305800" cy="1584347"/>
          </a:xfrm>
        </p:grpSpPr>
        <p:sp>
          <p:nvSpPr>
            <p:cNvPr id="11" name="모서리가 둥근 직사각형 12"/>
            <p:cNvSpPr/>
            <p:nvPr/>
          </p:nvSpPr>
          <p:spPr>
            <a:xfrm>
              <a:off x="-8763000" y="2743200"/>
              <a:ext cx="8305800" cy="158434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8"/>
            <p:cNvSpPr/>
            <p:nvPr/>
          </p:nvSpPr>
          <p:spPr>
            <a:xfrm>
              <a:off x="-8565957" y="2935210"/>
              <a:ext cx="7924036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en-US" sz="6800" b="1" dirty="0" err="1" smtClean="0">
                  <a:latin typeface="Calibri" pitchFamily="34" charset="0"/>
                </a:rPr>
                <a:t>Crossdomain</a:t>
              </a:r>
              <a:r>
                <a:rPr lang="en-US" sz="6800" b="1" dirty="0" smtClean="0">
                  <a:latin typeface="Calibri" pitchFamily="34" charset="0"/>
                </a:rPr>
                <a:t> Policy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392070854"/>
      </p:ext>
    </p:extLst>
  </p:cSld>
  <p:clrMapOvr>
    <a:masterClrMapping/>
  </p:clrMapOvr>
  <p:transition advTm="47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3.5|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4.7|7.4|5.6|8.5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9|8.8|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|1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.6|6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.9|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6|13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7.3|2.7|8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5|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7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8.2|14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2.1|15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3|6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6.6|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6|9.7|14.6|9.2|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33.2|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5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9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4.3|5.7|5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8.4|7.8|9.9|4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Office PowerPoint</Application>
  <PresentationFormat>화면 슬라이드 쇼(4:3)</PresentationFormat>
  <Paragraphs>605</Paragraphs>
  <Slides>64</Slides>
  <Notes>64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64</vt:i4>
      </vt:variant>
    </vt:vector>
  </HeadingPairs>
  <TitlesOfParts>
    <vt:vector size="66" baseType="lpstr">
      <vt:lpstr>Office Theme</vt:lpstr>
      <vt:lpstr>1_Office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Policies:Example</vt:lpstr>
      <vt:lpstr>Policies:Example</vt:lpstr>
      <vt:lpstr>Policies:Example</vt:lpstr>
      <vt:lpstr>슬라이드 21</vt:lpstr>
      <vt:lpstr>Surveyed Sites</vt:lpstr>
      <vt:lpstr>Sites with crossdomain.xml</vt:lpstr>
      <vt:lpstr>Sites with Unrestricted Policy</vt:lpstr>
      <vt:lpstr>Sites with Unrestricted Policy</vt:lpstr>
      <vt:lpstr>Sites with Unrestricted Policy</vt:lpstr>
      <vt:lpstr>Case Study: Scribd.com</vt:lpstr>
      <vt:lpstr>Case Study: Scribd.com</vt:lpstr>
      <vt:lpstr>Sites Allowing Many Other Domains</vt:lpstr>
      <vt:lpstr>Sites Granted Access To Many Other Sites</vt:lpstr>
      <vt:lpstr>Sites Granted Access To Many Other Sites</vt:lpstr>
      <vt:lpstr>Sites Granted Access To Many Other Sites</vt:lpstr>
      <vt:lpstr>Sites Granted Access To Many Other Sites</vt:lpstr>
      <vt:lpstr>Policies on Popular Sites: Upshot</vt:lpstr>
      <vt:lpstr>Policies on Popular Sites: Upshot</vt:lpstr>
      <vt:lpstr>슬라이드 36</vt:lpstr>
      <vt:lpstr>Crossdomain Requests In the Wild</vt:lpstr>
      <vt:lpstr>Modified Browser: Flash Player</vt:lpstr>
      <vt:lpstr>Modified Browser: Flash Player</vt:lpstr>
      <vt:lpstr>Modified Browser: NPAPI Logger</vt:lpstr>
      <vt:lpstr>Modified Browser: Allowed Xdomain Request</vt:lpstr>
      <vt:lpstr>Modified Browser: Allowed Xdomain Request</vt:lpstr>
      <vt:lpstr>Modified Browser:Disallowed Xdomain Request </vt:lpstr>
      <vt:lpstr>Modified Browser:Disallowed Xdomain Request </vt:lpstr>
      <vt:lpstr>Surveyed Flash Applications</vt:lpstr>
      <vt:lpstr>Crossdomain Requests: Figures</vt:lpstr>
      <vt:lpstr>Target Sites of Xdomain Requests</vt:lpstr>
      <vt:lpstr>Disallowed Crossdomain Requests</vt:lpstr>
      <vt:lpstr>슬라이드 49</vt:lpstr>
      <vt:lpstr>Mitigation</vt:lpstr>
      <vt:lpstr>Mitigation</vt:lpstr>
      <vt:lpstr>슬라이드 52</vt:lpstr>
      <vt:lpstr>Conclusions</vt:lpstr>
      <vt:lpstr>Future Work</vt:lpstr>
      <vt:lpstr>슬라이드 55</vt:lpstr>
      <vt:lpstr>Sub-path Crossdomain Policy</vt:lpstr>
      <vt:lpstr>Sub-path Crossdomain Policy</vt:lpstr>
      <vt:lpstr>Sub-path Crossdomain Policy</vt:lpstr>
      <vt:lpstr>Sub-path Crossdomain Policy</vt:lpstr>
      <vt:lpstr>Sub-path Crossdomain Policy</vt:lpstr>
      <vt:lpstr>Sub-path Crossdomain Policy</vt:lpstr>
      <vt:lpstr>Sub-path Crossdomain Policy</vt:lpstr>
      <vt:lpstr>Policies on Popular Sites: Upshot</vt:lpstr>
      <vt:lpstr>슬라이드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2011-06-01T01:44:01Z</dcterms:created>
  <dcterms:modified xsi:type="dcterms:W3CDTF">2011-06-01T01:47:00Z</dcterms:modified>
</cp:coreProperties>
</file>