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7" r:id="rId2"/>
    <p:sldId id="267" r:id="rId3"/>
    <p:sldId id="261" r:id="rId4"/>
    <p:sldId id="260" r:id="rId5"/>
    <p:sldId id="266" r:id="rId6"/>
    <p:sldId id="282" r:id="rId7"/>
    <p:sldId id="277" r:id="rId8"/>
    <p:sldId id="285" r:id="rId9"/>
    <p:sldId id="284" r:id="rId10"/>
    <p:sldId id="286" r:id="rId11"/>
    <p:sldId id="287" r:id="rId12"/>
    <p:sldId id="278" r:id="rId13"/>
    <p:sldId id="272" r:id="rId14"/>
    <p:sldId id="291" r:id="rId15"/>
    <p:sldId id="288" r:id="rId16"/>
    <p:sldId id="289" r:id="rId17"/>
    <p:sldId id="290" r:id="rId18"/>
    <p:sldId id="283" r:id="rId19"/>
    <p:sldId id="268" r:id="rId20"/>
    <p:sldId id="271" r:id="rId21"/>
    <p:sldId id="258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28" d="100"/>
          <a:sy n="128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8A2-02DE-0B48-BD3E-1190A837049D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138A2-02DE-0B48-BD3E-1190A837049D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7B7B0-37D0-6746-A264-0BE48F7E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839200" cy="27813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Secure Cooperative Sharing of </a:t>
            </a:r>
            <a:br>
              <a:rPr lang="en-US" sz="3600" dirty="0" smtClean="0"/>
            </a:br>
            <a:r>
              <a:rPr lang="en-US" sz="3600" dirty="0" smtClean="0"/>
              <a:t>JavaScript, Browser, and Physical Resources</a:t>
            </a: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304800" y="3695700"/>
            <a:ext cx="8839200" cy="17526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Benjamin </a:t>
            </a:r>
            <a:r>
              <a:rPr lang="en-US" sz="2800" dirty="0" err="1" smtClean="0"/>
              <a:t>Livshits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457700"/>
            <a:ext cx="2342247" cy="53340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0" y="4533900"/>
            <a:ext cx="3733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Times"/>
                <a:ea typeface="ＭＳ Ｐゴシック" pitchFamily="-65" charset="-128"/>
                <a:cs typeface="Times"/>
              </a:rPr>
              <a:t>UC Berkeley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"/>
              <a:ea typeface="ＭＳ Ｐゴシック" pitchFamily="-65" charset="-128"/>
              <a:cs typeface="Times"/>
            </a:endParaRPr>
          </a:p>
        </p:txBody>
      </p:sp>
      <p:sp>
        <p:nvSpPr>
          <p:cNvPr id="14" name="Subtitle 5"/>
          <p:cNvSpPr txBox="1">
            <a:spLocks/>
          </p:cNvSpPr>
          <p:nvPr/>
        </p:nvSpPr>
        <p:spPr>
          <a:xfrm>
            <a:off x="-1447800" y="3695700"/>
            <a:ext cx="8839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Meyerovich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David Zhu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22910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JS Sharing with Cross-Principal Advice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2819400" cy="609600"/>
          </a:xfrm>
          <a:prstGeom prst="rect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</a:t>
            </a:r>
            <a:r>
              <a:rPr lang="en-US" dirty="0" err="1" smtClean="0"/>
              <a:t>getData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286000"/>
            <a:ext cx="2819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Function.prototype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0"/>
            <a:endCxn id="7" idx="2"/>
          </p:cNvCxnSpPr>
          <p:nvPr/>
        </p:nvCxnSpPr>
        <p:spPr>
          <a:xfrm rot="5400000" flipH="1" flipV="1">
            <a:off x="1257300" y="35052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3288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__proto__</a:t>
            </a:r>
            <a:endParaRPr lang="en-US" dirty="0"/>
          </a:p>
        </p:txBody>
      </p:sp>
      <p:grpSp>
        <p:nvGrpSpPr>
          <p:cNvPr id="3" name="Group 47"/>
          <p:cNvGrpSpPr/>
          <p:nvPr/>
        </p:nvGrpSpPr>
        <p:grpSpPr>
          <a:xfrm>
            <a:off x="457994" y="4344194"/>
            <a:ext cx="1523206" cy="1523206"/>
            <a:chOff x="457994" y="4344194"/>
            <a:chExt cx="1523206" cy="1523206"/>
          </a:xfrm>
        </p:grpSpPr>
        <p:sp>
          <p:nvSpPr>
            <p:cNvPr id="12" name="Rectangle 11"/>
            <p:cNvSpPr/>
            <p:nvPr/>
          </p:nvSpPr>
          <p:spPr>
            <a:xfrm>
              <a:off x="457994" y="5257800"/>
              <a:ext cx="1142206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r>
                <a:rPr lang="en-US" dirty="0" smtClean="0"/>
                <a:t>unction proceed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H="1">
              <a:off x="-75009" y="4952603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9600" y="48122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execute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867694" y="5257800"/>
            <a:ext cx="1408906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</a:t>
            </a:r>
            <a:r>
              <a:rPr lang="en-US" dirty="0" err="1" smtClean="0"/>
              <a:t>defaultDeny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86400" y="4114800"/>
            <a:ext cx="2819400" cy="609600"/>
          </a:xfrm>
          <a:prstGeom prst="rect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791494" y="3924300"/>
            <a:ext cx="4495800" cy="1588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3276600" y="4419600"/>
            <a:ext cx="2209800" cy="1588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91000" y="2208073"/>
            <a:ext cx="17526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504D"/>
                </a:solidFill>
              </a:rPr>
              <a:t>Messages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execute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set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r>
              <a:rPr lang="en-US" i="1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val</a:t>
            </a:r>
            <a:r>
              <a:rPr lang="en-US" dirty="0" smtClean="0">
                <a:solidFill>
                  <a:srgbClr val="C0504D"/>
                </a:solidFill>
              </a:rPr>
              <a:t>  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get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endParaRPr lang="en-US" dirty="0" smtClean="0">
              <a:solidFill>
                <a:srgbClr val="C0504D"/>
              </a:solidFill>
            </a:endParaRPr>
          </a:p>
          <a:p>
            <a:r>
              <a:rPr lang="en-US" dirty="0" err="1" smtClean="0">
                <a:solidFill>
                  <a:srgbClr val="C0504D"/>
                </a:solidFill>
              </a:rPr>
              <a:t>addField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r>
              <a:rPr lang="en-US" i="1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val</a:t>
            </a:r>
            <a:r>
              <a:rPr lang="en-US" dirty="0" smtClean="0">
                <a:solidFill>
                  <a:srgbClr val="C0504D"/>
                </a:solidFill>
              </a:rPr>
              <a:t/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dirty="0" err="1" smtClean="0">
                <a:solidFill>
                  <a:srgbClr val="C0504D"/>
                </a:solidFill>
              </a:rPr>
              <a:t>removeField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endParaRPr lang="en-US" dirty="0" smtClean="0">
              <a:solidFill>
                <a:srgbClr val="C0504D"/>
              </a:solidFill>
            </a:endParaRPr>
          </a:p>
          <a:p>
            <a:endParaRPr lang="en-US" dirty="0" smtClean="0">
              <a:solidFill>
                <a:srgbClr val="C0504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14726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Alice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4600" y="14726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504D"/>
                </a:solidFill>
              </a:rPr>
              <a:t>Bob</a:t>
            </a:r>
            <a:endParaRPr lang="en-US" sz="3200" dirty="0">
              <a:solidFill>
                <a:srgbClr val="C0504D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2590402" y="4952603"/>
            <a:ext cx="1218406" cy="1588"/>
          </a:xfrm>
          <a:prstGeom prst="straightConnector1">
            <a:avLst/>
          </a:prstGeom>
          <a:ln w="25400" cap="flat" cmpd="sng" algn="ctr">
            <a:solidFill>
              <a:srgbClr val="FF0000">
                <a:alpha val="16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7400" y="4812268"/>
            <a:ext cx="73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dirty="0" smtClean="0">
                <a:solidFill>
                  <a:schemeClr val="accent2"/>
                </a:solidFill>
              </a:rPr>
              <a:t>et, …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6200000" flipH="1">
            <a:off x="2666603" y="4951809"/>
            <a:ext cx="1218406" cy="1588"/>
          </a:xfrm>
          <a:prstGeom prst="straightConnector1">
            <a:avLst/>
          </a:prstGeom>
          <a:ln w="25400" cap="flat" cmpd="sng" algn="ctr">
            <a:solidFill>
              <a:srgbClr val="FF0000">
                <a:alpha val="16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2514202" y="4951809"/>
            <a:ext cx="1218406" cy="1588"/>
          </a:xfrm>
          <a:prstGeom prst="straightConnector1">
            <a:avLst/>
          </a:prstGeom>
          <a:ln w="25400" cap="flat" cmpd="sng" algn="ctr">
            <a:solidFill>
              <a:srgbClr val="FF0000">
                <a:alpha val="16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57200" y="6096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609600" y="4343400"/>
            <a:ext cx="1295400" cy="1218406"/>
            <a:chOff x="609600" y="4343400"/>
            <a:chExt cx="1295400" cy="1218406"/>
          </a:xfrm>
        </p:grpSpPr>
        <p:cxnSp>
          <p:nvCxnSpPr>
            <p:cNvPr id="47" name="Straight Arrow Connector 46"/>
            <p:cNvCxnSpPr/>
            <p:nvPr/>
          </p:nvCxnSpPr>
          <p:spPr>
            <a:xfrm rot="16200000" flipH="1">
              <a:off x="1191" y="4951809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1309965" y="4812268"/>
              <a:ext cx="5950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, get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JS Sharing with Cross-Principal Advice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2819400" cy="609600"/>
          </a:xfrm>
          <a:prstGeom prst="rect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</a:t>
            </a:r>
            <a:r>
              <a:rPr lang="en-US" dirty="0" err="1" smtClean="0"/>
              <a:t>getData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286000"/>
            <a:ext cx="2819400" cy="609600"/>
          </a:xfrm>
          <a:prstGeom prst="rect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Function.prototype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0"/>
            <a:endCxn id="7" idx="2"/>
          </p:cNvCxnSpPr>
          <p:nvPr/>
        </p:nvCxnSpPr>
        <p:spPr>
          <a:xfrm rot="5400000" flipH="1" flipV="1">
            <a:off x="1257300" y="3505200"/>
            <a:ext cx="1219200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3288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__proto__</a:t>
            </a:r>
            <a:endParaRPr lang="en-US" dirty="0"/>
          </a:p>
        </p:txBody>
      </p:sp>
      <p:grpSp>
        <p:nvGrpSpPr>
          <p:cNvPr id="3" name="Group 47"/>
          <p:cNvGrpSpPr/>
          <p:nvPr/>
        </p:nvGrpSpPr>
        <p:grpSpPr>
          <a:xfrm>
            <a:off x="457994" y="4344194"/>
            <a:ext cx="1523206" cy="1523206"/>
            <a:chOff x="457994" y="4344194"/>
            <a:chExt cx="1523206" cy="1523206"/>
          </a:xfrm>
        </p:grpSpPr>
        <p:sp>
          <p:nvSpPr>
            <p:cNvPr id="12" name="Rectangle 11"/>
            <p:cNvSpPr/>
            <p:nvPr/>
          </p:nvSpPr>
          <p:spPr>
            <a:xfrm>
              <a:off x="457994" y="5257800"/>
              <a:ext cx="1142206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r>
                <a:rPr lang="en-US" dirty="0" smtClean="0"/>
                <a:t>unction proceed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H="1">
              <a:off x="-75009" y="4952603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9600" y="48122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execute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867694" y="5257800"/>
            <a:ext cx="1408906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</a:t>
            </a:r>
            <a:r>
              <a:rPr lang="en-US" dirty="0" err="1" smtClean="0"/>
              <a:t>defaultDeny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86400" y="4114800"/>
            <a:ext cx="2819400" cy="609600"/>
          </a:xfrm>
          <a:prstGeom prst="rect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791494" y="3924300"/>
            <a:ext cx="4495800" cy="1588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3276600" y="4419600"/>
            <a:ext cx="2209800" cy="1588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91000" y="2208073"/>
            <a:ext cx="17526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504D"/>
                </a:solidFill>
              </a:rPr>
              <a:t>Messages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execute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set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r>
              <a:rPr lang="en-US" i="1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val</a:t>
            </a:r>
            <a:r>
              <a:rPr lang="en-US" dirty="0" smtClean="0">
                <a:solidFill>
                  <a:srgbClr val="C0504D"/>
                </a:solidFill>
              </a:rPr>
              <a:t>  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get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endParaRPr lang="en-US" dirty="0" smtClean="0">
              <a:solidFill>
                <a:srgbClr val="C0504D"/>
              </a:solidFill>
            </a:endParaRPr>
          </a:p>
          <a:p>
            <a:r>
              <a:rPr lang="en-US" dirty="0" err="1" smtClean="0">
                <a:solidFill>
                  <a:srgbClr val="C0504D"/>
                </a:solidFill>
              </a:rPr>
              <a:t>addField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r>
              <a:rPr lang="en-US" i="1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val</a:t>
            </a:r>
            <a:r>
              <a:rPr lang="en-US" dirty="0" smtClean="0">
                <a:solidFill>
                  <a:srgbClr val="C0504D"/>
                </a:solidFill>
              </a:rPr>
              <a:t/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dirty="0" err="1" smtClean="0">
                <a:solidFill>
                  <a:srgbClr val="C0504D"/>
                </a:solidFill>
              </a:rPr>
              <a:t>removeField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endParaRPr lang="en-US" dirty="0" smtClean="0">
              <a:solidFill>
                <a:srgbClr val="C0504D"/>
              </a:solidFill>
            </a:endParaRPr>
          </a:p>
          <a:p>
            <a:endParaRPr lang="en-US" dirty="0" smtClean="0">
              <a:solidFill>
                <a:srgbClr val="C0504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14726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Alice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4600" y="14726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504D"/>
                </a:solidFill>
              </a:rPr>
              <a:t>Bob</a:t>
            </a:r>
            <a:endParaRPr lang="en-US" sz="3200" dirty="0">
              <a:solidFill>
                <a:srgbClr val="C0504D"/>
              </a:solidFill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76200" y="2907268"/>
            <a:ext cx="3895004" cy="2655332"/>
            <a:chOff x="76200" y="2907268"/>
            <a:chExt cx="3895004" cy="2655332"/>
          </a:xfrm>
        </p:grpSpPr>
        <p:cxnSp>
          <p:nvCxnSpPr>
            <p:cNvPr id="24" name="Straight Arrow Connector 23"/>
            <p:cNvCxnSpPr/>
            <p:nvPr/>
          </p:nvCxnSpPr>
          <p:spPr>
            <a:xfrm rot="16200000" flipH="1">
              <a:off x="463035" y="3968233"/>
              <a:ext cx="2274332" cy="914402"/>
            </a:xfrm>
            <a:prstGeom prst="curvedConnector3">
              <a:avLst>
                <a:gd name="adj1" fmla="val 50000"/>
              </a:avLst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3"/>
            <p:cNvCxnSpPr/>
            <p:nvPr/>
          </p:nvCxnSpPr>
          <p:spPr>
            <a:xfrm rot="16200000" flipH="1">
              <a:off x="234435" y="3739632"/>
              <a:ext cx="2274331" cy="1371601"/>
            </a:xfrm>
            <a:prstGeom prst="curvedConnector3">
              <a:avLst>
                <a:gd name="adj1" fmla="val 50000"/>
              </a:avLst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6200" y="2907268"/>
              <a:ext cx="3895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execute, set, get, </a:t>
              </a:r>
              <a:r>
                <a:rPr lang="en-US" dirty="0" err="1" smtClean="0">
                  <a:solidFill>
                    <a:schemeClr val="accent2"/>
                  </a:solidFill>
                </a:rPr>
                <a:t>addField</a:t>
              </a:r>
              <a:r>
                <a:rPr lang="en-US" dirty="0" smtClean="0">
                  <a:solidFill>
                    <a:schemeClr val="accent2"/>
                  </a:solidFill>
                </a:rPr>
                <a:t>, </a:t>
              </a:r>
              <a:r>
                <a:rPr lang="en-US" dirty="0" err="1" smtClean="0">
                  <a:solidFill>
                    <a:schemeClr val="accent2"/>
                  </a:solidFill>
                </a:rPr>
                <a:t>removeField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36" name="Straight Arrow Connector 23"/>
            <p:cNvCxnSpPr/>
            <p:nvPr/>
          </p:nvCxnSpPr>
          <p:spPr>
            <a:xfrm rot="16200000" flipH="1">
              <a:off x="653535" y="4158733"/>
              <a:ext cx="2274332" cy="533402"/>
            </a:xfrm>
            <a:prstGeom prst="curvedConnector3">
              <a:avLst>
                <a:gd name="adj1" fmla="val 50000"/>
              </a:avLst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23"/>
            <p:cNvCxnSpPr/>
            <p:nvPr/>
          </p:nvCxnSpPr>
          <p:spPr>
            <a:xfrm rot="5400000">
              <a:off x="1002270" y="4343402"/>
              <a:ext cx="2262664" cy="152397"/>
            </a:xfrm>
            <a:prstGeom prst="curvedConnector3">
              <a:avLst>
                <a:gd name="adj1" fmla="val 50000"/>
              </a:avLst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23"/>
            <p:cNvCxnSpPr/>
            <p:nvPr/>
          </p:nvCxnSpPr>
          <p:spPr>
            <a:xfrm rot="5400000">
              <a:off x="1346069" y="3987933"/>
              <a:ext cx="2286000" cy="863334"/>
            </a:xfrm>
            <a:prstGeom prst="curvedConnector3">
              <a:avLst>
                <a:gd name="adj1" fmla="val 50000"/>
              </a:avLst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2057400" y="4343400"/>
            <a:ext cx="1219200" cy="1219200"/>
            <a:chOff x="2057400" y="4343400"/>
            <a:chExt cx="1219200" cy="1219200"/>
          </a:xfrm>
        </p:grpSpPr>
        <p:cxnSp>
          <p:nvCxnSpPr>
            <p:cNvPr id="22" name="Straight Arrow Connector 21"/>
            <p:cNvCxnSpPr/>
            <p:nvPr/>
          </p:nvCxnSpPr>
          <p:spPr>
            <a:xfrm rot="16200000" flipH="1">
              <a:off x="2590402" y="4952603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057400" y="4812268"/>
              <a:ext cx="735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</a:t>
              </a:r>
              <a:r>
                <a:rPr lang="en-US" dirty="0" smtClean="0">
                  <a:solidFill>
                    <a:schemeClr val="accent2"/>
                  </a:solidFill>
                </a:rPr>
                <a:t>et, …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16200000" flipH="1">
              <a:off x="2666603" y="4951809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 flipH="1">
              <a:off x="2514202" y="4951809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457200" y="6096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609600" y="4343400"/>
            <a:ext cx="1295400" cy="1218406"/>
            <a:chOff x="609600" y="4343400"/>
            <a:chExt cx="1295400" cy="1218406"/>
          </a:xfrm>
        </p:grpSpPr>
        <p:cxnSp>
          <p:nvCxnSpPr>
            <p:cNvPr id="35" name="Straight Arrow Connector 34"/>
            <p:cNvCxnSpPr/>
            <p:nvPr/>
          </p:nvCxnSpPr>
          <p:spPr>
            <a:xfrm rot="16200000" flipH="1">
              <a:off x="1191" y="4951809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309965" y="4812268"/>
              <a:ext cx="5950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, get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 rot="10800000">
            <a:off x="4419600" y="5181600"/>
            <a:ext cx="4191000" cy="1588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4648200" y="5358824"/>
            <a:ext cx="3124200" cy="596443"/>
            <a:chOff x="4648200" y="5358824"/>
            <a:chExt cx="3124200" cy="596443"/>
          </a:xfrm>
        </p:grpSpPr>
        <p:sp>
          <p:nvSpPr>
            <p:cNvPr id="38" name="TextBox 37"/>
            <p:cNvSpPr txBox="1"/>
            <p:nvPr/>
          </p:nvSpPr>
          <p:spPr>
            <a:xfrm>
              <a:off x="5715000" y="5358824"/>
              <a:ext cx="205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</a:rPr>
                <a:t>Cornelia</a:t>
              </a:r>
              <a:endParaRPr lang="en-US" sz="3200" dirty="0">
                <a:solidFill>
                  <a:srgbClr val="008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8200" y="5410200"/>
              <a:ext cx="914400" cy="545067"/>
            </a:xfrm>
            <a:prstGeom prst="rect">
              <a:avLst/>
            </a:prstGeom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514600" y="1600200"/>
            <a:ext cx="1373189" cy="404635"/>
            <a:chOff x="2514600" y="1600200"/>
            <a:chExt cx="1373189" cy="404635"/>
          </a:xfrm>
        </p:grpSpPr>
        <p:grpSp>
          <p:nvGrpSpPr>
            <p:cNvPr id="57" name="Group 56"/>
            <p:cNvGrpSpPr/>
            <p:nvPr/>
          </p:nvGrpSpPr>
          <p:grpSpPr>
            <a:xfrm>
              <a:off x="2514600" y="1600201"/>
              <a:ext cx="457727" cy="404634"/>
              <a:chOff x="2590272" y="1600201"/>
              <a:chExt cx="457727" cy="404634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rot="16200000" flipH="1">
                <a:off x="2388219" y="1802254"/>
                <a:ext cx="404634" cy="527"/>
              </a:xfrm>
              <a:prstGeom prst="straightConnector1">
                <a:avLst/>
              </a:prstGeom>
              <a:ln w="254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6200000" flipH="1">
                <a:off x="2541147" y="1802254"/>
                <a:ext cx="404634" cy="527"/>
              </a:xfrm>
              <a:prstGeom prst="straightConnector1">
                <a:avLst/>
              </a:prstGeom>
              <a:ln w="254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16200000" flipH="1">
                <a:off x="2693019" y="1802254"/>
                <a:ext cx="404634" cy="527"/>
              </a:xfrm>
              <a:prstGeom prst="straightConnector1">
                <a:avLst/>
              </a:prstGeom>
              <a:ln w="254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rot="16200000" flipH="1">
                <a:off x="2845419" y="1802254"/>
                <a:ext cx="404634" cy="527"/>
              </a:xfrm>
              <a:prstGeom prst="straightConnector1">
                <a:avLst/>
              </a:prstGeom>
              <a:ln w="254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/>
            <p:cNvSpPr txBox="1"/>
            <p:nvPr/>
          </p:nvSpPr>
          <p:spPr>
            <a:xfrm>
              <a:off x="3048000" y="1600200"/>
              <a:ext cx="839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s</a:t>
              </a:r>
              <a:r>
                <a:rPr lang="en-US" dirty="0" smtClean="0">
                  <a:solidFill>
                    <a:srgbClr val="008000"/>
                  </a:solidFill>
                </a:rPr>
                <a:t>et, … 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1524000"/>
            <a:ext cx="8153400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b</a:t>
            </a:r>
            <a:r>
              <a:rPr lang="en-US" sz="3200" dirty="0" smtClean="0">
                <a:solidFill>
                  <a:schemeClr val="accent1"/>
                </a:solidFill>
              </a:rPr>
              <a:t>rowser 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Browser API Sharing with Non-Tampering Advice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09600" y="2895600"/>
            <a:ext cx="7086600" cy="304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</a:rPr>
              <a:t>facebook.com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648200"/>
            <a:ext cx="64008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gadget.com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12648" y="1687948"/>
            <a:ext cx="1864552" cy="826652"/>
            <a:chOff x="6212648" y="1687948"/>
            <a:chExt cx="1864552" cy="82665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2648" y="1687948"/>
              <a:ext cx="640017" cy="75045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757307" y="2145268"/>
              <a:ext cx="1319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gadget.com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95400" y="2329934"/>
            <a:ext cx="6781800" cy="2851666"/>
            <a:chOff x="1295400" y="2329934"/>
            <a:chExt cx="6781800" cy="2851666"/>
          </a:xfrm>
        </p:grpSpPr>
        <p:cxnSp>
          <p:nvCxnSpPr>
            <p:cNvPr id="10" name="Straight Arrow Connector 9"/>
            <p:cNvCxnSpPr>
              <a:endCxn id="11" idx="2"/>
            </p:cNvCxnSpPr>
            <p:nvPr/>
          </p:nvCxnSpPr>
          <p:spPr>
            <a:xfrm rot="5400000" flipH="1" flipV="1">
              <a:off x="6105951" y="2621297"/>
              <a:ext cx="609602" cy="2438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4" idx="3"/>
              <a:endCxn id="5" idx="3"/>
            </p:cNvCxnSpPr>
            <p:nvPr/>
          </p:nvCxnSpPr>
          <p:spPr>
            <a:xfrm flipH="1">
              <a:off x="7162800" y="2329934"/>
              <a:ext cx="914400" cy="2851666"/>
            </a:xfrm>
            <a:prstGeom prst="curvedConnector3">
              <a:avLst>
                <a:gd name="adj1" fmla="val -25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295400" y="3696325"/>
              <a:ext cx="5791200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err="1" smtClean="0"/>
                <a:t>delegateBrowser</a:t>
              </a:r>
              <a:r>
                <a:rPr lang="en-US" dirty="0" err="1" smtClean="0"/>
                <a:t>(</a:t>
              </a:r>
              <a:r>
                <a:rPr lang="en-US" dirty="0" err="1" smtClean="0"/>
                <a:t>“</a:t>
              </a:r>
              <a:r>
                <a:rPr lang="en-US" b="1" dirty="0" err="1" smtClean="0"/>
                <a:t>network</a:t>
              </a:r>
              <a:r>
                <a:rPr lang="en-US" dirty="0" smtClean="0"/>
                <a:t>”</a:t>
              </a:r>
              <a:r>
                <a:rPr lang="en-US" dirty="0" smtClean="0"/>
                <a:t>, gadget, "http://</a:t>
              </a:r>
              <a:r>
                <a:rPr lang="en-US" dirty="0" err="1" smtClean="0"/>
                <a:t>gadget.com</a:t>
              </a:r>
              <a:r>
                <a:rPr lang="en-US" dirty="0" smtClean="0"/>
                <a:t>", </a:t>
              </a:r>
              <a:endParaRPr lang="en-US" dirty="0" smtClean="0"/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                                function </a:t>
              </a:r>
              <a:r>
                <a:rPr lang="en-US" dirty="0" smtClean="0"/>
                <a:t>() { if </a:t>
              </a:r>
              <a:r>
                <a:rPr lang="en-US" dirty="0" smtClean="0"/>
                <a:t>(!toggle</a:t>
              </a:r>
              <a:r>
                <a:rPr lang="en-US" dirty="0" smtClean="0"/>
                <a:t>)</a:t>
              </a:r>
              <a:r>
                <a:rPr lang="en-US" dirty="0" smtClean="0"/>
                <a:t> throw ‘</a:t>
              </a:r>
              <a:r>
                <a:rPr lang="en-US" dirty="0" err="1" smtClean="0"/>
                <a:t>exn</a:t>
              </a:r>
              <a:r>
                <a:rPr lang="en-US" dirty="0" smtClean="0"/>
                <a:t>!’; </a:t>
              </a:r>
              <a:r>
                <a:rPr lang="en-US" dirty="0" smtClean="0"/>
                <a:t>}); </a:t>
              </a:r>
            </a:p>
          </p:txBody>
        </p:sp>
      </p:grpSp>
      <p:sp>
        <p:nvSpPr>
          <p:cNvPr id="29" name="Rectangular Callout 28"/>
          <p:cNvSpPr/>
          <p:nvPr/>
        </p:nvSpPr>
        <p:spPr>
          <a:xfrm>
            <a:off x="2743200" y="2156619"/>
            <a:ext cx="3352800" cy="563562"/>
          </a:xfrm>
          <a:prstGeom prst="wedgeRectCallout">
            <a:avLst>
              <a:gd name="adj1" fmla="val -69422"/>
              <a:gd name="adj2" fmla="val 2036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delegation: non-tampering advice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609600" y="1676400"/>
            <a:ext cx="2112986" cy="1752600"/>
            <a:chOff x="609600" y="1676400"/>
            <a:chExt cx="2112986" cy="1752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1676400"/>
              <a:ext cx="640017" cy="75045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219200" y="2133600"/>
              <a:ext cx="1503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8000"/>
                  </a:solidFill>
                </a:rPr>
                <a:t>facebook.com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 flipH="1">
              <a:off x="525796" y="2903204"/>
              <a:ext cx="914400" cy="1371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914399" y="4572000"/>
            <a:ext cx="6644608" cy="1143000"/>
            <a:chOff x="1371600" y="4038600"/>
            <a:chExt cx="6644608" cy="1143000"/>
          </a:xfrm>
        </p:grpSpPr>
        <p:sp>
          <p:nvSpPr>
            <p:cNvPr id="46" name="Rectangle 45"/>
            <p:cNvSpPr/>
            <p:nvPr/>
          </p:nvSpPr>
          <p:spPr>
            <a:xfrm>
              <a:off x="1371600" y="4038600"/>
              <a:ext cx="6644608" cy="114300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05000" y="4277380"/>
              <a:ext cx="579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urier"/>
                  <a:cs typeface="Courier"/>
                </a:rPr>
                <a:t>parser, DOM,</a:t>
              </a:r>
              <a:r>
                <a:rPr lang="en-US" sz="2800" dirty="0" smtClean="0">
                  <a:latin typeface="Courier"/>
                  <a:cs typeface="Courier"/>
                </a:rPr>
                <a:t> CSS, </a:t>
              </a:r>
              <a:r>
                <a:rPr lang="en-US" sz="2800" dirty="0" smtClean="0">
                  <a:latin typeface="Courier"/>
                  <a:cs typeface="Courier"/>
                </a:rPr>
                <a:t>...</a:t>
              </a:r>
              <a:endParaRPr lang="en-US" sz="2800" dirty="0">
                <a:latin typeface="Courier"/>
                <a:cs typeface="Courier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Physical Resource Sharing with </a:t>
            </a:r>
            <a:r>
              <a:rPr lang="en-US" sz="3600" dirty="0" smtClean="0"/>
              <a:t>ROS</a:t>
            </a:r>
            <a:endParaRPr lang="en-US" sz="36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733843" y="1752600"/>
            <a:ext cx="7724357" cy="1054099"/>
            <a:chOff x="1343443" y="1752600"/>
            <a:chExt cx="7724357" cy="1054099"/>
          </a:xfrm>
        </p:grpSpPr>
        <p:grpSp>
          <p:nvGrpSpPr>
            <p:cNvPr id="4" name="Group 58"/>
            <p:cNvGrpSpPr/>
            <p:nvPr/>
          </p:nvGrpSpPr>
          <p:grpSpPr>
            <a:xfrm>
              <a:off x="1343443" y="1816099"/>
              <a:ext cx="2058800" cy="784769"/>
              <a:chOff x="532000" y="1219200"/>
              <a:chExt cx="2058800" cy="78476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2000" y="1219200"/>
                <a:ext cx="583568" cy="766573"/>
              </a:xfrm>
              <a:prstGeom prst="rect">
                <a:avLst/>
              </a:prstGeom>
            </p:spPr>
          </p:pic>
          <p:sp>
            <p:nvSpPr>
              <p:cNvPr id="6" name="Magnetic Disk 5"/>
              <p:cNvSpPr/>
              <p:nvPr/>
            </p:nvSpPr>
            <p:spPr>
              <a:xfrm>
                <a:off x="1475232" y="1256538"/>
                <a:ext cx="1115568" cy="747431"/>
              </a:xfrm>
              <a:prstGeom prst="flowChartMagneticDisk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disk</a:t>
                </a:r>
                <a:endParaRPr lang="en-US" dirty="0"/>
              </a:p>
            </p:txBody>
          </p:sp>
        </p:grpSp>
        <p:grpSp>
          <p:nvGrpSpPr>
            <p:cNvPr id="7" name="Group 57"/>
            <p:cNvGrpSpPr/>
            <p:nvPr/>
          </p:nvGrpSpPr>
          <p:grpSpPr>
            <a:xfrm>
              <a:off x="4392843" y="1752600"/>
              <a:ext cx="4674957" cy="1054099"/>
              <a:chOff x="4164243" y="1079501"/>
              <a:chExt cx="4674957" cy="10540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alphaModFix/>
              </a:blip>
              <a:srcRect/>
              <a:stretch>
                <a:fillRect/>
              </a:stretch>
            </p:blipFill>
            <p:spPr>
              <a:xfrm>
                <a:off x="6705600" y="1143000"/>
                <a:ext cx="1371600" cy="95326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6201" y="1256538"/>
                <a:ext cx="562999" cy="80086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8800" y="1143000"/>
                <a:ext cx="779839" cy="9144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64243" y="1079501"/>
                <a:ext cx="1398357" cy="1054099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762000" y="3112146"/>
            <a:ext cx="7924800" cy="1371986"/>
            <a:chOff x="762000" y="3112146"/>
            <a:chExt cx="7924800" cy="1371986"/>
          </a:xfrm>
        </p:grpSpPr>
        <p:sp>
          <p:nvSpPr>
            <p:cNvPr id="20" name="Rectangle 19"/>
            <p:cNvSpPr/>
            <p:nvPr/>
          </p:nvSpPr>
          <p:spPr>
            <a:xfrm>
              <a:off x="762000" y="3645546"/>
              <a:ext cx="1981200" cy="3930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layout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" y="3112146"/>
              <a:ext cx="1981200" cy="3930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render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33799" y="3645546"/>
              <a:ext cx="2133601" cy="39305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layout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33799" y="3112146"/>
              <a:ext cx="2133601" cy="39305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render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05598" y="3645546"/>
              <a:ext cx="1981202" cy="3930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layout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705598" y="3112146"/>
              <a:ext cx="1981202" cy="3930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render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24000" y="4114800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48200" y="4050268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04561" y="4050268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152400" y="1929636"/>
            <a:ext cx="8839200" cy="7373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7786" y="5562600"/>
            <a:ext cx="1200614" cy="415307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57200" y="4953000"/>
            <a:ext cx="8534400" cy="1524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124200" y="5105400"/>
            <a:ext cx="5715000" cy="1219200"/>
            <a:chOff x="3124200" y="5105400"/>
            <a:chExt cx="5715000" cy="121920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23625" y="5410200"/>
              <a:ext cx="1867575" cy="70967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3124200" y="5105400"/>
              <a:ext cx="57150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72200" y="5257800"/>
            <a:ext cx="2514600" cy="949180"/>
            <a:chOff x="6172200" y="5257800"/>
            <a:chExt cx="2514600" cy="94918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8276" y="5334000"/>
              <a:ext cx="1457524" cy="79678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6172200" y="5257800"/>
              <a:ext cx="2514600" cy="949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Manual Operation 51"/>
          <p:cNvSpPr/>
          <p:nvPr/>
        </p:nvSpPr>
        <p:spPr>
          <a:xfrm>
            <a:off x="381000" y="2057400"/>
            <a:ext cx="8001000" cy="533400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65000"/>
                </a:schemeClr>
              </a:gs>
              <a:gs pos="35000">
                <a:schemeClr val="accent6">
                  <a:tint val="37000"/>
                  <a:satMod val="300000"/>
                  <a:alpha val="65000"/>
                </a:schemeClr>
              </a:gs>
              <a:gs pos="100000">
                <a:schemeClr val="accent6">
                  <a:tint val="15000"/>
                  <a:satMod val="350000"/>
                  <a:alpha val="6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ff-page Connector 52"/>
          <p:cNvSpPr/>
          <p:nvPr/>
        </p:nvSpPr>
        <p:spPr>
          <a:xfrm rot="10800000">
            <a:off x="1523998" y="2057399"/>
            <a:ext cx="5486399" cy="380999"/>
          </a:xfrm>
          <a:prstGeom prst="flowChartOffpageConnector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51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51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2" grpId="0" animBg="1"/>
      <p:bldP spid="52" grpId="1" animBg="1"/>
      <p:bldP spid="53" grpId="0" animBg="1"/>
      <p:bldP spid="5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spcAft>
                <a:spcPts val="4800"/>
              </a:spcAft>
            </a:pPr>
            <a:r>
              <a:rPr lang="en-US" dirty="0" smtClean="0"/>
              <a:t>Abstractions for sharing browser, physical, and JavaScript resources</a:t>
            </a:r>
          </a:p>
          <a:p>
            <a:pPr>
              <a:spcAft>
                <a:spcPts val="4800"/>
              </a:spcAft>
            </a:pPr>
            <a:r>
              <a:rPr lang="en-US" dirty="0" smtClean="0"/>
              <a:t>Use the browser</a:t>
            </a:r>
            <a:r>
              <a:rPr lang="en-US" dirty="0" smtClean="0"/>
              <a:t>, OS/hardware, and</a:t>
            </a:r>
            <a:r>
              <a:rPr lang="en-US" dirty="0" smtClean="0"/>
              <a:t> language runtime</a:t>
            </a:r>
          </a:p>
          <a:p>
            <a:pPr>
              <a:spcAft>
                <a:spcPts val="4800"/>
              </a:spcAft>
            </a:pPr>
            <a:endParaRPr lang="en-US" dirty="0" smtClean="0"/>
          </a:p>
          <a:p>
            <a:pPr>
              <a:spcAft>
                <a:spcPts val="48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10800000">
            <a:off x="1143000" y="762000"/>
            <a:ext cx="7010400" cy="5842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Mashup</a:t>
            </a:r>
            <a:r>
              <a:rPr lang="en-US" sz="6600" dirty="0" smtClean="0"/>
              <a:t> Manifesto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798637"/>
            <a:ext cx="7848600" cy="4525963"/>
          </a:xfrm>
        </p:spPr>
        <p:txBody>
          <a:bodyPr>
            <a:noAutofit/>
          </a:bodyPr>
          <a:lstStyle/>
          <a:p>
            <a:pPr marL="914400" indent="-914400">
              <a:spcAft>
                <a:spcPts val="6000"/>
              </a:spcAft>
              <a:buFont typeface="+mj-lt"/>
              <a:buAutoNum type="arabicPeriod"/>
            </a:pPr>
            <a:r>
              <a:rPr lang="en-US" sz="4800" dirty="0" smtClean="0"/>
              <a:t>sharing requires control</a:t>
            </a:r>
          </a:p>
          <a:p>
            <a:pPr marL="914400" indent="-914400">
              <a:spcAft>
                <a:spcPts val="6000"/>
              </a:spcAft>
              <a:buFont typeface="+mj-lt"/>
              <a:buAutoNum type="arabicPeriod"/>
            </a:pPr>
            <a:r>
              <a:rPr lang="en-US" sz="4800" dirty="0" smtClean="0"/>
              <a:t>sharing must be natural</a:t>
            </a:r>
          </a:p>
          <a:p>
            <a:pPr marL="914400" indent="-914400">
              <a:spcAft>
                <a:spcPts val="6000"/>
              </a:spcAft>
              <a:buFont typeface="+mj-lt"/>
              <a:buAutoNum type="arabicPeriod"/>
            </a:pPr>
            <a:r>
              <a:rPr lang="en-US" sz="4800" dirty="0" smtClean="0"/>
              <a:t>control must be </a:t>
            </a:r>
            <a:r>
              <a:rPr lang="en-US" sz="4800" dirty="0" smtClean="0"/>
              <a:t>cheap</a:t>
            </a:r>
          </a:p>
          <a:p>
            <a:pPr marL="914400" indent="-914400">
              <a:spcAft>
                <a:spcPts val="6000"/>
              </a:spcAft>
              <a:buFont typeface="+mj-lt"/>
              <a:buAutoNum type="arabicPeriod"/>
            </a:pPr>
            <a:endParaRPr lang="en-US" sz="4800" dirty="0" smtClean="0"/>
          </a:p>
          <a:p>
            <a:pPr marL="914400" indent="-914400">
              <a:spcAft>
                <a:spcPts val="6000"/>
              </a:spcAft>
              <a:buFont typeface="+mj-lt"/>
              <a:buAutoNum type="arabicPeriod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Related 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614208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Physical Resource Sharing </a:t>
            </a:r>
            <a:r>
              <a:rPr lang="en-US" sz="2400" dirty="0" smtClean="0"/>
              <a:t> Resource Containers</a:t>
            </a:r>
          </a:p>
          <a:p>
            <a:pPr lvl="1"/>
            <a:r>
              <a:rPr lang="en-US" sz="2400" dirty="0" smtClean="0"/>
              <a:t>                                           E</a:t>
            </a:r>
          </a:p>
          <a:p>
            <a:pPr lvl="1"/>
            <a:r>
              <a:rPr lang="en-US" sz="2400" dirty="0" smtClean="0"/>
              <a:t>                                           Gazelle</a:t>
            </a:r>
          </a:p>
          <a:p>
            <a:pPr lvl="1"/>
            <a:r>
              <a:rPr lang="en-US" sz="2400" dirty="0" smtClean="0"/>
              <a:t>                                           </a:t>
            </a:r>
            <a:r>
              <a:rPr lang="en-US" sz="2400" dirty="0" err="1" smtClean="0"/>
              <a:t>TessellationOS</a:t>
            </a:r>
            <a:endParaRPr lang="en-US" sz="2400" dirty="0" smtClean="0"/>
          </a:p>
          <a:p>
            <a:pPr lvl="1"/>
            <a:r>
              <a:rPr lang="en-US" sz="2400" dirty="0" smtClean="0"/>
              <a:t>                                           Chrome</a:t>
            </a:r>
          </a:p>
          <a:p>
            <a:pPr lvl="1"/>
            <a:r>
              <a:rPr lang="en-US" sz="2400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417638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JavaScript </a:t>
            </a:r>
            <a:r>
              <a:rPr lang="en-US" sz="2400" b="1" dirty="0" smtClean="0"/>
              <a:t>Sharing </a:t>
            </a:r>
            <a:r>
              <a:rPr lang="en-US" sz="2400" dirty="0" smtClean="0"/>
              <a:t>              </a:t>
            </a:r>
            <a:r>
              <a:rPr lang="en-US" sz="2400" dirty="0" err="1" smtClean="0"/>
              <a:t>Caja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                                            </a:t>
            </a:r>
            <a:r>
              <a:rPr lang="en-US" sz="2400" dirty="0" err="1" smtClean="0"/>
              <a:t>MashupOS</a:t>
            </a:r>
            <a:endParaRPr lang="en-US" sz="2400" dirty="0" smtClean="0"/>
          </a:p>
          <a:p>
            <a:r>
              <a:rPr lang="en-US" sz="2400" dirty="0" smtClean="0"/>
              <a:t>                                                 Object </a:t>
            </a:r>
            <a:r>
              <a:rPr lang="en-US" sz="2400" dirty="0" smtClean="0"/>
              <a:t>Views</a:t>
            </a:r>
            <a:endParaRPr lang="en-US" sz="2400" dirty="0" smtClean="0"/>
          </a:p>
          <a:p>
            <a:r>
              <a:rPr lang="en-US" sz="2400" dirty="0" smtClean="0"/>
              <a:t>                                                 </a:t>
            </a:r>
            <a:r>
              <a:rPr lang="en-US" sz="2400" dirty="0" err="1" smtClean="0"/>
              <a:t>ConScript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81000" y="3200400"/>
            <a:ext cx="7696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/>
              <a:t> Browser API </a:t>
            </a:r>
            <a:r>
              <a:rPr lang="en-US" sz="2400" b="1" dirty="0" smtClean="0"/>
              <a:t>Sharing</a:t>
            </a:r>
            <a:r>
              <a:rPr lang="en-US" sz="2400" dirty="0" smtClean="0"/>
              <a:t>            OP </a:t>
            </a:r>
            <a:r>
              <a:rPr lang="en-US" sz="2400" dirty="0" smtClean="0"/>
              <a:t>Browser</a:t>
            </a:r>
            <a:endParaRPr lang="en-US" sz="2400" dirty="0" smtClean="0"/>
          </a:p>
          <a:p>
            <a:pPr lvl="1"/>
            <a:r>
              <a:rPr lang="en-US" sz="2400" dirty="0" smtClean="0"/>
              <a:t>                                                  </a:t>
            </a:r>
            <a:r>
              <a:rPr lang="en-US" sz="2400" dirty="0" err="1" smtClean="0"/>
              <a:t>ConScript</a:t>
            </a:r>
            <a:endParaRPr lang="en-US" sz="2400" dirty="0" smtClean="0"/>
          </a:p>
          <a:p>
            <a:pPr lvl="1"/>
            <a:r>
              <a:rPr lang="en-US" sz="2400" dirty="0" smtClean="0"/>
              <a:t>                                                  </a:t>
            </a:r>
            <a:r>
              <a:rPr lang="en-US" sz="2400" dirty="0" err="1" smtClean="0"/>
              <a:t>ServiceOS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3156466"/>
            <a:ext cx="149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 slides.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250064"/>
            <a:ext cx="9677400" cy="30791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Browser APIs: Today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676315"/>
            <a:ext cx="5105400" cy="2953085"/>
          </a:xfrm>
          <a:prstGeom prst="rect">
            <a:avLst/>
          </a:prstGeom>
        </p:spPr>
      </p:pic>
      <p:sp>
        <p:nvSpPr>
          <p:cNvPr id="5" name="Document 4"/>
          <p:cNvSpPr/>
          <p:nvPr/>
        </p:nvSpPr>
        <p:spPr>
          <a:xfrm>
            <a:off x="2057400" y="1752600"/>
            <a:ext cx="5105400" cy="53340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Facebook.com</a:t>
            </a:r>
            <a:endParaRPr lang="en-US" sz="3200" dirty="0"/>
          </a:p>
        </p:txBody>
      </p:sp>
      <p:sp>
        <p:nvSpPr>
          <p:cNvPr id="21" name="Oval 20"/>
          <p:cNvSpPr/>
          <p:nvPr/>
        </p:nvSpPr>
        <p:spPr>
          <a:xfrm>
            <a:off x="152400" y="2133600"/>
            <a:ext cx="1143000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advice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5" idx="1"/>
            <a:endCxn id="21" idx="7"/>
          </p:cNvCxnSpPr>
          <p:nvPr/>
        </p:nvCxnSpPr>
        <p:spPr>
          <a:xfrm rot="10800000" flipV="1">
            <a:off x="1128012" y="2019299"/>
            <a:ext cx="929388" cy="214733"/>
          </a:xfrm>
          <a:prstGeom prst="straightConnector1">
            <a:avLst/>
          </a:prstGeom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1600200" y="2209800"/>
            <a:ext cx="5867400" cy="1466516"/>
            <a:chOff x="1600200" y="2209800"/>
            <a:chExt cx="5867400" cy="1466516"/>
          </a:xfrm>
        </p:grpSpPr>
        <p:sp>
          <p:nvSpPr>
            <p:cNvPr id="6" name="Process 5"/>
            <p:cNvSpPr/>
            <p:nvPr/>
          </p:nvSpPr>
          <p:spPr>
            <a:xfrm>
              <a:off x="1600200" y="2649768"/>
              <a:ext cx="5867400" cy="58578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  <a:r>
                <a:rPr lang="en-US" sz="2400" dirty="0" smtClean="0"/>
                <a:t>OM (FFI)</a:t>
              </a:r>
              <a:endParaRPr lang="en-US" sz="2400" dirty="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204441" y="3236349"/>
              <a:ext cx="4729759" cy="439967"/>
              <a:chOff x="2055160" y="3236349"/>
              <a:chExt cx="4729759" cy="439967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rot="5400000">
                <a:off x="1846052" y="3445457"/>
                <a:ext cx="421251" cy="30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>
                <a:off x="2379457" y="3445462"/>
                <a:ext cx="421251" cy="30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>
                <a:off x="3132432" y="3455153"/>
                <a:ext cx="439173" cy="315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5400000">
                <a:off x="3826473" y="3445473"/>
                <a:ext cx="421251" cy="30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4886231" y="3455558"/>
                <a:ext cx="438379" cy="31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5799848" y="3454775"/>
                <a:ext cx="439966" cy="31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5400000">
                <a:off x="6564568" y="3455964"/>
                <a:ext cx="437584" cy="31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2207562" y="2209800"/>
              <a:ext cx="4726638" cy="439967"/>
              <a:chOff x="2207562" y="2895600"/>
              <a:chExt cx="4726638" cy="439967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rot="5400000">
                <a:off x="2036555" y="3142809"/>
                <a:ext cx="345048" cy="30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16200000" flipH="1">
                <a:off x="2568447" y="3144325"/>
                <a:ext cx="345048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16200000" flipH="1">
                <a:off x="3320961" y="3153683"/>
                <a:ext cx="363764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rot="5400000">
                <a:off x="4016703" y="3143096"/>
                <a:ext cx="345051" cy="2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5400000">
                <a:off x="5038631" y="3114809"/>
                <a:ext cx="438379" cy="31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5400000">
                <a:off x="5952248" y="3114026"/>
                <a:ext cx="439966" cy="31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5400000">
                <a:off x="6713849" y="3115215"/>
                <a:ext cx="437584" cy="31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1" name="Straight Arrow Connector 30"/>
          <p:cNvCxnSpPr/>
          <p:nvPr/>
        </p:nvCxnSpPr>
        <p:spPr>
          <a:xfrm>
            <a:off x="1295400" y="2436812"/>
            <a:ext cx="6553200" cy="1588"/>
          </a:xfrm>
          <a:prstGeom prst="straightConnector1">
            <a:avLst/>
          </a:prstGeom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Web</a:t>
            </a:r>
            <a:r>
              <a:rPr lang="en-US" sz="6000" dirty="0" smtClean="0"/>
              <a:t> Application Security</a:t>
            </a:r>
            <a:endParaRPr lang="en-US" sz="6000" dirty="0"/>
          </a:p>
        </p:txBody>
      </p:sp>
      <p:grpSp>
        <p:nvGrpSpPr>
          <p:cNvPr id="7" name="Group 6"/>
          <p:cNvGrpSpPr/>
          <p:nvPr/>
        </p:nvGrpSpPr>
        <p:grpSpPr>
          <a:xfrm>
            <a:off x="707523" y="1828800"/>
            <a:ext cx="8055477" cy="4162122"/>
            <a:chOff x="707523" y="1828800"/>
            <a:chExt cx="8055477" cy="41621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7523" y="1828800"/>
              <a:ext cx="3004553" cy="3937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962400" y="2743200"/>
              <a:ext cx="480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l</a:t>
              </a:r>
              <a:r>
                <a:rPr lang="en-US" sz="5400" dirty="0" smtClean="0"/>
                <a:t>ipstick on a pig?</a:t>
              </a:r>
              <a:endParaRPr lang="en-US" sz="5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052172">
              <a:off x="5840844" y="4171880"/>
              <a:ext cx="2739030" cy="1819042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Browser APIs: Tomorrow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676315"/>
            <a:ext cx="5105400" cy="2953085"/>
          </a:xfrm>
          <a:prstGeom prst="rect">
            <a:avLst/>
          </a:prstGeom>
        </p:spPr>
      </p:pic>
      <p:sp>
        <p:nvSpPr>
          <p:cNvPr id="5" name="Document 4"/>
          <p:cNvSpPr/>
          <p:nvPr/>
        </p:nvSpPr>
        <p:spPr>
          <a:xfrm>
            <a:off x="2057400" y="1752600"/>
            <a:ext cx="5105400" cy="53340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Facebook.com</a:t>
            </a:r>
            <a:endParaRPr lang="en-US" sz="3200" dirty="0"/>
          </a:p>
        </p:txBody>
      </p:sp>
      <p:grpSp>
        <p:nvGrpSpPr>
          <p:cNvPr id="3" name="Group 60"/>
          <p:cNvGrpSpPr/>
          <p:nvPr/>
        </p:nvGrpSpPr>
        <p:grpSpPr>
          <a:xfrm>
            <a:off x="1600200" y="2209800"/>
            <a:ext cx="5867400" cy="1466516"/>
            <a:chOff x="1600200" y="2209800"/>
            <a:chExt cx="5867400" cy="1466516"/>
          </a:xfrm>
        </p:grpSpPr>
        <p:sp>
          <p:nvSpPr>
            <p:cNvPr id="6" name="Process 5"/>
            <p:cNvSpPr/>
            <p:nvPr/>
          </p:nvSpPr>
          <p:spPr>
            <a:xfrm>
              <a:off x="1600200" y="2649768"/>
              <a:ext cx="5867400" cy="58578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  <a:r>
                <a:rPr lang="en-US" sz="2400" dirty="0" smtClean="0"/>
                <a:t>OM (FFI)</a:t>
              </a:r>
              <a:endParaRPr lang="en-US" sz="2400" dirty="0"/>
            </a:p>
          </p:txBody>
        </p:sp>
        <p:grpSp>
          <p:nvGrpSpPr>
            <p:cNvPr id="7" name="Group 58"/>
            <p:cNvGrpSpPr/>
            <p:nvPr/>
          </p:nvGrpSpPr>
          <p:grpSpPr>
            <a:xfrm>
              <a:off x="2204441" y="3236349"/>
              <a:ext cx="4729759" cy="439967"/>
              <a:chOff x="2055160" y="3236349"/>
              <a:chExt cx="4729759" cy="439967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rot="5400000">
                <a:off x="1846052" y="3445457"/>
                <a:ext cx="421251" cy="30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>
                <a:off x="2379457" y="3445462"/>
                <a:ext cx="421251" cy="30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>
                <a:off x="3132432" y="3455153"/>
                <a:ext cx="439173" cy="315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5400000">
                <a:off x="3826473" y="3445473"/>
                <a:ext cx="421251" cy="30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4886231" y="3455558"/>
                <a:ext cx="438379" cy="31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5799848" y="3454775"/>
                <a:ext cx="439966" cy="31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5400000">
                <a:off x="6564568" y="3455964"/>
                <a:ext cx="437584" cy="31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48"/>
            <p:cNvGrpSpPr/>
            <p:nvPr/>
          </p:nvGrpSpPr>
          <p:grpSpPr>
            <a:xfrm>
              <a:off x="2207562" y="2209800"/>
              <a:ext cx="4726638" cy="439967"/>
              <a:chOff x="2207562" y="2895600"/>
              <a:chExt cx="4726638" cy="439967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rot="5400000">
                <a:off x="2036555" y="3142809"/>
                <a:ext cx="345048" cy="30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16200000" flipH="1">
                <a:off x="2568447" y="3144325"/>
                <a:ext cx="345048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16200000" flipH="1">
                <a:off x="3320961" y="3153683"/>
                <a:ext cx="363764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rot="5400000">
                <a:off x="4016703" y="3143096"/>
                <a:ext cx="345051" cy="2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5400000">
                <a:off x="5038631" y="3114809"/>
                <a:ext cx="438379" cy="31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5400000">
                <a:off x="5952248" y="3114026"/>
                <a:ext cx="439966" cy="31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5400000">
                <a:off x="6713849" y="3115215"/>
                <a:ext cx="437584" cy="31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1447800" y="3352800"/>
            <a:ext cx="6400800" cy="3505200"/>
            <a:chOff x="1447800" y="3352800"/>
            <a:chExt cx="6400800" cy="3505200"/>
          </a:xfrm>
          <a:effectLst/>
        </p:grpSpPr>
        <p:cxnSp>
          <p:nvCxnSpPr>
            <p:cNvPr id="27" name="Straight Connector 26"/>
            <p:cNvCxnSpPr/>
            <p:nvPr/>
          </p:nvCxnSpPr>
          <p:spPr>
            <a:xfrm rot="16200000" flipH="1">
              <a:off x="1600200" y="4800600"/>
              <a:ext cx="2057400" cy="2057400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600200" y="3657600"/>
              <a:ext cx="2895600" cy="762000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447800" y="3352800"/>
              <a:ext cx="6400800" cy="2743200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3352800" y="3352800"/>
              <a:ext cx="4343400" cy="2362200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 flipV="1">
              <a:off x="1600200" y="4800598"/>
              <a:ext cx="6096000" cy="1828801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2286000" y="4038600"/>
            <a:ext cx="4191001" cy="2362200"/>
            <a:chOff x="2286000" y="4038600"/>
            <a:chExt cx="4191001" cy="2362200"/>
          </a:xfrm>
          <a:effectLst/>
        </p:grpSpPr>
        <p:cxnSp>
          <p:nvCxnSpPr>
            <p:cNvPr id="39" name="Straight Arrow Connector 38"/>
            <p:cNvCxnSpPr/>
            <p:nvPr/>
          </p:nvCxnSpPr>
          <p:spPr>
            <a:xfrm>
              <a:off x="2286000" y="4038600"/>
              <a:ext cx="609600" cy="381000"/>
            </a:xfrm>
            <a:prstGeom prst="straightConnector1">
              <a:avLst/>
            </a:prstGeom>
            <a:ln w="762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4514850" y="5619750"/>
              <a:ext cx="571500" cy="1588"/>
            </a:xfrm>
            <a:prstGeom prst="straightConnector1">
              <a:avLst/>
            </a:prstGeom>
            <a:ln w="762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urved Connector 49"/>
            <p:cNvCxnSpPr/>
            <p:nvPr/>
          </p:nvCxnSpPr>
          <p:spPr>
            <a:xfrm rot="5400000" flipH="1" flipV="1">
              <a:off x="5009753" y="4439047"/>
              <a:ext cx="1486694" cy="1447800"/>
            </a:xfrm>
            <a:prstGeom prst="straightConnector1">
              <a:avLst/>
            </a:prstGeom>
            <a:ln w="762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0800000">
              <a:off x="4190460" y="4419601"/>
              <a:ext cx="2286541" cy="1295401"/>
            </a:xfrm>
            <a:prstGeom prst="straightConnector1">
              <a:avLst/>
            </a:prstGeom>
            <a:ln w="762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737851" y="5181600"/>
              <a:ext cx="2824749" cy="1219200"/>
            </a:xfrm>
            <a:prstGeom prst="straightConnector1">
              <a:avLst/>
            </a:prstGeom>
            <a:ln w="762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52400" y="2019299"/>
            <a:ext cx="6324600" cy="3315497"/>
            <a:chOff x="152400" y="2019299"/>
            <a:chExt cx="6324600" cy="3315497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727022" y="2819399"/>
              <a:ext cx="1558978" cy="1219201"/>
            </a:xfrm>
            <a:prstGeom prst="straightConnector1">
              <a:avLst/>
            </a:prstGeom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/>
            <p:cNvGrpSpPr/>
            <p:nvPr/>
          </p:nvGrpSpPr>
          <p:grpSpPr>
            <a:xfrm>
              <a:off x="152400" y="2019299"/>
              <a:ext cx="6324600" cy="3315497"/>
              <a:chOff x="152400" y="2019299"/>
              <a:chExt cx="6324600" cy="331549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52400" y="2133600"/>
                <a:ext cx="1143000" cy="685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advice</a:t>
                </a:r>
                <a:endParaRPr lang="en-US" dirty="0"/>
              </a:p>
            </p:txBody>
          </p:sp>
          <p:cxnSp>
            <p:nvCxnSpPr>
              <p:cNvPr id="23" name="Straight Arrow Connector 22"/>
              <p:cNvCxnSpPr>
                <a:stCxn id="5" idx="1"/>
                <a:endCxn id="21" idx="7"/>
              </p:cNvCxnSpPr>
              <p:nvPr/>
            </p:nvCxnSpPr>
            <p:spPr>
              <a:xfrm rot="10800000" flipV="1">
                <a:off x="1128012" y="2019299"/>
                <a:ext cx="929388" cy="214733"/>
              </a:xfrm>
              <a:prstGeom prst="straightConnector1">
                <a:avLst/>
              </a:prstGeom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Group 71"/>
              <p:cNvGrpSpPr/>
              <p:nvPr/>
            </p:nvGrpSpPr>
            <p:grpSpPr>
              <a:xfrm>
                <a:off x="723899" y="2819400"/>
                <a:ext cx="5753101" cy="2515396"/>
                <a:chOff x="723899" y="2819400"/>
                <a:chExt cx="5753101" cy="2515396"/>
              </a:xfrm>
            </p:grpSpPr>
            <p:cxnSp>
              <p:nvCxnSpPr>
                <p:cNvPr id="59" name="Straight Arrow Connector 58"/>
                <p:cNvCxnSpPr>
                  <a:stCxn id="21" idx="4"/>
                </p:cNvCxnSpPr>
                <p:nvPr/>
              </p:nvCxnSpPr>
              <p:spPr>
                <a:xfrm rot="16200000" flipH="1">
                  <a:off x="2800350" y="742949"/>
                  <a:ext cx="1600200" cy="5753101"/>
                </a:xfrm>
                <a:prstGeom prst="straightConnector1">
                  <a:avLst/>
                </a:prstGeom>
                <a:ln w="762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>
                  <a:stCxn id="21" idx="4"/>
                </p:cNvCxnSpPr>
                <p:nvPr/>
              </p:nvCxnSpPr>
              <p:spPr>
                <a:xfrm rot="16200000" flipH="1">
                  <a:off x="1654289" y="1889011"/>
                  <a:ext cx="1600200" cy="3460978"/>
                </a:xfrm>
                <a:prstGeom prst="straightConnector1">
                  <a:avLst/>
                </a:prstGeom>
                <a:ln w="762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>
                  <a:stCxn id="21" idx="4"/>
                </p:cNvCxnSpPr>
                <p:nvPr/>
              </p:nvCxnSpPr>
              <p:spPr>
                <a:xfrm rot="16200000" flipH="1">
                  <a:off x="1504156" y="2039144"/>
                  <a:ext cx="2515396" cy="4075908"/>
                </a:xfrm>
                <a:prstGeom prst="straightConnector1">
                  <a:avLst/>
                </a:prstGeom>
                <a:ln w="762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>
                  <a:stCxn id="21" idx="4"/>
                </p:cNvCxnSpPr>
                <p:nvPr/>
              </p:nvCxnSpPr>
              <p:spPr>
                <a:xfrm rot="16200000" flipH="1">
                  <a:off x="552053" y="2991247"/>
                  <a:ext cx="2515394" cy="2171700"/>
                </a:xfrm>
                <a:prstGeom prst="straightConnector1">
                  <a:avLst/>
                </a:prstGeom>
                <a:ln w="762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8" name="Rectangle 77"/>
          <p:cNvSpPr/>
          <p:nvPr/>
        </p:nvSpPr>
        <p:spPr>
          <a:xfrm>
            <a:off x="7162800" y="3676316"/>
            <a:ext cx="838200" cy="29530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dirty="0"/>
              <a:t>b</a:t>
            </a:r>
            <a:r>
              <a:rPr lang="en-US" sz="3600" dirty="0" smtClean="0"/>
              <a:t>rowser kernel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E7F7E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E7F7E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Times They Are A-</a:t>
            </a:r>
            <a:r>
              <a:rPr lang="en-US" dirty="0" err="1" smtClean="0"/>
              <a:t>Changin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1600200"/>
            <a:ext cx="25908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method-based JIT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race-based compilation</a:t>
            </a:r>
          </a:p>
          <a:p>
            <a:pPr algn="ctr"/>
            <a:r>
              <a:rPr lang="en-US" dirty="0" smtClean="0"/>
              <a:t>static compilation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62200" y="266700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rendering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77000" y="4038600"/>
            <a:ext cx="2057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parser generator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62200" y="312420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parallel layout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0" y="358140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</a:t>
            </a:r>
            <a:r>
              <a:rPr lang="en-US" dirty="0" err="1" smtClean="0"/>
              <a:t>ulticore</a:t>
            </a:r>
            <a:r>
              <a:rPr lang="en-US" dirty="0" smtClean="0"/>
              <a:t> CSS selectors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62200" y="403860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parallel parsing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71600" y="6096000"/>
            <a:ext cx="4876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 partitioning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1600" y="5562600"/>
            <a:ext cx="48768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</a:t>
            </a:r>
            <a:r>
              <a:rPr lang="en-US" dirty="0" err="1" smtClean="0"/>
              <a:t>ypervisor</a:t>
            </a:r>
            <a:r>
              <a:rPr lang="en-US" dirty="0" smtClean="0"/>
              <a:t>, microkernel,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71600" y="5029200"/>
            <a:ext cx="4876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browser JIT (C#, X86</a:t>
            </a:r>
            <a:r>
              <a:rPr lang="en-US" dirty="0"/>
              <a:t>,</a:t>
            </a:r>
            <a:r>
              <a:rPr lang="en-US" dirty="0" smtClean="0"/>
              <a:t> …)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62200" y="449580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browser kernel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7000" y="2667000"/>
            <a:ext cx="20574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solver generator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8" idx="1"/>
            <a:endCxn id="6" idx="3"/>
          </p:cNvCxnSpPr>
          <p:nvPr/>
        </p:nvCxnSpPr>
        <p:spPr>
          <a:xfrm rot="10800000">
            <a:off x="4953000" y="2895600"/>
            <a:ext cx="1524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1"/>
            <a:endCxn id="10" idx="3"/>
          </p:cNvCxnSpPr>
          <p:nvPr/>
        </p:nvCxnSpPr>
        <p:spPr>
          <a:xfrm rot="10800000">
            <a:off x="4953000" y="33528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1"/>
            <a:endCxn id="5" idx="3"/>
          </p:cNvCxnSpPr>
          <p:nvPr/>
        </p:nvCxnSpPr>
        <p:spPr>
          <a:xfrm rot="10800000" flipV="1">
            <a:off x="4953000" y="3352800"/>
            <a:ext cx="1524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1"/>
            <a:endCxn id="9" idx="3"/>
          </p:cNvCxnSpPr>
          <p:nvPr/>
        </p:nvCxnSpPr>
        <p:spPr>
          <a:xfrm rot="10800000">
            <a:off x="4953000" y="42672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2209800"/>
            <a:ext cx="8763000" cy="350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3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04800" y="3124200"/>
            <a:ext cx="51816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</a:rPr>
              <a:t>container.com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572000"/>
            <a:ext cx="47752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gadget.com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431" y="2286000"/>
            <a:ext cx="560369" cy="5471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945331" y="2373868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BROWSER</a:t>
            </a:r>
            <a:endParaRPr lang="en-US" dirty="0">
              <a:solidFill>
                <a:schemeClr val="accent1"/>
              </a:solidFill>
              <a:latin typeface="Courier"/>
              <a:cs typeface="Courier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28993"/>
            <a:ext cx="1371600" cy="953262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457200" y="3429000"/>
            <a:ext cx="1371600" cy="2209800"/>
            <a:chOff x="457200" y="3429000"/>
            <a:chExt cx="1371600" cy="220980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rcRect r="48000"/>
            <a:stretch>
              <a:fillRect/>
            </a:stretch>
          </p:blipFill>
          <p:spPr>
            <a:xfrm>
              <a:off x="457200" y="3429000"/>
              <a:ext cx="713232" cy="95326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rcRect l="48000"/>
            <a:stretch>
              <a:fillRect/>
            </a:stretch>
          </p:blipFill>
          <p:spPr>
            <a:xfrm>
              <a:off x="1115568" y="4685531"/>
              <a:ext cx="713232" cy="9532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2209800"/>
            <a:ext cx="8763000" cy="350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3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04800" y="3124200"/>
            <a:ext cx="51816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</a:rPr>
              <a:t>container.com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572000"/>
            <a:ext cx="47752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gadget.com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3124200"/>
            <a:ext cx="29718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gadget.com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431" y="2286000"/>
            <a:ext cx="560369" cy="5471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945331" y="2373868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BROWSER</a:t>
            </a:r>
            <a:endParaRPr lang="en-US" dirty="0">
              <a:solidFill>
                <a:schemeClr val="accent1"/>
              </a:solidFill>
              <a:latin typeface="Courier"/>
              <a:cs typeface="Courier"/>
            </a:endParaRPr>
          </a:p>
        </p:txBody>
      </p:sp>
      <p:grpSp>
        <p:nvGrpSpPr>
          <p:cNvPr id="2" name="Group 40"/>
          <p:cNvGrpSpPr/>
          <p:nvPr/>
        </p:nvGrpSpPr>
        <p:grpSpPr>
          <a:xfrm>
            <a:off x="457200" y="3429000"/>
            <a:ext cx="1371600" cy="2209800"/>
            <a:chOff x="457200" y="3429000"/>
            <a:chExt cx="1371600" cy="220980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rcRect r="48000"/>
            <a:stretch>
              <a:fillRect/>
            </a:stretch>
          </p:blipFill>
          <p:spPr>
            <a:xfrm>
              <a:off x="457200" y="3429000"/>
              <a:ext cx="713232" cy="95326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rcRect l="48000"/>
            <a:stretch>
              <a:fillRect/>
            </a:stretch>
          </p:blipFill>
          <p:spPr>
            <a:xfrm>
              <a:off x="1115568" y="4685531"/>
              <a:ext cx="713232" cy="953269"/>
            </a:xfrm>
            <a:prstGeom prst="rect">
              <a:avLst/>
            </a:prstGeom>
          </p:spPr>
        </p:pic>
      </p:grpSp>
      <p:grpSp>
        <p:nvGrpSpPr>
          <p:cNvPr id="3" name="Group 16"/>
          <p:cNvGrpSpPr/>
          <p:nvPr/>
        </p:nvGrpSpPr>
        <p:grpSpPr>
          <a:xfrm>
            <a:off x="457200" y="3429000"/>
            <a:ext cx="5898794" cy="2209800"/>
            <a:chOff x="457200" y="3429000"/>
            <a:chExt cx="5898794" cy="2209800"/>
          </a:xfrm>
        </p:grpSpPr>
        <p:grpSp>
          <p:nvGrpSpPr>
            <p:cNvPr id="4" name="Group 40"/>
            <p:cNvGrpSpPr/>
            <p:nvPr/>
          </p:nvGrpSpPr>
          <p:grpSpPr>
            <a:xfrm>
              <a:off x="457200" y="3429000"/>
              <a:ext cx="1371600" cy="2209800"/>
              <a:chOff x="457200" y="3429000"/>
              <a:chExt cx="1371600" cy="220980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rcRect r="72000"/>
              <a:stretch>
                <a:fillRect/>
              </a:stretch>
            </p:blipFill>
            <p:spPr>
              <a:xfrm>
                <a:off x="457200" y="3429000"/>
                <a:ext cx="384048" cy="95326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rcRect l="72000"/>
              <a:stretch>
                <a:fillRect/>
              </a:stretch>
            </p:blipFill>
            <p:spPr>
              <a:xfrm>
                <a:off x="1444752" y="4685531"/>
                <a:ext cx="384048" cy="953269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rcRect l="36000" r="36000"/>
            <a:stretch>
              <a:fillRect/>
            </a:stretch>
          </p:blipFill>
          <p:spPr>
            <a:xfrm>
              <a:off x="5971947" y="3732269"/>
              <a:ext cx="384047" cy="953262"/>
            </a:xfrm>
            <a:prstGeom prst="rect">
              <a:avLst/>
            </a:prstGeom>
          </p:spPr>
        </p:pic>
      </p:grpSp>
      <p:grpSp>
        <p:nvGrpSpPr>
          <p:cNvPr id="5" name="Group 24"/>
          <p:cNvGrpSpPr/>
          <p:nvPr/>
        </p:nvGrpSpPr>
        <p:grpSpPr>
          <a:xfrm>
            <a:off x="381000" y="381000"/>
            <a:ext cx="3581400" cy="1466095"/>
            <a:chOff x="2895600" y="1295400"/>
            <a:chExt cx="8004129" cy="3276600"/>
          </a:xfrm>
        </p:grpSpPr>
        <p:grpSp>
          <p:nvGrpSpPr>
            <p:cNvPr id="6" name="Group 21"/>
            <p:cNvGrpSpPr/>
            <p:nvPr/>
          </p:nvGrpSpPr>
          <p:grpSpPr>
            <a:xfrm>
              <a:off x="2895600" y="1295400"/>
              <a:ext cx="8004129" cy="3276600"/>
              <a:chOff x="2895600" y="1295400"/>
              <a:chExt cx="8004129" cy="32766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895600" y="1295400"/>
                <a:ext cx="8004129" cy="3276600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2800" y="2438400"/>
                <a:ext cx="1501752" cy="1371600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26000" y="1612900"/>
              <a:ext cx="1270000" cy="11303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812514" y="1465701"/>
              <a:ext cx="3746614" cy="288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FF0000"/>
                  </a:solidFill>
                  <a:latin typeface="Courier"/>
                  <a:cs typeface="Courier"/>
                </a:rPr>
                <a:t>gadget</a:t>
              </a:r>
            </a:p>
            <a:p>
              <a:pPr algn="ctr"/>
              <a:r>
                <a:rPr lang="en-US" sz="2600" dirty="0" smtClean="0">
                  <a:solidFill>
                    <a:srgbClr val="FF0000"/>
                  </a:solidFill>
                  <a:latin typeface="Courier"/>
                  <a:cs typeface="Courier"/>
                </a:rPr>
                <a:t>fork bomb!!!</a:t>
              </a:r>
              <a:endParaRPr lang="en-US" sz="2600" dirty="0">
                <a:solidFill>
                  <a:srgbClr val="FF0000"/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11" name="Group 32"/>
          <p:cNvGrpSpPr/>
          <p:nvPr/>
        </p:nvGrpSpPr>
        <p:grpSpPr>
          <a:xfrm>
            <a:off x="5105400" y="381000"/>
            <a:ext cx="3496686" cy="1466095"/>
            <a:chOff x="5232400" y="457200"/>
            <a:chExt cx="3496686" cy="1466095"/>
          </a:xfrm>
        </p:grpSpPr>
        <p:grpSp>
          <p:nvGrpSpPr>
            <p:cNvPr id="12" name="Group 26"/>
            <p:cNvGrpSpPr/>
            <p:nvPr/>
          </p:nvGrpSpPr>
          <p:grpSpPr>
            <a:xfrm>
              <a:off x="5232400" y="457200"/>
              <a:ext cx="3496686" cy="1466095"/>
              <a:chOff x="2327931" y="1295400"/>
              <a:chExt cx="7814801" cy="3276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27931" y="1295400"/>
                <a:ext cx="7814801" cy="3276600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156189" y="1684830"/>
                <a:ext cx="3645942" cy="1994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 err="1" smtClean="0">
                    <a:solidFill>
                      <a:srgbClr val="008000"/>
                    </a:solidFill>
                    <a:latin typeface="Courier"/>
                    <a:cs typeface="Courier"/>
                  </a:rPr>
                  <a:t>YouTube</a:t>
                </a:r>
                <a:endParaRPr lang="en-US" sz="2600" dirty="0" smtClean="0">
                  <a:solidFill>
                    <a:srgbClr val="008000"/>
                  </a:solidFill>
                  <a:latin typeface="Courier"/>
                  <a:cs typeface="Courier"/>
                </a:endParaRPr>
              </a:p>
              <a:p>
                <a:pPr algn="ctr"/>
                <a:r>
                  <a:rPr lang="en-US" sz="2600" dirty="0" smtClean="0">
                    <a:solidFill>
                      <a:srgbClr val="008000"/>
                    </a:solidFill>
                    <a:latin typeface="Courier"/>
                    <a:cs typeface="Courier"/>
                  </a:rPr>
                  <a:t>policy?</a:t>
                </a:r>
                <a:endParaRPr lang="en-US" sz="2600" dirty="0">
                  <a:solidFill>
                    <a:srgbClr val="008000"/>
                  </a:solidFill>
                  <a:latin typeface="Courier"/>
                  <a:cs typeface="Courier"/>
                </a:endParaRP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0200" y="609600"/>
              <a:ext cx="1378214" cy="103449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2209800"/>
            <a:ext cx="8763000" cy="350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3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04800" y="3124200"/>
            <a:ext cx="51816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</a:rPr>
              <a:t>container.com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572000"/>
            <a:ext cx="47752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gadget.com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3124200"/>
            <a:ext cx="29718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gadget.com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457200" y="3429000"/>
            <a:ext cx="1371600" cy="9532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431" y="2286000"/>
            <a:ext cx="560369" cy="5471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945331" y="2373868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BROWSER</a:t>
            </a:r>
            <a:endParaRPr lang="en-US" dirty="0">
              <a:solidFill>
                <a:schemeClr val="accent1"/>
              </a:solidFill>
              <a:latin typeface="Courier"/>
              <a:cs typeface="Courier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rcRect r="48000"/>
          <a:stretch>
            <a:fillRect/>
          </a:stretch>
        </p:blipFill>
        <p:spPr>
          <a:xfrm>
            <a:off x="457200" y="3429000"/>
            <a:ext cx="713232" cy="9532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rcRect l="48000"/>
          <a:stretch>
            <a:fillRect/>
          </a:stretch>
        </p:blipFill>
        <p:spPr>
          <a:xfrm>
            <a:off x="1115568" y="4685531"/>
            <a:ext cx="713232" cy="9532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 l="36000" r="36000"/>
          <a:stretch>
            <a:fillRect/>
          </a:stretch>
        </p:blipFill>
        <p:spPr>
          <a:xfrm>
            <a:off x="7086600" y="3942969"/>
            <a:ext cx="384047" cy="9532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0" y="2172462"/>
            <a:ext cx="1371600" cy="9532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3429000"/>
            <a:ext cx="1371600" cy="9532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2286000" y="2170938"/>
            <a:ext cx="1371600" cy="953262"/>
          </a:xfrm>
          <a:prstGeom prst="rect">
            <a:avLst/>
          </a:prstGeom>
        </p:spPr>
      </p:pic>
      <p:grpSp>
        <p:nvGrpSpPr>
          <p:cNvPr id="2" name="Group 42"/>
          <p:cNvGrpSpPr/>
          <p:nvPr/>
        </p:nvGrpSpPr>
        <p:grpSpPr>
          <a:xfrm>
            <a:off x="1115568" y="4685531"/>
            <a:ext cx="713232" cy="953269"/>
            <a:chOff x="1115568" y="4876800"/>
            <a:chExt cx="713232" cy="95326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rcRect l="72000"/>
            <a:stretch>
              <a:fillRect/>
            </a:stretch>
          </p:blipFill>
          <p:spPr>
            <a:xfrm>
              <a:off x="1444752" y="4876800"/>
              <a:ext cx="384048" cy="95326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48000"/>
            <a:stretch>
              <a:fillRect/>
            </a:stretch>
          </p:blipFill>
          <p:spPr>
            <a:xfrm>
              <a:off x="1115568" y="4876800"/>
              <a:ext cx="713232" cy="953269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2514600" y="-762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A New Hope</a:t>
            </a:r>
            <a:endParaRPr lang="en-US" sz="7200" dirty="0"/>
          </a:p>
        </p:txBody>
      </p:sp>
      <p:cxnSp>
        <p:nvCxnSpPr>
          <p:cNvPr id="45" name="Shape 44"/>
          <p:cNvCxnSpPr>
            <a:endCxn id="35" idx="0"/>
          </p:cNvCxnSpPr>
          <p:nvPr/>
        </p:nvCxnSpPr>
        <p:spPr>
          <a:xfrm rot="10800000" flipV="1">
            <a:off x="1143000" y="2590800"/>
            <a:ext cx="1143000" cy="83820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>
            <a:stCxn id="35" idx="2"/>
            <a:endCxn id="41" idx="1"/>
          </p:cNvCxnSpPr>
          <p:nvPr/>
        </p:nvCxnSpPr>
        <p:spPr>
          <a:xfrm rot="5400000">
            <a:off x="739332" y="4758498"/>
            <a:ext cx="779904" cy="27432"/>
          </a:xfrm>
          <a:prstGeom prst="curvedConnector4">
            <a:avLst>
              <a:gd name="adj1" fmla="val 19443"/>
              <a:gd name="adj2" fmla="val 933333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41" idx="3"/>
            <a:endCxn id="16" idx="2"/>
          </p:cNvCxnSpPr>
          <p:nvPr/>
        </p:nvCxnSpPr>
        <p:spPr>
          <a:xfrm flipV="1">
            <a:off x="1828800" y="4896231"/>
            <a:ext cx="5449824" cy="265935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43000"/>
            <a:ext cx="5093453" cy="5715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52400" y="1640114"/>
            <a:ext cx="2699657" cy="1293586"/>
          </a:xfrm>
          <a:prstGeom prst="cloudCallout">
            <a:avLst>
              <a:gd name="adj1" fmla="val 66147"/>
              <a:gd name="adj2" fmla="val -4225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JIT compilers</a:t>
            </a:r>
            <a:endParaRPr lang="en-US" sz="2400" dirty="0"/>
          </a:p>
        </p:txBody>
      </p:sp>
      <p:sp>
        <p:nvSpPr>
          <p:cNvPr id="3" name="Cloud Callout 2"/>
          <p:cNvSpPr/>
          <p:nvPr/>
        </p:nvSpPr>
        <p:spPr>
          <a:xfrm>
            <a:off x="5334000" y="3329316"/>
            <a:ext cx="3599543" cy="1181100"/>
          </a:xfrm>
          <a:prstGeom prst="cloudCallout">
            <a:avLst>
              <a:gd name="adj1" fmla="val -57493"/>
              <a:gd name="adj2" fmla="val -1114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  <a:r>
              <a:rPr lang="en-US" sz="2400" dirty="0" smtClean="0"/>
              <a:t>artitioned hardware</a:t>
            </a:r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1" y="0"/>
            <a:ext cx="8628742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Not Your Mother’s Browser</a:t>
            </a:r>
            <a:endParaRPr lang="en-US" sz="6000" dirty="0"/>
          </a:p>
        </p:txBody>
      </p:sp>
      <p:sp>
        <p:nvSpPr>
          <p:cNvPr id="11" name="Cloud Callout 10"/>
          <p:cNvSpPr/>
          <p:nvPr/>
        </p:nvSpPr>
        <p:spPr>
          <a:xfrm>
            <a:off x="6119586" y="1295400"/>
            <a:ext cx="2643414" cy="1203362"/>
          </a:xfrm>
          <a:prstGeom prst="cloudCallout">
            <a:avLst>
              <a:gd name="adj1" fmla="val -89112"/>
              <a:gd name="adj2" fmla="val -377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browser kernels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849567" y="4739016"/>
            <a:ext cx="2083975" cy="524711"/>
            <a:chOff x="2743200" y="2146109"/>
            <a:chExt cx="3107218" cy="782347"/>
          </a:xfrm>
        </p:grpSpPr>
        <p:sp>
          <p:nvSpPr>
            <p:cNvPr id="16" name="Magnetic Disk 15"/>
            <p:cNvSpPr/>
            <p:nvPr/>
          </p:nvSpPr>
          <p:spPr>
            <a:xfrm>
              <a:off x="4934867" y="2209800"/>
              <a:ext cx="915551" cy="613420"/>
            </a:xfrm>
            <a:prstGeom prst="flowChartMagneticDisk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disk</a:t>
              </a:r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>
              <a:off x="3618727" y="2146109"/>
              <a:ext cx="1125678" cy="78234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3200" y="2146109"/>
              <a:ext cx="640017" cy="750452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864373" y="5424816"/>
            <a:ext cx="2069170" cy="671184"/>
            <a:chOff x="6172200" y="2106696"/>
            <a:chExt cx="2667000" cy="86510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98263" y="2209800"/>
              <a:ext cx="478937" cy="6291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77144" y="2209800"/>
              <a:ext cx="462056" cy="65727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72200" y="2106696"/>
              <a:ext cx="1147638" cy="86510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5867400" y="257169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urier"/>
                <a:cs typeface="Courier"/>
              </a:rPr>
              <a:t>jsvm</a:t>
            </a:r>
            <a:r>
              <a:rPr lang="en-US" sz="2000" dirty="0" smtClean="0">
                <a:latin typeface="Courier"/>
                <a:cs typeface="Courier"/>
              </a:rPr>
              <a:t>, network</a:t>
            </a:r>
            <a:r>
              <a:rPr lang="en-US" sz="2000" dirty="0" smtClean="0">
                <a:latin typeface="Courier"/>
                <a:cs typeface="Courier"/>
              </a:rPr>
              <a:t>, ...</a:t>
            </a:r>
            <a:endParaRPr lang="en-US" sz="2000" dirty="0">
              <a:latin typeface="Courier"/>
              <a:cs typeface="Courier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968481" y="3124200"/>
            <a:ext cx="3049545" cy="1600200"/>
            <a:chOff x="1927119" y="4724400"/>
            <a:chExt cx="3049545" cy="16002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/>
            <a:srcRect t="20571" r="26667"/>
            <a:stretch>
              <a:fillRect/>
            </a:stretch>
          </p:blipFill>
          <p:spPr>
            <a:xfrm>
              <a:off x="1927119" y="4845286"/>
              <a:ext cx="2107220" cy="147931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38600" y="4724400"/>
              <a:ext cx="938064" cy="114018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6474" y="4291410"/>
            <a:ext cx="1676126" cy="1965481"/>
            <a:chOff x="5486400" y="4724400"/>
            <a:chExt cx="2159000" cy="253171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77000" y="4833022"/>
              <a:ext cx="1168400" cy="103437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3635341">
              <a:off x="5952208" y="6116642"/>
              <a:ext cx="1332447" cy="94649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86400" y="4724400"/>
              <a:ext cx="784285" cy="1052731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1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10800000">
            <a:off x="1143000" y="762000"/>
            <a:ext cx="7010400" cy="5842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Mashup</a:t>
            </a:r>
            <a:r>
              <a:rPr lang="en-US" sz="6600" dirty="0" smtClean="0"/>
              <a:t> Manifesto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798637"/>
            <a:ext cx="7848600" cy="4525963"/>
          </a:xfrm>
        </p:spPr>
        <p:txBody>
          <a:bodyPr>
            <a:noAutofit/>
          </a:bodyPr>
          <a:lstStyle/>
          <a:p>
            <a:pPr marL="914400" indent="-914400">
              <a:spcAft>
                <a:spcPts val="6000"/>
              </a:spcAft>
              <a:buFont typeface="+mj-lt"/>
              <a:buAutoNum type="arabicPeriod"/>
            </a:pPr>
            <a:r>
              <a:rPr lang="en-US" sz="4800" dirty="0" smtClean="0"/>
              <a:t>sharing requires control</a:t>
            </a:r>
          </a:p>
          <a:p>
            <a:pPr marL="914400" indent="-914400">
              <a:spcAft>
                <a:spcPts val="6000"/>
              </a:spcAft>
              <a:buFont typeface="+mj-lt"/>
              <a:buAutoNum type="arabicPeriod"/>
            </a:pPr>
            <a:r>
              <a:rPr lang="en-US" sz="4800" dirty="0" smtClean="0"/>
              <a:t>sharing must be natural</a:t>
            </a:r>
          </a:p>
          <a:p>
            <a:pPr marL="914400" indent="-914400">
              <a:spcAft>
                <a:spcPts val="6000"/>
              </a:spcAft>
              <a:buFont typeface="+mj-lt"/>
              <a:buAutoNum type="arabicPeriod"/>
            </a:pPr>
            <a:r>
              <a:rPr lang="en-US" sz="4800" dirty="0" smtClean="0"/>
              <a:t>s</a:t>
            </a:r>
            <a:r>
              <a:rPr lang="en-US" sz="4800" dirty="0" smtClean="0"/>
              <a:t>haring must be </a:t>
            </a:r>
            <a:r>
              <a:rPr lang="en-US" sz="4800" dirty="0" smtClean="0"/>
              <a:t>cheap</a:t>
            </a:r>
          </a:p>
          <a:p>
            <a:pPr marL="914400" indent="-914400">
              <a:spcAft>
                <a:spcPts val="6000"/>
              </a:spcAft>
              <a:buFont typeface="+mj-lt"/>
              <a:buAutoNum type="arabicPeriod"/>
            </a:pPr>
            <a:endParaRPr lang="en-US" sz="4800" dirty="0" smtClean="0"/>
          </a:p>
          <a:p>
            <a:pPr marL="914400" indent="-914400">
              <a:spcAft>
                <a:spcPts val="6000"/>
              </a:spcAft>
              <a:buFont typeface="+mj-lt"/>
              <a:buAutoNum type="arabicPeriod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828800" y="4462159"/>
            <a:ext cx="3376464" cy="1862441"/>
            <a:chOff x="1828800" y="4462159"/>
            <a:chExt cx="3376464" cy="186244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4462159"/>
              <a:ext cx="2873481" cy="186244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4724400"/>
              <a:ext cx="938064" cy="114018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Share?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743200" y="2146109"/>
            <a:ext cx="3107218" cy="782347"/>
            <a:chOff x="2743200" y="2146109"/>
            <a:chExt cx="3107218" cy="782347"/>
          </a:xfrm>
        </p:grpSpPr>
        <p:sp>
          <p:nvSpPr>
            <p:cNvPr id="6" name="Magnetic Disk 5"/>
            <p:cNvSpPr/>
            <p:nvPr/>
          </p:nvSpPr>
          <p:spPr>
            <a:xfrm>
              <a:off x="4934867" y="2209800"/>
              <a:ext cx="915551" cy="613420"/>
            </a:xfrm>
            <a:prstGeom prst="flowChartMagneticDisk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disk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>
              <a:off x="3618727" y="2146109"/>
              <a:ext cx="1125678" cy="78234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3200" y="2146109"/>
              <a:ext cx="640017" cy="75045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172200" y="2106696"/>
            <a:ext cx="2667000" cy="865104"/>
            <a:chOff x="6172200" y="2106696"/>
            <a:chExt cx="2667000" cy="865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98263" y="2209800"/>
              <a:ext cx="478937" cy="6291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77144" y="2209800"/>
              <a:ext cx="462056" cy="65727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2200" y="2106696"/>
              <a:ext cx="1147638" cy="86510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81232" y="2145268"/>
            <a:ext cx="2028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Hardware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916269"/>
            <a:ext cx="23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JavaScript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6970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Browser APIs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37338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"/>
                <a:cs typeface="Courier"/>
              </a:rPr>
              <a:t>parser, DOM, network, ...</a:t>
            </a:r>
            <a:endParaRPr lang="en-US" sz="2800" dirty="0">
              <a:latin typeface="Courier"/>
              <a:cs typeface="Courier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486400" y="4693217"/>
            <a:ext cx="3239029" cy="1332447"/>
            <a:chOff x="5486400" y="4693217"/>
            <a:chExt cx="3239029" cy="133244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77000" y="4833022"/>
              <a:ext cx="1168400" cy="103437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3635341">
              <a:off x="7585957" y="4886192"/>
              <a:ext cx="1332447" cy="9464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6400" y="4724400"/>
              <a:ext cx="784285" cy="1052731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714376"/>
            <a:ext cx="8077200" cy="5816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00" dirty="0" smtClean="0"/>
              <a:t>&lt;</a:t>
            </a:r>
            <a:r>
              <a:rPr lang="en-US" sz="2400" dirty="0" err="1" smtClean="0"/>
              <a:t>CoFrame</a:t>
            </a:r>
            <a:r>
              <a:rPr lang="en-US" sz="2400" dirty="0" smtClean="0"/>
              <a:t> </a:t>
            </a:r>
            <a:r>
              <a:rPr lang="en-US" sz="2400" dirty="0" err="1" smtClean="0"/>
              <a:t>src</a:t>
            </a:r>
            <a:r>
              <a:rPr lang="en-US" sz="2400" dirty="0" smtClean="0"/>
              <a:t>=http://</a:t>
            </a:r>
            <a:r>
              <a:rPr lang="en-US" sz="2400" dirty="0" err="1" smtClean="0"/>
              <a:t>gadget.com</a:t>
            </a:r>
            <a:r>
              <a:rPr lang="en-US" sz="2400" dirty="0" smtClean="0"/>
              <a:t>/page id=gadget </a:t>
            </a:r>
            <a:endParaRPr lang="en-US" sz="2400" dirty="0" smtClean="0"/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00" dirty="0" smtClean="0"/>
              <a:t>    </a:t>
            </a:r>
            <a:r>
              <a:rPr lang="en-US" sz="2400" dirty="0" err="1" smtClean="0">
                <a:solidFill>
                  <a:srgbClr val="008000"/>
                </a:solidFill>
              </a:rPr>
              <a:t>passthroughBrowser</a:t>
            </a:r>
            <a:r>
              <a:rPr lang="en-US" sz="2400" dirty="0" smtClean="0">
                <a:solidFill>
                  <a:srgbClr val="008000"/>
                </a:solidFill>
              </a:rPr>
              <a:t>=</a:t>
            </a:r>
            <a:r>
              <a:rPr lang="en-US" sz="2400" dirty="0" smtClean="0">
                <a:solidFill>
                  <a:srgbClr val="008000"/>
                </a:solidFill>
              </a:rPr>
              <a:t>"html </a:t>
            </a:r>
            <a:r>
              <a:rPr lang="en-US" sz="2400" dirty="0" err="1" smtClean="0">
                <a:solidFill>
                  <a:srgbClr val="008000"/>
                </a:solidFill>
              </a:rPr>
              <a:t>css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js</a:t>
            </a:r>
            <a:r>
              <a:rPr lang="en-US" sz="2400" dirty="0" smtClean="0">
                <a:solidFill>
                  <a:srgbClr val="008000"/>
                </a:solidFill>
              </a:rPr>
              <a:t>" </a:t>
            </a:r>
            <a:endParaRPr lang="en-US" sz="2400" dirty="0" smtClean="0">
              <a:solidFill>
                <a:srgbClr val="008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/>
              <a:t>3.       </a:t>
            </a:r>
            <a:r>
              <a:rPr lang="en-US" sz="2400" dirty="0" err="1" smtClean="0">
                <a:solidFill>
                  <a:schemeClr val="accent2"/>
                </a:solidFill>
              </a:rPr>
              <a:t>delegatePhysical</a:t>
            </a:r>
            <a:r>
              <a:rPr lang="en-US" sz="2400" dirty="0" smtClean="0">
                <a:solidFill>
                  <a:schemeClr val="accent2"/>
                </a:solidFill>
              </a:rPr>
              <a:t>=</a:t>
            </a:r>
            <a:r>
              <a:rPr lang="en-US" sz="2400" dirty="0" smtClean="0">
                <a:solidFill>
                  <a:schemeClr val="accent2"/>
                </a:solidFill>
              </a:rPr>
              <a:t>".1 </a:t>
            </a:r>
            <a:r>
              <a:rPr lang="en-US" sz="2400" dirty="0" err="1" smtClean="0">
                <a:solidFill>
                  <a:schemeClr val="accent2"/>
                </a:solidFill>
              </a:rPr>
              <a:t>cpu</a:t>
            </a:r>
            <a:r>
              <a:rPr lang="en-US" sz="2400" dirty="0" smtClean="0">
                <a:solidFill>
                  <a:schemeClr val="accent2"/>
                </a:solidFill>
              </a:rPr>
              <a:t>"</a:t>
            </a:r>
            <a:r>
              <a:rPr lang="en-US" sz="2400" dirty="0" smtClean="0"/>
              <a:t>/&gt; ...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4.  </a:t>
            </a:r>
            <a:r>
              <a:rPr lang="en-US" sz="2400" dirty="0" err="1" smtClean="0"/>
              <a:t>var</a:t>
            </a:r>
            <a:r>
              <a:rPr lang="en-US" sz="2400" dirty="0" smtClean="0"/>
              <a:t> </a:t>
            </a:r>
            <a:r>
              <a:rPr lang="en-US" sz="2400" dirty="0" smtClean="0"/>
              <a:t>toggle = true; 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5.  </a:t>
            </a:r>
            <a:r>
              <a:rPr lang="en-US" sz="2400" dirty="0" err="1" smtClean="0">
                <a:solidFill>
                  <a:srgbClr val="008000"/>
                </a:solidFill>
              </a:rPr>
              <a:t>delegateBrowser</a:t>
            </a:r>
            <a:r>
              <a:rPr lang="en-US" sz="2400" dirty="0" err="1" smtClean="0"/>
              <a:t>(</a:t>
            </a:r>
            <a:r>
              <a:rPr lang="en-US" sz="2400" dirty="0" err="1" smtClean="0">
                <a:solidFill>
                  <a:srgbClr val="008000"/>
                </a:solidFill>
              </a:rPr>
              <a:t>“network</a:t>
            </a:r>
            <a:r>
              <a:rPr lang="en-US" sz="2400" dirty="0" smtClean="0">
                <a:solidFill>
                  <a:srgbClr val="008000"/>
                </a:solidFill>
              </a:rPr>
              <a:t>”</a:t>
            </a:r>
            <a:r>
              <a:rPr lang="en-US" sz="2400" dirty="0" smtClean="0"/>
              <a:t>, gadget</a:t>
            </a:r>
            <a:r>
              <a:rPr lang="en-US" sz="2400" dirty="0" smtClean="0"/>
              <a:t>, "http://</a:t>
            </a:r>
            <a:r>
              <a:rPr lang="en-US" sz="2400" dirty="0" err="1" smtClean="0"/>
              <a:t>gadget.com</a:t>
            </a:r>
            <a:r>
              <a:rPr lang="en-US" sz="2400" dirty="0" smtClean="0"/>
              <a:t>", 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6.       function </a:t>
            </a:r>
            <a:r>
              <a:rPr lang="en-US" sz="2400" dirty="0" smtClean="0"/>
              <a:t>() { if </a:t>
            </a:r>
            <a:r>
              <a:rPr lang="en-US" sz="2400" dirty="0" smtClean="0"/>
              <a:t>(!toggle</a:t>
            </a:r>
            <a:r>
              <a:rPr lang="en-US" sz="2400" dirty="0" smtClean="0"/>
              <a:t>)</a:t>
            </a:r>
            <a:r>
              <a:rPr lang="en-US" sz="2400" dirty="0" smtClean="0"/>
              <a:t> throw ‘</a:t>
            </a:r>
            <a:r>
              <a:rPr lang="en-US" sz="2400" dirty="0" err="1" smtClean="0"/>
              <a:t>exn</a:t>
            </a:r>
            <a:r>
              <a:rPr lang="en-US" sz="2400" dirty="0" smtClean="0"/>
              <a:t>!’; </a:t>
            </a:r>
            <a:r>
              <a:rPr lang="en-US" sz="2400" dirty="0" smtClean="0"/>
              <a:t>}); 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7.  </a:t>
            </a:r>
            <a:r>
              <a:rPr lang="en-US" sz="2400" dirty="0" smtClean="0">
                <a:solidFill>
                  <a:schemeClr val="accent1"/>
                </a:solidFill>
              </a:rPr>
              <a:t>function </a:t>
            </a:r>
            <a:r>
              <a:rPr lang="en-US" sz="2400" dirty="0" err="1" smtClean="0">
                <a:solidFill>
                  <a:schemeClr val="accent1"/>
                </a:solidFill>
              </a:rPr>
              <a:t>getData</a:t>
            </a:r>
            <a:r>
              <a:rPr lang="en-US" sz="2400" dirty="0" smtClean="0"/>
              <a:t>(</a:t>
            </a:r>
            <a:r>
              <a:rPr lang="en-US" sz="2400" dirty="0" smtClean="0"/>
              <a:t>) { 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8.       toggle </a:t>
            </a:r>
            <a:r>
              <a:rPr lang="en-US" sz="2400" dirty="0" smtClean="0"/>
              <a:t>= false; 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9.       return </a:t>
            </a:r>
            <a:r>
              <a:rPr lang="en-US" sz="2400" dirty="0" smtClean="0"/>
              <a:t>"profile data"; } </a:t>
            </a:r>
            <a:endParaRPr lang="en-US" sz="2400" dirty="0" smtClean="0"/>
          </a:p>
          <a:p>
            <a:pPr marL="457200" indent="-457200">
              <a:spcAft>
                <a:spcPts val="600"/>
              </a:spcAft>
            </a:pPr>
            <a:r>
              <a:rPr lang="en-US" sz="2400" dirty="0" smtClean="0"/>
              <a:t>10. </a:t>
            </a:r>
            <a:r>
              <a:rPr lang="en-US" sz="2400" dirty="0" err="1" smtClean="0"/>
              <a:t>gadget.getData</a:t>
            </a:r>
            <a:r>
              <a:rPr lang="en-US" sz="2400" dirty="0" smtClean="0"/>
              <a:t> = </a:t>
            </a:r>
            <a:r>
              <a:rPr lang="en-US" sz="2400" dirty="0" err="1" smtClean="0"/>
              <a:t>getData</a:t>
            </a:r>
            <a:r>
              <a:rPr lang="en-US" sz="2400" dirty="0" smtClean="0"/>
              <a:t>; </a:t>
            </a:r>
            <a:endParaRPr lang="en-US" sz="2400" dirty="0" smtClean="0"/>
          </a:p>
          <a:p>
            <a:pPr marL="457200" indent="-457200"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11. </a:t>
            </a:r>
            <a:r>
              <a:rPr lang="en-US" sz="2400" dirty="0" err="1" smtClean="0">
                <a:solidFill>
                  <a:srgbClr val="4F81BD"/>
                </a:solidFill>
              </a:rPr>
              <a:t>aroundJS</a:t>
            </a:r>
            <a:r>
              <a:rPr lang="en-US" sz="2400" dirty="0" err="1" smtClean="0"/>
              <a:t>(</a:t>
            </a:r>
            <a:r>
              <a:rPr lang="en-US" sz="2400" dirty="0" err="1" smtClean="0"/>
              <a:t>gadget</a:t>
            </a:r>
            <a:r>
              <a:rPr lang="en-U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4F81BD"/>
                </a:solidFill>
              </a:rPr>
              <a:t>getData</a:t>
            </a:r>
            <a:r>
              <a:rPr lang="en-US" sz="2400" dirty="0" smtClean="0"/>
              <a:t>, “execute”, 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dirty="0" smtClean="0"/>
              <a:t>12.     function proceed (continue) </a:t>
            </a:r>
            <a:r>
              <a:rPr lang="en-US" sz="2400" dirty="0" smtClean="0"/>
              <a:t>{ return</a:t>
            </a:r>
            <a:r>
              <a:rPr lang="en-US" sz="2400" dirty="0" smtClean="0"/>
              <a:t> continue(</a:t>
            </a:r>
            <a:r>
              <a:rPr lang="en-US" sz="2400" dirty="0" smtClean="0"/>
              <a:t>); })</a:t>
            </a:r>
            <a:r>
              <a:rPr lang="en-US" sz="2400" dirty="0" smtClean="0"/>
              <a:t>;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dirty="0" smtClean="0"/>
              <a:t>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JS Sharing with Cross-Principal Advice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2819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</a:t>
            </a:r>
            <a:r>
              <a:rPr lang="en-US" dirty="0" err="1" smtClean="0"/>
              <a:t>getData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286000"/>
            <a:ext cx="2819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Function.prototype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0"/>
            <a:endCxn id="7" idx="2"/>
          </p:cNvCxnSpPr>
          <p:nvPr/>
        </p:nvCxnSpPr>
        <p:spPr>
          <a:xfrm rot="5400000" flipH="1" flipV="1">
            <a:off x="1257300" y="35052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486400" y="4114800"/>
            <a:ext cx="2819400" cy="609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2" idx="1"/>
            <a:endCxn id="6" idx="3"/>
          </p:cNvCxnSpPr>
          <p:nvPr/>
        </p:nvCxnSpPr>
        <p:spPr>
          <a:xfrm rot="10800000">
            <a:off x="3276600" y="44196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1791494" y="3924300"/>
            <a:ext cx="4495800" cy="1588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71600" y="14726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Alice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24600" y="14726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504D"/>
                </a:solidFill>
              </a:rPr>
              <a:t>Bob</a:t>
            </a:r>
            <a:endParaRPr lang="en-US" sz="3200" dirty="0">
              <a:solidFill>
                <a:srgbClr val="C0504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09800" y="3288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__proto__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JS Sharing with Cross-Principal Advice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2819400" cy="609600"/>
          </a:xfrm>
          <a:prstGeom prst="rect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</a:t>
            </a:r>
            <a:r>
              <a:rPr lang="en-US" dirty="0" err="1" smtClean="0"/>
              <a:t>getData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286000"/>
            <a:ext cx="2819400" cy="609600"/>
          </a:xfrm>
          <a:prstGeom prst="rect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Function.prototype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0"/>
            <a:endCxn id="7" idx="2"/>
          </p:cNvCxnSpPr>
          <p:nvPr/>
        </p:nvCxnSpPr>
        <p:spPr>
          <a:xfrm rot="5400000" flipH="1" flipV="1">
            <a:off x="1257300" y="3505200"/>
            <a:ext cx="1219200" cy="1588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3288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__proto__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86400" y="4114800"/>
            <a:ext cx="2819400" cy="609600"/>
          </a:xfrm>
          <a:prstGeom prst="rect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2" idx="1"/>
            <a:endCxn id="6" idx="3"/>
          </p:cNvCxnSpPr>
          <p:nvPr/>
        </p:nvCxnSpPr>
        <p:spPr>
          <a:xfrm rot="10800000">
            <a:off x="3276600" y="4419600"/>
            <a:ext cx="2209800" cy="1588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791494" y="3923506"/>
            <a:ext cx="4495800" cy="1588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1600" y="14726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Alice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14726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504D"/>
                </a:solidFill>
              </a:rPr>
              <a:t>Bob</a:t>
            </a:r>
            <a:endParaRPr lang="en-US" sz="3200" dirty="0">
              <a:solidFill>
                <a:srgbClr val="C050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JS Sharing with Cross-Principal Advice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2819400" cy="609600"/>
          </a:xfrm>
          <a:prstGeom prst="rect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</a:t>
            </a:r>
            <a:r>
              <a:rPr lang="en-US" dirty="0" err="1" smtClean="0"/>
              <a:t>getData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286000"/>
            <a:ext cx="2819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Function.prototype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0"/>
            <a:endCxn id="7" idx="2"/>
          </p:cNvCxnSpPr>
          <p:nvPr/>
        </p:nvCxnSpPr>
        <p:spPr>
          <a:xfrm rot="5400000" flipH="1" flipV="1">
            <a:off x="1257300" y="35052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3288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__proto__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457994" y="4344194"/>
            <a:ext cx="1142206" cy="1523206"/>
            <a:chOff x="457994" y="4344194"/>
            <a:chExt cx="1142206" cy="1523206"/>
          </a:xfrm>
        </p:grpSpPr>
        <p:sp>
          <p:nvSpPr>
            <p:cNvPr id="12" name="Rectangle 11"/>
            <p:cNvSpPr/>
            <p:nvPr/>
          </p:nvSpPr>
          <p:spPr>
            <a:xfrm>
              <a:off x="457994" y="5257800"/>
              <a:ext cx="1142206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r>
                <a:rPr lang="en-US" dirty="0" smtClean="0"/>
                <a:t>unction proceed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H="1">
              <a:off x="-75009" y="4952603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9600" y="4812268"/>
              <a:ext cx="91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execute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867694" y="5257800"/>
            <a:ext cx="1408906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</a:t>
            </a:r>
            <a:r>
              <a:rPr lang="en-US" dirty="0" err="1" smtClean="0"/>
              <a:t>defaultDeny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86400" y="4114800"/>
            <a:ext cx="2819400" cy="609600"/>
          </a:xfrm>
          <a:prstGeom prst="rect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791494" y="3924300"/>
            <a:ext cx="4495800" cy="1588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3276600" y="4419600"/>
            <a:ext cx="2209800" cy="1588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91000" y="2208073"/>
            <a:ext cx="17526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504D"/>
                </a:solidFill>
              </a:rPr>
              <a:t>Messages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execute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set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r>
              <a:rPr lang="en-US" i="1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val</a:t>
            </a:r>
            <a:r>
              <a:rPr lang="en-US" dirty="0" smtClean="0">
                <a:solidFill>
                  <a:srgbClr val="C0504D"/>
                </a:solidFill>
              </a:rPr>
              <a:t>  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get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endParaRPr lang="en-US" dirty="0" smtClean="0">
              <a:solidFill>
                <a:srgbClr val="C0504D"/>
              </a:solidFill>
            </a:endParaRPr>
          </a:p>
          <a:p>
            <a:r>
              <a:rPr lang="en-US" dirty="0" err="1" smtClean="0">
                <a:solidFill>
                  <a:srgbClr val="C0504D"/>
                </a:solidFill>
              </a:rPr>
              <a:t>addField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r>
              <a:rPr lang="en-US" i="1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val</a:t>
            </a:r>
            <a:r>
              <a:rPr lang="en-US" dirty="0" smtClean="0">
                <a:solidFill>
                  <a:srgbClr val="C0504D"/>
                </a:solidFill>
              </a:rPr>
              <a:t/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dirty="0" err="1" smtClean="0">
                <a:solidFill>
                  <a:srgbClr val="C0504D"/>
                </a:solidFill>
              </a:rPr>
              <a:t>removeField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i="1" dirty="0" err="1" smtClean="0">
                <a:solidFill>
                  <a:srgbClr val="C0504D"/>
                </a:solidFill>
              </a:rPr>
              <a:t>fld</a:t>
            </a:r>
            <a:endParaRPr lang="en-US" dirty="0" smtClean="0">
              <a:solidFill>
                <a:srgbClr val="C0504D"/>
              </a:solidFill>
            </a:endParaRPr>
          </a:p>
          <a:p>
            <a:endParaRPr lang="en-US" dirty="0" smtClean="0">
              <a:solidFill>
                <a:srgbClr val="C0504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14726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Alice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4600" y="14726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504D"/>
                </a:solidFill>
              </a:rPr>
              <a:t>Bob</a:t>
            </a:r>
            <a:endParaRPr lang="en-US" sz="3200" dirty="0">
              <a:solidFill>
                <a:srgbClr val="C0504D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057400" y="4343400"/>
            <a:ext cx="1219200" cy="1219200"/>
            <a:chOff x="2057400" y="4343400"/>
            <a:chExt cx="1219200" cy="1219200"/>
          </a:xfrm>
        </p:grpSpPr>
        <p:cxnSp>
          <p:nvCxnSpPr>
            <p:cNvPr id="22" name="Straight Arrow Connector 21"/>
            <p:cNvCxnSpPr/>
            <p:nvPr/>
          </p:nvCxnSpPr>
          <p:spPr>
            <a:xfrm rot="16200000" flipH="1">
              <a:off x="2590402" y="4952603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057400" y="4812268"/>
              <a:ext cx="1142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set, get, …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16200000" flipH="1">
              <a:off x="2666603" y="4951809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 flipH="1">
              <a:off x="2514202" y="4951809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16200000" flipH="1">
              <a:off x="2439591" y="4951809"/>
              <a:ext cx="1218406" cy="1588"/>
            </a:xfrm>
            <a:prstGeom prst="straightConnector1">
              <a:avLst/>
            </a:prstGeom>
            <a:ln w="25400" cap="flat" cmpd="sng" algn="ctr">
              <a:solidFill>
                <a:srgbClr val="FF0000">
                  <a:alpha val="16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457200" y="6096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505200" y="5029200"/>
            <a:ext cx="5181600" cy="646331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aroundJS(</a:t>
            </a:r>
            <a:r>
              <a:rPr lang="en-US" dirty="0" err="1" smtClean="0">
                <a:solidFill>
                  <a:schemeClr val="accent2"/>
                </a:solidFill>
              </a:rPr>
              <a:t>Bob</a:t>
            </a:r>
            <a:r>
              <a:rPr lang="en-US" dirty="0" smtClean="0"/>
              <a:t>, </a:t>
            </a:r>
            <a:r>
              <a:rPr lang="en-US" dirty="0" err="1" smtClean="0"/>
              <a:t>getData</a:t>
            </a:r>
            <a:r>
              <a:rPr lang="en-US" dirty="0" smtClean="0"/>
              <a:t>, “execute”,</a:t>
            </a:r>
          </a:p>
          <a:p>
            <a:r>
              <a:rPr lang="en-US" dirty="0" smtClean="0"/>
              <a:t>   function proceed (continue) { return continue(); })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505200" y="5802868"/>
            <a:ext cx="4953000" cy="36933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function </a:t>
            </a:r>
            <a:r>
              <a:rPr lang="en-US" dirty="0" err="1" smtClean="0"/>
              <a:t>defaultDeny</a:t>
            </a:r>
            <a:r>
              <a:rPr lang="en-US" dirty="0" smtClean="0"/>
              <a:t> (continue) { throw ‘err’ 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647</Words>
  <Application>Microsoft Macintosh PowerPoint</Application>
  <PresentationFormat>On-screen Show (4:3)</PresentationFormat>
  <Paragraphs>182</Paragraphs>
  <Slides>24</Slides>
  <Notes>0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Secure Cooperative Sharing of  JavaScript, Browser, and Physical Resources</vt:lpstr>
      <vt:lpstr>Slide 2</vt:lpstr>
      <vt:lpstr>Not Your Mother’s Browser</vt:lpstr>
      <vt:lpstr>Mashup Manifesto</vt:lpstr>
      <vt:lpstr>What to Share?</vt:lpstr>
      <vt:lpstr>Slide 6</vt:lpstr>
      <vt:lpstr>JS Sharing with Cross-Principal Advice</vt:lpstr>
      <vt:lpstr>JS Sharing with Cross-Principal Advice</vt:lpstr>
      <vt:lpstr>JS Sharing with Cross-Principal Advice</vt:lpstr>
      <vt:lpstr>JS Sharing with Cross-Principal Advice</vt:lpstr>
      <vt:lpstr>JS Sharing with Cross-Principal Advice</vt:lpstr>
      <vt:lpstr>Browser API Sharing with Non-Tampering Advice</vt:lpstr>
      <vt:lpstr>Physical Resource Sharing with ROS</vt:lpstr>
      <vt:lpstr>Conclusion</vt:lpstr>
      <vt:lpstr>Mashup Manifesto</vt:lpstr>
      <vt:lpstr>Related Work</vt:lpstr>
      <vt:lpstr>Slide 17</vt:lpstr>
      <vt:lpstr>Slide 18</vt:lpstr>
      <vt:lpstr>Sharing Browser APIs: Today</vt:lpstr>
      <vt:lpstr>Sharing Browser APIs: Tomorrow</vt:lpstr>
      <vt:lpstr>The Times They Are A-Changin’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Cooperative Sharing of  JavaScript, Browser, and Physical Resources</dc:title>
  <dc:creator>Leo Meyerovich</dc:creator>
  <cp:lastModifiedBy>Leo Meyerovich</cp:lastModifiedBy>
  <cp:revision>127</cp:revision>
  <dcterms:created xsi:type="dcterms:W3CDTF">2010-05-20T05:12:24Z</dcterms:created>
  <dcterms:modified xsi:type="dcterms:W3CDTF">2010-05-20T22:18:27Z</dcterms:modified>
</cp:coreProperties>
</file>