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17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png" ContentType="image/p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24.xml" ContentType="application/vnd.openxmlformats-officedocument.presentationml.notesSlide+xml"/>
  <Override PartName="/ppt/slideLayouts/slideLayout19.xml" ContentType="application/vnd.openxmlformats-officedocument.presentationml.slideLayout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theme/theme4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  <p:sldMasterId id="2147483660" r:id="rId2"/>
  </p:sldMasterIdLst>
  <p:notesMasterIdLst>
    <p:notesMasterId r:id="rId52"/>
  </p:notesMasterIdLst>
  <p:handoutMasterIdLst>
    <p:handoutMasterId r:id="rId53"/>
  </p:handoutMasterIdLst>
  <p:sldIdLst>
    <p:sldId id="256" r:id="rId3"/>
    <p:sldId id="257" r:id="rId4"/>
    <p:sldId id="298" r:id="rId5"/>
    <p:sldId id="268" r:id="rId6"/>
    <p:sldId id="259" r:id="rId7"/>
    <p:sldId id="258" r:id="rId8"/>
    <p:sldId id="260" r:id="rId9"/>
    <p:sldId id="261" r:id="rId10"/>
    <p:sldId id="262" r:id="rId11"/>
    <p:sldId id="267" r:id="rId12"/>
    <p:sldId id="284" r:id="rId13"/>
    <p:sldId id="295" r:id="rId14"/>
    <p:sldId id="299" r:id="rId15"/>
    <p:sldId id="296" r:id="rId16"/>
    <p:sldId id="297" r:id="rId17"/>
    <p:sldId id="300" r:id="rId18"/>
    <p:sldId id="301" r:id="rId19"/>
    <p:sldId id="263" r:id="rId20"/>
    <p:sldId id="264" r:id="rId21"/>
    <p:sldId id="303" r:id="rId22"/>
    <p:sldId id="302" r:id="rId23"/>
    <p:sldId id="265" r:id="rId24"/>
    <p:sldId id="304" r:id="rId25"/>
    <p:sldId id="266" r:id="rId26"/>
    <p:sldId id="269" r:id="rId27"/>
    <p:sldId id="270" r:id="rId28"/>
    <p:sldId id="275" r:id="rId29"/>
    <p:sldId id="271" r:id="rId30"/>
    <p:sldId id="276" r:id="rId31"/>
    <p:sldId id="272" r:id="rId32"/>
    <p:sldId id="278" r:id="rId33"/>
    <p:sldId id="279" r:id="rId34"/>
    <p:sldId id="280" r:id="rId35"/>
    <p:sldId id="281" r:id="rId36"/>
    <p:sldId id="277" r:id="rId37"/>
    <p:sldId id="282" r:id="rId38"/>
    <p:sldId id="283" r:id="rId39"/>
    <p:sldId id="273" r:id="rId40"/>
    <p:sldId id="285" r:id="rId41"/>
    <p:sldId id="286" r:id="rId42"/>
    <p:sldId id="287" r:id="rId43"/>
    <p:sldId id="288" r:id="rId44"/>
    <p:sldId id="289" r:id="rId45"/>
    <p:sldId id="294" r:id="rId46"/>
    <p:sldId id="290" r:id="rId47"/>
    <p:sldId id="291" r:id="rId48"/>
    <p:sldId id="292" r:id="rId49"/>
    <p:sldId id="293" r:id="rId50"/>
    <p:sldId id="274" r:id="rId5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261" autoAdjust="0"/>
    <p:restoredTop sz="78926" autoAdjust="0"/>
  </p:normalViewPr>
  <p:slideViewPr>
    <p:cSldViewPr snapToObjects="1">
      <p:cViewPr varScale="1">
        <p:scale>
          <a:sx n="80" d="100"/>
          <a:sy n="80" d="100"/>
        </p:scale>
        <p:origin x="-1008" y="-112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notesViewPr>
    <p:cSldViewPr snapToObjects="1">
      <p:cViewPr varScale="1">
        <p:scale>
          <a:sx n="65" d="100"/>
          <a:sy n="65" d="100"/>
        </p:scale>
        <p:origin x="-293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7.xml"/><Relationship Id="rId7" Type="http://schemas.openxmlformats.org/officeDocument/2006/relationships/slide" Target="slides/slide5.xml"/><Relationship Id="rId43" Type="http://schemas.openxmlformats.org/officeDocument/2006/relationships/slide" Target="slides/slide41.xml"/><Relationship Id="rId25" Type="http://schemas.openxmlformats.org/officeDocument/2006/relationships/slide" Target="slides/slide23.xml"/><Relationship Id="rId10" Type="http://schemas.openxmlformats.org/officeDocument/2006/relationships/slide" Target="slides/slide8.xml"/><Relationship Id="rId50" Type="http://schemas.openxmlformats.org/officeDocument/2006/relationships/slide" Target="slides/slide48.xml"/><Relationship Id="rId17" Type="http://schemas.openxmlformats.org/officeDocument/2006/relationships/slide" Target="slides/slide15.xml"/><Relationship Id="rId9" Type="http://schemas.openxmlformats.org/officeDocument/2006/relationships/slide" Target="slides/slide7.xml"/><Relationship Id="rId18" Type="http://schemas.openxmlformats.org/officeDocument/2006/relationships/slide" Target="slides/slide16.xml"/><Relationship Id="rId27" Type="http://schemas.openxmlformats.org/officeDocument/2006/relationships/slide" Target="slides/slide25.xml"/><Relationship Id="rId14" Type="http://schemas.openxmlformats.org/officeDocument/2006/relationships/slide" Target="slides/slide12.xml"/><Relationship Id="rId4" Type="http://schemas.openxmlformats.org/officeDocument/2006/relationships/slide" Target="slides/slide2.xml"/><Relationship Id="rId28" Type="http://schemas.openxmlformats.org/officeDocument/2006/relationships/slide" Target="slides/slide26.xml"/><Relationship Id="rId45" Type="http://schemas.openxmlformats.org/officeDocument/2006/relationships/slide" Target="slides/slide43.xml"/><Relationship Id="rId58" Type="http://schemas.openxmlformats.org/officeDocument/2006/relationships/tableStyles" Target="tableStyles.xml"/><Relationship Id="rId42" Type="http://schemas.openxmlformats.org/officeDocument/2006/relationships/slide" Target="slides/slide40.xml"/><Relationship Id="rId6" Type="http://schemas.openxmlformats.org/officeDocument/2006/relationships/slide" Target="slides/slide4.xml"/><Relationship Id="rId49" Type="http://schemas.openxmlformats.org/officeDocument/2006/relationships/slide" Target="slides/slide47.xml"/><Relationship Id="rId44" Type="http://schemas.openxmlformats.org/officeDocument/2006/relationships/slide" Target="slides/slide42.xml"/><Relationship Id="rId19" Type="http://schemas.openxmlformats.org/officeDocument/2006/relationships/slide" Target="slides/slide17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46" Type="http://schemas.openxmlformats.org/officeDocument/2006/relationships/slide" Target="slides/slide44.xml"/><Relationship Id="rId57" Type="http://schemas.openxmlformats.org/officeDocument/2006/relationships/theme" Target="theme/theme1.xml"/><Relationship Id="rId35" Type="http://schemas.openxmlformats.org/officeDocument/2006/relationships/slide" Target="slides/slide33.xml"/><Relationship Id="rId51" Type="http://schemas.openxmlformats.org/officeDocument/2006/relationships/slide" Target="slides/slide49.xml"/><Relationship Id="rId55" Type="http://schemas.openxmlformats.org/officeDocument/2006/relationships/presProps" Target="presProps.xml"/><Relationship Id="rId31" Type="http://schemas.openxmlformats.org/officeDocument/2006/relationships/slide" Target="slides/slide29.xml"/><Relationship Id="rId34" Type="http://schemas.openxmlformats.org/officeDocument/2006/relationships/slide" Target="slides/slide32.xml"/><Relationship Id="rId40" Type="http://schemas.openxmlformats.org/officeDocument/2006/relationships/slide" Target="slides/slide38.xml"/><Relationship Id="rId36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2.xml"/><Relationship Id="rId47" Type="http://schemas.openxmlformats.org/officeDocument/2006/relationships/slide" Target="slides/slide45.xml"/><Relationship Id="rId56" Type="http://schemas.openxmlformats.org/officeDocument/2006/relationships/viewProps" Target="viewProps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2" Type="http://schemas.openxmlformats.org/officeDocument/2006/relationships/notesMaster" Target="notesMasters/notesMaster1.xml"/><Relationship Id="rId54" Type="http://schemas.openxmlformats.org/officeDocument/2006/relationships/printerSettings" Target="printerSettings/printerSettings1.bin"/><Relationship Id="rId12" Type="http://schemas.openxmlformats.org/officeDocument/2006/relationships/slide" Target="slides/slide10.xml"/><Relationship Id="rId3" Type="http://schemas.openxmlformats.org/officeDocument/2006/relationships/slide" Target="slides/slide1.xml"/><Relationship Id="rId23" Type="http://schemas.openxmlformats.org/officeDocument/2006/relationships/slide" Target="slides/slide21.xml"/><Relationship Id="rId53" Type="http://schemas.openxmlformats.org/officeDocument/2006/relationships/handoutMaster" Target="handoutMasters/handoutMaster1.xml"/><Relationship Id="rId26" Type="http://schemas.openxmlformats.org/officeDocument/2006/relationships/slide" Target="slides/slide24.xml"/><Relationship Id="rId30" Type="http://schemas.openxmlformats.org/officeDocument/2006/relationships/slide" Target="slides/slide28.xml"/><Relationship Id="rId11" Type="http://schemas.openxmlformats.org/officeDocument/2006/relationships/slide" Target="slides/slide9.xml"/><Relationship Id="rId29" Type="http://schemas.openxmlformats.org/officeDocument/2006/relationships/slide" Target="slides/slide27.xml"/><Relationship Id="rId16" Type="http://schemas.openxmlformats.org/officeDocument/2006/relationships/slide" Target="slides/slide14.xml"/><Relationship Id="rId33" Type="http://schemas.openxmlformats.org/officeDocument/2006/relationships/slide" Target="slides/slide31.xml"/><Relationship Id="rId41" Type="http://schemas.openxmlformats.org/officeDocument/2006/relationships/slide" Target="slides/slide3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2" Type="http://schemas.openxmlformats.org/officeDocument/2006/relationships/slide" Target="slides/slide20.xml"/><Relationship Id="rId21" Type="http://schemas.openxmlformats.org/officeDocument/2006/relationships/slide" Target="slides/slide1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896FB-2896-9A49-A96C-D21CDD0B5ED8}" type="datetimeFigureOut">
              <a:rPr lang="en-US" smtClean="0"/>
              <a:pPr/>
              <a:t>5/26/10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8944E-775F-B34D-9F41-8AE706C79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44420-8662-1643-AC1E-30F2C4033ED8}" type="datetimeFigureOut">
              <a:rPr lang="en-US" smtClean="0"/>
              <a:pPr/>
              <a:t>5/26/10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6C2BD-5A95-3D48-80B3-46E8B523F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6C2BD-5A95-3D48-80B3-46E8B523FBC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>
                <a:latin typeface="Myriad Apple Bold"/>
                <a:cs typeface="Myriad Apple Bol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yriad Apple "/>
                <a:cs typeface="Myriad Apple 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yriad Apple "/>
                <a:cs typeface="Myriad Apple "/>
              </a:defRPr>
            </a:lvl1pPr>
          </a:lstStyle>
          <a:p>
            <a:r>
              <a:rPr lang="en-US" smtClean="0"/>
              <a:t>xHunter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Apple "/>
                <a:cs typeface="Myriad Apple "/>
              </a:defRPr>
            </a:lvl1pPr>
          </a:lstStyle>
          <a:p>
            <a:r>
              <a:rPr lang="en-US" smtClean="0"/>
              <a:t>Elias Athanasopoulos, FORTH-ICS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yriad Apple "/>
                <a:cs typeface="Myriad Apple "/>
              </a:defRPr>
            </a:lvl1pPr>
          </a:lstStyle>
          <a:p>
            <a:fld id="{A7894A7B-6118-954B-B8D3-BD6160E1F7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>
                <a:latin typeface="Myriad Apple Bold"/>
                <a:cs typeface="Myriad Apple Bol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yriad Apple "/>
                <a:cs typeface="Myriad Apple 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yriad Apple "/>
                <a:cs typeface="Myriad Apple "/>
              </a:defRPr>
            </a:lvl1pPr>
          </a:lstStyle>
          <a:p>
            <a:r>
              <a:rPr lang="en-US" smtClean="0"/>
              <a:t>xHunter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Apple "/>
                <a:cs typeface="Myriad Apple "/>
              </a:defRPr>
            </a:lvl1pPr>
          </a:lstStyle>
          <a:p>
            <a:r>
              <a:rPr lang="en-US" smtClean="0"/>
              <a:t>Elias Athanasopoulos, FORTH-ICS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yriad Apple "/>
                <a:cs typeface="Myriad Apple "/>
              </a:defRPr>
            </a:lvl1pPr>
          </a:lstStyle>
          <a:p>
            <a:fld id="{A7894A7B-6118-954B-B8D3-BD6160E1F7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9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edit to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00400"/>
            <a:ext cx="8229600" cy="292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Apple Bold"/>
                <a:cs typeface="Myriad Apple Bold"/>
              </a:defRPr>
            </a:lvl1pPr>
          </a:lstStyle>
          <a:p>
            <a:r>
              <a:rPr lang="en-US" smtClean="0"/>
              <a:t>xHunter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Apple Bold"/>
                <a:cs typeface="Myriad Apple Bold"/>
              </a:defRPr>
            </a:lvl1pPr>
          </a:lstStyle>
          <a:p>
            <a:r>
              <a:rPr lang="en-US" dirty="0" smtClean="0"/>
              <a:t>Elias Athanasopoulos, FORTH-ICS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Apple Bold"/>
                <a:cs typeface="Myriad Apple Bold"/>
              </a:defRPr>
            </a:lvl1pPr>
          </a:lstStyle>
          <a:p>
            <a:fld id="{A7894A7B-6118-954B-B8D3-BD6160E1F78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ounded Rectangle 6"/>
          <p:cNvSpPr/>
          <p:nvPr userDrawn="1"/>
        </p:nvSpPr>
        <p:spPr>
          <a:xfrm>
            <a:off x="457200" y="3078162"/>
            <a:ext cx="8229600" cy="1222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Myriad Apple Bold"/>
          <a:ea typeface="+mj-ea"/>
          <a:cs typeface="Myriad Apple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Apple "/>
          <a:ea typeface="+mn-ea"/>
          <a:cs typeface="Myriad Apple 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Apple "/>
          <a:ea typeface="+mn-ea"/>
          <a:cs typeface="Myriad Apple 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Apple "/>
          <a:ea typeface="+mn-ea"/>
          <a:cs typeface="Myriad Apple 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Apple "/>
          <a:ea typeface="+mn-ea"/>
          <a:cs typeface="Myriad Apple 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Apple "/>
          <a:ea typeface="+mn-ea"/>
          <a:cs typeface="Myriad Apple 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edit to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00400"/>
            <a:ext cx="8229600" cy="292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Apple Bold"/>
                <a:cs typeface="Myriad Apple Bold"/>
              </a:defRPr>
            </a:lvl1pPr>
          </a:lstStyle>
          <a:p>
            <a:r>
              <a:rPr lang="en-US" smtClean="0"/>
              <a:t>xHunter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yriad Apple Bold"/>
                <a:cs typeface="Myriad Apple Bold"/>
              </a:defRPr>
            </a:lvl1pPr>
          </a:lstStyle>
          <a:p>
            <a:r>
              <a:rPr lang="en-US" dirty="0" smtClean="0"/>
              <a:t>Elias Athanasopoulos, FORTH-ICS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Apple Bold"/>
                <a:cs typeface="Myriad Apple Bold"/>
              </a:defRPr>
            </a:lvl1pPr>
          </a:lstStyle>
          <a:p>
            <a:fld id="{A7894A7B-6118-954B-B8D3-BD6160E1F7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Myriad Apple Bold"/>
          <a:ea typeface="+mj-ea"/>
          <a:cs typeface="Myriad Apple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Apple "/>
          <a:ea typeface="+mn-ea"/>
          <a:cs typeface="Myriad Apple 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Apple "/>
          <a:ea typeface="+mn-ea"/>
          <a:cs typeface="Myriad Apple 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Apple "/>
          <a:ea typeface="+mn-ea"/>
          <a:cs typeface="Myriad Apple 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Apple "/>
          <a:ea typeface="+mn-ea"/>
          <a:cs typeface="Myriad Apple 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Apple "/>
          <a:ea typeface="+mn-ea"/>
          <a:cs typeface="Myriad Apple 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Hunting Cross-Site Scripting Attacks in the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Elias Athanasopoulos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err="1" smtClean="0"/>
              <a:t>Antonis</a:t>
            </a:r>
            <a:r>
              <a:rPr lang="en-US" dirty="0" smtClean="0"/>
              <a:t> </a:t>
            </a:r>
            <a:r>
              <a:rPr lang="en-US" dirty="0" err="1" smtClean="0"/>
              <a:t>Krithinakis</a:t>
            </a:r>
            <a:r>
              <a:rPr lang="en-US" dirty="0" smtClean="0"/>
              <a:t>, and </a:t>
            </a:r>
            <a:r>
              <a:rPr lang="en-US" dirty="0" err="1" smtClean="0"/>
              <a:t>Evangelos</a:t>
            </a:r>
            <a:r>
              <a:rPr lang="en-US" dirty="0" smtClean="0"/>
              <a:t> P. </a:t>
            </a:r>
            <a:r>
              <a:rPr lang="en-US" dirty="0" err="1" smtClean="0"/>
              <a:t>Markatos</a:t>
            </a:r>
            <a:endParaRPr lang="en-US" dirty="0" smtClean="0"/>
          </a:p>
          <a:p>
            <a:r>
              <a:rPr lang="en-US" dirty="0" smtClean="0"/>
              <a:t>FORTH-ICS, Greece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/>
              <a:t>Operation</a:t>
            </a:r>
            <a:endParaRPr lang="en-US" sz="60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322320" y="1955800"/>
            <a:ext cx="2316480" cy="20828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/>
          </a:bodyPr>
          <a:lstStyle/>
          <a:p>
            <a:r>
              <a:rPr lang="en-US" sz="4000" b="1" dirty="0" err="1" smtClean="0"/>
              <a:t>xHunter</a:t>
            </a:r>
            <a:endParaRPr lang="en-US" sz="4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685800" y="11684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1" name="Rounded Rectangle 10"/>
          <p:cNvSpPr/>
          <p:nvPr/>
        </p:nvSpPr>
        <p:spPr>
          <a:xfrm>
            <a:off x="685800" y="22606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2" name="Rounded Rectangle 11"/>
          <p:cNvSpPr/>
          <p:nvPr/>
        </p:nvSpPr>
        <p:spPr>
          <a:xfrm>
            <a:off x="685800" y="33274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3" name="Rounded Rectangle 12"/>
          <p:cNvSpPr/>
          <p:nvPr/>
        </p:nvSpPr>
        <p:spPr>
          <a:xfrm>
            <a:off x="685800" y="43180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4" name="Rounded Rectangle 13"/>
          <p:cNvSpPr/>
          <p:nvPr/>
        </p:nvSpPr>
        <p:spPr>
          <a:xfrm>
            <a:off x="7239000" y="12954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5" name="Rounded Rectangle 14"/>
          <p:cNvSpPr/>
          <p:nvPr/>
        </p:nvSpPr>
        <p:spPr>
          <a:xfrm>
            <a:off x="7239000" y="2387600"/>
            <a:ext cx="914400" cy="787400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7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6" name="Rounded Rectangle 15"/>
          <p:cNvSpPr/>
          <p:nvPr/>
        </p:nvSpPr>
        <p:spPr>
          <a:xfrm>
            <a:off x="7239000" y="34544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7" name="Rounded Rectangle 16"/>
          <p:cNvSpPr/>
          <p:nvPr/>
        </p:nvSpPr>
        <p:spPr>
          <a:xfrm>
            <a:off x="7239000" y="44450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8" name="Striped Right Arrow 17"/>
          <p:cNvSpPr/>
          <p:nvPr/>
        </p:nvSpPr>
        <p:spPr>
          <a:xfrm>
            <a:off x="2060787" y="2551853"/>
            <a:ext cx="822960" cy="822960"/>
          </a:xfrm>
          <a:prstGeom prst="striped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Striped Right Arrow 18"/>
          <p:cNvSpPr/>
          <p:nvPr/>
        </p:nvSpPr>
        <p:spPr>
          <a:xfrm>
            <a:off x="5943600" y="2636520"/>
            <a:ext cx="822960" cy="822960"/>
          </a:xfrm>
          <a:prstGeom prst="striped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TextBox 20"/>
          <p:cNvSpPr txBox="1"/>
          <p:nvPr/>
        </p:nvSpPr>
        <p:spPr>
          <a:xfrm rot="1486473">
            <a:off x="7581805" y="2065307"/>
            <a:ext cx="12234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Cracked"/>
                <a:cs typeface="Cracked"/>
              </a:rPr>
              <a:t>SUSPICIOUS</a:t>
            </a:r>
            <a:endParaRPr lang="en-US" sz="2200" dirty="0">
              <a:solidFill>
                <a:srgbClr val="FF0000"/>
              </a:solidFill>
              <a:latin typeface="Cracked"/>
              <a:cs typeface="Cracked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URLs containing JavaScript are suspicious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a large fraction of XSS is mounted through URLs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identify all URLs that contain JavaScript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xHunter</a:t>
            </a:r>
            <a:r>
              <a:rPr lang="en-US" dirty="0" smtClean="0"/>
              <a:t> cannot deal with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"/>
                <a:cs typeface="Courier"/>
              </a:rPr>
              <a:t>iframe</a:t>
            </a:r>
            <a:r>
              <a:rPr lang="en-US" dirty="0" smtClean="0"/>
              <a:t> injection, Flash parameters pollution, Phishing, XCS, CSV, SQL injection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xHunter</a:t>
            </a:r>
            <a:r>
              <a:rPr lang="en-US" dirty="0" smtClean="0"/>
              <a:t> can deal with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JavaScript injections (XSS/CSRF)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JavaScript is spotted?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 JavaScript program produces a JavaScript syntax tree of high depth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xHunter</a:t>
            </a:r>
            <a:r>
              <a:rPr lang="en-US" dirty="0" smtClean="0"/>
              <a:t>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scan a URL for fragments that produce a valid JavaScript syntax tree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mark as suspicious any URL that contains a fragment that produces a valid JavaScript syntax tree with a </a:t>
            </a:r>
            <a:r>
              <a:rPr lang="en-US" b="1" dirty="0" smtClean="0"/>
              <a:t>high depth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57200" y="609600"/>
            <a:ext cx="8229600" cy="838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en-US" sz="2400" dirty="0" smtClean="0"/>
              <a:t>http://</a:t>
            </a:r>
            <a:r>
              <a:rPr lang="en-US" sz="2400" dirty="0" err="1" smtClean="0"/>
              <a:t>www.economie.gouv.fr/recherche/lance_recherche.php?</a:t>
            </a:r>
            <a:r>
              <a:rPr lang="en-US" sz="2400" b="1" dirty="0" err="1" smtClean="0"/>
              <a:t>mot</a:t>
            </a:r>
            <a:r>
              <a:rPr lang="en-US" sz="2400" b="1" dirty="0" smtClean="0"/>
              <a:t>=";</a:t>
            </a:r>
            <a:r>
              <a:rPr lang="en-US" sz="2400" b="1" dirty="0" err="1" smtClean="0"/>
              <a:t>alert(document.cookie)//&amp;search_go</a:t>
            </a:r>
            <a:r>
              <a:rPr lang="en-US" sz="2400" b="1" dirty="0" smtClean="0"/>
              <a:t>=ok</a:t>
            </a:r>
            <a:endParaRPr lang="en-US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457200" y="2133600"/>
            <a:ext cx="4343400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mot=";</a:t>
            </a:r>
            <a:r>
              <a:rPr lang="en-US" sz="2400" dirty="0" err="1" smtClean="0"/>
              <a:t>alert(document.cookie</a:t>
            </a:r>
            <a:r>
              <a:rPr lang="en-US" sz="2400" dirty="0" smtClean="0"/>
              <a:t>)//</a:t>
            </a:r>
            <a:endParaRPr lang="en-US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5029200" y="2133600"/>
            <a:ext cx="3733800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/>
          </a:bodyPr>
          <a:lstStyle/>
          <a:p>
            <a:r>
              <a:rPr lang="en-US" sz="2400" dirty="0" err="1" smtClean="0"/>
              <a:t>search_go</a:t>
            </a:r>
            <a:r>
              <a:rPr lang="en-US" sz="2400" dirty="0" smtClean="0"/>
              <a:t>=ok</a:t>
            </a:r>
            <a:endParaRPr lang="en-US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457200" y="3581400"/>
            <a:ext cx="914400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mot</a:t>
            </a:r>
            <a:endParaRPr lang="en-US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1600200" y="3581400"/>
            <a:ext cx="3810000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";</a:t>
            </a:r>
            <a:r>
              <a:rPr lang="en-US" sz="2400" dirty="0" err="1" smtClean="0"/>
              <a:t>alert(document.cookie</a:t>
            </a:r>
            <a:r>
              <a:rPr lang="en-US" sz="2400" dirty="0" smtClean="0"/>
              <a:t>)//</a:t>
            </a:r>
            <a:endParaRPr lang="en-US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5715000" y="3581400"/>
            <a:ext cx="1905000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/>
          </a:bodyPr>
          <a:lstStyle/>
          <a:p>
            <a:r>
              <a:rPr lang="en-US" sz="2400" dirty="0" err="1" smtClean="0"/>
              <a:t>search_go</a:t>
            </a:r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7924800" y="3581400"/>
            <a:ext cx="1028700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/>
          </a:bodyPr>
          <a:lstStyle/>
          <a:p>
            <a:r>
              <a:rPr lang="en-US" sz="2400" dirty="0" smtClean="0"/>
              <a:t>ok</a:t>
            </a:r>
            <a:endParaRPr lang="en-US" sz="2400" dirty="0"/>
          </a:p>
        </p:txBody>
      </p:sp>
      <p:sp>
        <p:nvSpPr>
          <p:cNvPr id="12" name="Rounded Rectangle 11"/>
          <p:cNvSpPr/>
          <p:nvPr/>
        </p:nvSpPr>
        <p:spPr>
          <a:xfrm>
            <a:off x="457200" y="4854412"/>
            <a:ext cx="8477632" cy="1165388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sz="3200" dirty="0" smtClean="0"/>
              <a:t>Attempt to parse every query element as if it was a JavaScript program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14400" y="533400"/>
            <a:ext cx="914400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mot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1676400"/>
            <a:ext cx="1600200" cy="2057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LC:</a:t>
            </a:r>
          </a:p>
          <a:p>
            <a:r>
              <a:rPr lang="en-US" sz="2400" dirty="0" smtClean="0"/>
              <a:t>  SEMI:</a:t>
            </a:r>
          </a:p>
          <a:p>
            <a:r>
              <a:rPr lang="en-US" sz="2400" dirty="0" smtClean="0"/>
              <a:t>    NAME: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1161668" y="3276600"/>
            <a:ext cx="1810132" cy="1470188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6000" b="1" dirty="0" smtClean="0"/>
              <a:t>2</a:t>
            </a:r>
            <a:endParaRPr lang="en-US" sz="60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3657600" y="533400"/>
            <a:ext cx="1752600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err="1" smtClean="0"/>
              <a:t>search_go</a:t>
            </a:r>
            <a:endParaRPr lang="en-US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3124200" y="1730212"/>
            <a:ext cx="1600200" cy="2057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LC:</a:t>
            </a:r>
          </a:p>
          <a:p>
            <a:r>
              <a:rPr lang="en-US" sz="2400" dirty="0" smtClean="0"/>
              <a:t>  SEMI:</a:t>
            </a:r>
          </a:p>
          <a:p>
            <a:r>
              <a:rPr lang="en-US" sz="2400" dirty="0" smtClean="0"/>
              <a:t>    NAME:</a:t>
            </a:r>
            <a:endParaRPr lang="en-US" sz="2400" dirty="0"/>
          </a:p>
        </p:txBody>
      </p:sp>
      <p:sp>
        <p:nvSpPr>
          <p:cNvPr id="12" name="Rounded Rectangle 11"/>
          <p:cNvSpPr/>
          <p:nvPr/>
        </p:nvSpPr>
        <p:spPr>
          <a:xfrm>
            <a:off x="4057268" y="3330412"/>
            <a:ext cx="1810132" cy="1470188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6000" b="1" dirty="0" smtClean="0"/>
              <a:t>2</a:t>
            </a:r>
            <a:endParaRPr lang="en-US" sz="60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6705600" y="533400"/>
            <a:ext cx="914400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ok</a:t>
            </a:r>
            <a:endParaRPr lang="en-US" sz="2400" dirty="0"/>
          </a:p>
        </p:txBody>
      </p:sp>
      <p:sp>
        <p:nvSpPr>
          <p:cNvPr id="14" name="Rounded Rectangle 13"/>
          <p:cNvSpPr/>
          <p:nvPr/>
        </p:nvSpPr>
        <p:spPr>
          <a:xfrm>
            <a:off x="6096000" y="1676400"/>
            <a:ext cx="1600200" cy="20574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LC:</a:t>
            </a:r>
          </a:p>
          <a:p>
            <a:r>
              <a:rPr lang="en-US" sz="2400" dirty="0" smtClean="0"/>
              <a:t>  SEMI:</a:t>
            </a:r>
          </a:p>
          <a:p>
            <a:r>
              <a:rPr lang="en-US" sz="2400" dirty="0" smtClean="0"/>
              <a:t>    NAME:</a:t>
            </a:r>
            <a:endParaRPr lang="en-US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7029068" y="3276600"/>
            <a:ext cx="1810132" cy="1470188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6000" b="1" dirty="0" smtClean="0"/>
              <a:t>2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xHunter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 tool for the detection of suspicious URLs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076068" y="533400"/>
            <a:ext cx="4705732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;</a:t>
            </a:r>
            <a:r>
              <a:rPr lang="en-US" sz="2400" dirty="0" err="1" smtClean="0"/>
              <a:t>alert(document.cookie</a:t>
            </a:r>
            <a:r>
              <a:rPr lang="en-US" sz="2400" dirty="0" smtClean="0"/>
              <a:t>)//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24200" y="1676400"/>
            <a:ext cx="2590800" cy="35052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LC:</a:t>
            </a:r>
          </a:p>
          <a:p>
            <a:r>
              <a:rPr lang="en-US" sz="2400" dirty="0" smtClean="0"/>
              <a:t>  SEMI: </a:t>
            </a:r>
            <a:endParaRPr lang="en-US" sz="2400" b="1" dirty="0" smtClean="0"/>
          </a:p>
          <a:p>
            <a:r>
              <a:rPr lang="en-US" sz="2400" dirty="0" smtClean="0"/>
              <a:t>  SEMI: </a:t>
            </a:r>
            <a:endParaRPr lang="en-US" sz="2400" b="1" dirty="0" smtClean="0"/>
          </a:p>
          <a:p>
            <a:r>
              <a:rPr lang="en-US" sz="2400" dirty="0" smtClean="0"/>
              <a:t>    LP: </a:t>
            </a:r>
            <a:endParaRPr lang="en-US" sz="2400" b="1" dirty="0" smtClean="0"/>
          </a:p>
          <a:p>
            <a:r>
              <a:rPr lang="en-US" sz="2400" dirty="0" smtClean="0"/>
              <a:t>      NAME: </a:t>
            </a:r>
            <a:endParaRPr lang="en-US" sz="2400" b="1" dirty="0" smtClean="0"/>
          </a:p>
          <a:p>
            <a:r>
              <a:rPr lang="en-US" sz="2400" dirty="0" smtClean="0"/>
              <a:t>    DOT: </a:t>
            </a:r>
            <a:endParaRPr lang="en-US" sz="2400" b="1" dirty="0" smtClean="0"/>
          </a:p>
          <a:p>
            <a:r>
              <a:rPr lang="en-US" sz="2400" dirty="0" smtClean="0"/>
              <a:t>      NAME: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505200" y="4886162"/>
            <a:ext cx="1810132" cy="1470188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6000" b="1" dirty="0" smtClean="0"/>
              <a:t>6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the score calculated?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score</a:t>
            </a:r>
            <a:r>
              <a:rPr lang="en-US" dirty="0" smtClean="0"/>
              <a:t> = </a:t>
            </a:r>
            <a:r>
              <a:rPr lang="en-US" dirty="0" err="1" smtClean="0"/>
              <a:t>SUM(JS_TOKEN[i</a:t>
            </a:r>
            <a:r>
              <a:rPr lang="en-US" dirty="0" smtClean="0"/>
              <a:t>] * </a:t>
            </a:r>
            <a:r>
              <a:rPr lang="en-US" dirty="0" err="1" smtClean="0"/>
              <a:t>TW[i</a:t>
            </a:r>
            <a:r>
              <a:rPr lang="en-US" dirty="0" smtClean="0"/>
              <a:t>])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076068" y="533400"/>
            <a:ext cx="4705732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;</a:t>
            </a:r>
            <a:r>
              <a:rPr lang="en-US" sz="2400" dirty="0" err="1" smtClean="0"/>
              <a:t>alert(document.cookie</a:t>
            </a:r>
            <a:r>
              <a:rPr lang="en-US" sz="2400" dirty="0" smtClean="0"/>
              <a:t>)//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19400" y="1676400"/>
            <a:ext cx="3352800" cy="35052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LC:</a:t>
            </a:r>
          </a:p>
          <a:p>
            <a:r>
              <a:rPr lang="en-US" sz="2400" dirty="0" smtClean="0"/>
              <a:t>  SEMI: </a:t>
            </a:r>
            <a:r>
              <a:rPr lang="en-US" sz="2400" b="1" dirty="0" smtClean="0"/>
              <a:t>;</a:t>
            </a:r>
          </a:p>
          <a:p>
            <a:r>
              <a:rPr lang="en-US" sz="2400" dirty="0" smtClean="0"/>
              <a:t>  SEMI: </a:t>
            </a:r>
            <a:r>
              <a:rPr lang="en-US" sz="2400" b="1" dirty="0" smtClean="0"/>
              <a:t>alert</a:t>
            </a:r>
          </a:p>
          <a:p>
            <a:r>
              <a:rPr lang="en-US" sz="2400" dirty="0" smtClean="0"/>
              <a:t>    LP: </a:t>
            </a:r>
            <a:r>
              <a:rPr lang="en-US" sz="2400" b="1" dirty="0" smtClean="0"/>
              <a:t>(</a:t>
            </a:r>
          </a:p>
          <a:p>
            <a:r>
              <a:rPr lang="en-US" sz="2400" dirty="0" smtClean="0"/>
              <a:t>      NAME: </a:t>
            </a:r>
            <a:r>
              <a:rPr lang="en-US" sz="2400" b="1" dirty="0" smtClean="0"/>
              <a:t>document</a:t>
            </a:r>
          </a:p>
          <a:p>
            <a:r>
              <a:rPr lang="en-US" sz="2400" dirty="0" smtClean="0"/>
              <a:t>    DOT: </a:t>
            </a:r>
            <a:r>
              <a:rPr lang="en-US" sz="2400" b="1" dirty="0" smtClean="0"/>
              <a:t>.</a:t>
            </a:r>
          </a:p>
          <a:p>
            <a:r>
              <a:rPr lang="en-US" sz="2400" dirty="0" smtClean="0"/>
              <a:t>      NAME: </a:t>
            </a:r>
            <a:r>
              <a:rPr lang="en-US" sz="2400" b="1" dirty="0" smtClean="0"/>
              <a:t>cookie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676268" y="4886162"/>
            <a:ext cx="1810132" cy="1470188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6000" b="1" dirty="0" smtClean="0"/>
              <a:t>6</a:t>
            </a:r>
            <a:endParaRPr lang="en-US" sz="6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2590800" y="2133600"/>
            <a:ext cx="457200" cy="367200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590800" y="2514600"/>
            <a:ext cx="457200" cy="367200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2590800" y="2895600"/>
            <a:ext cx="457200" cy="367200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2590800" y="3276600"/>
            <a:ext cx="457200" cy="367200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2590800" y="3671400"/>
            <a:ext cx="457200" cy="367200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2590800" y="4038600"/>
            <a:ext cx="457200" cy="367200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2590800" y="4419600"/>
            <a:ext cx="457200" cy="367200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2000" b="1" dirty="0" smtClean="0"/>
              <a:t>0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are the weights and the threshold calculated?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empirically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xHunter</a:t>
            </a:r>
            <a:r>
              <a:rPr lang="en-US" dirty="0" smtClean="0"/>
              <a:t> decision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www.economie.gouv.fr/recherche/lance_recherche.php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mot=</a:t>
            </a:r>
            <a:r>
              <a:rPr lang="en-US" b="1" dirty="0" smtClean="0">
                <a:solidFill>
                  <a:srgbClr val="FF0000"/>
                </a:solidFill>
              </a:rPr>
              <a:t>";</a:t>
            </a:r>
            <a:r>
              <a:rPr lang="en-US" b="1" dirty="0" err="1" smtClean="0">
                <a:solidFill>
                  <a:srgbClr val="FF0000"/>
                </a:solidFill>
              </a:rPr>
              <a:t>alert(document.cookie)//</a:t>
            </a:r>
            <a:r>
              <a:rPr lang="en-US" dirty="0" err="1" smtClean="0"/>
              <a:t>&amp;search_go</a:t>
            </a:r>
            <a:r>
              <a:rPr lang="en-US" dirty="0" smtClean="0"/>
              <a:t>=ok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486473">
            <a:off x="4862247" y="803765"/>
            <a:ext cx="39580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Cracked"/>
                <a:cs typeface="Cracked"/>
              </a:rPr>
              <a:t>SUSPICIOUS</a:t>
            </a:r>
            <a:endParaRPr lang="en-US" sz="8000" dirty="0">
              <a:solidFill>
                <a:srgbClr val="FF0000"/>
              </a:solidFill>
              <a:latin typeface="Cracked"/>
              <a:cs typeface="Crack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Challenges</a:t>
            </a:r>
            <a:endParaRPr lang="en-US" sz="6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(1) Web Applications Quirks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applications use their own encoding schemes and semantics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XSSed</a:t>
            </a:r>
            <a:r>
              <a:rPr lang="en-US" dirty="0" smtClean="0"/>
              <a:t>, 64043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http://</a:t>
            </a:r>
            <a:r>
              <a:rPr lang="en-US" dirty="0" err="1" smtClean="0"/>
              <a:t>www.turktelekom.com.tr/tt</a:t>
            </a:r>
            <a:r>
              <a:rPr lang="en-US" dirty="0" smtClean="0"/>
              <a:t>/</a:t>
            </a:r>
          </a:p>
          <a:p>
            <a:pPr>
              <a:buNone/>
            </a:pPr>
            <a:r>
              <a:rPr lang="en-US" dirty="0" smtClean="0"/>
              <a:t>portal/</a:t>
            </a:r>
            <a:r>
              <a:rPr lang="en-US" b="1" dirty="0" smtClean="0"/>
              <a:t>!ut/p/c0/XYzBCoJAFEX_RQhq</a:t>
            </a:r>
          </a:p>
          <a:p>
            <a:pPr>
              <a:buNone/>
            </a:pPr>
            <a:r>
              <a:rPr lang="en-US" b="1" dirty="0" smtClean="0"/>
              <a:t>9Z5aOoEI..RshwIQj</a:t>
            </a:r>
            <a:r>
              <a:rPr lang="en-US" dirty="0" smtClean="0"/>
              <a:t>/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/>
          <a:lstStyle/>
          <a:p>
            <a:r>
              <a:rPr lang="en-US" dirty="0" smtClean="0"/>
              <a:t>(2) JavaScript Relaxed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everything produces a valid syntax tree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076068" y="533400"/>
            <a:ext cx="4705732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foo;1,2,3,4,5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819400" y="1676400"/>
            <a:ext cx="3352800" cy="41148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LC: </a:t>
            </a:r>
          </a:p>
          <a:p>
            <a:r>
              <a:rPr lang="en-US" sz="2400" dirty="0" smtClean="0"/>
              <a:t> SEMI: </a:t>
            </a:r>
          </a:p>
          <a:p>
            <a:r>
              <a:rPr lang="en-US" sz="2400" dirty="0" smtClean="0"/>
              <a:t>  NAME: </a:t>
            </a:r>
          </a:p>
          <a:p>
            <a:r>
              <a:rPr lang="en-US" sz="2400" dirty="0" smtClean="0"/>
              <a:t> SEMI: </a:t>
            </a:r>
          </a:p>
          <a:p>
            <a:r>
              <a:rPr lang="en-US" sz="2400" dirty="0" smtClean="0"/>
              <a:t>  COMMA: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57800" y="4625812"/>
            <a:ext cx="1810132" cy="1470188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6000" b="1" dirty="0" smtClean="0"/>
              <a:t>9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322320" y="1955800"/>
            <a:ext cx="2316480" cy="20828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/>
          </a:bodyPr>
          <a:lstStyle/>
          <a:p>
            <a:r>
              <a:rPr lang="en-US" sz="4000" b="1" dirty="0" err="1" smtClean="0"/>
              <a:t>xHunter</a:t>
            </a:r>
            <a:endParaRPr lang="en-US" sz="4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685800" y="11684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1" name="Rounded Rectangle 10"/>
          <p:cNvSpPr/>
          <p:nvPr/>
        </p:nvSpPr>
        <p:spPr>
          <a:xfrm>
            <a:off x="685800" y="22606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2" name="Rounded Rectangle 11"/>
          <p:cNvSpPr/>
          <p:nvPr/>
        </p:nvSpPr>
        <p:spPr>
          <a:xfrm>
            <a:off x="685800" y="33274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3" name="Rounded Rectangle 12"/>
          <p:cNvSpPr/>
          <p:nvPr/>
        </p:nvSpPr>
        <p:spPr>
          <a:xfrm>
            <a:off x="685800" y="43180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4" name="Rounded Rectangle 13"/>
          <p:cNvSpPr/>
          <p:nvPr/>
        </p:nvSpPr>
        <p:spPr>
          <a:xfrm>
            <a:off x="7239000" y="12954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5" name="Rounded Rectangle 14"/>
          <p:cNvSpPr/>
          <p:nvPr/>
        </p:nvSpPr>
        <p:spPr>
          <a:xfrm>
            <a:off x="7239000" y="2387600"/>
            <a:ext cx="914400" cy="787400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7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6" name="Rounded Rectangle 15"/>
          <p:cNvSpPr/>
          <p:nvPr/>
        </p:nvSpPr>
        <p:spPr>
          <a:xfrm>
            <a:off x="7239000" y="34544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7" name="Rounded Rectangle 16"/>
          <p:cNvSpPr/>
          <p:nvPr/>
        </p:nvSpPr>
        <p:spPr>
          <a:xfrm>
            <a:off x="7239000" y="4445000"/>
            <a:ext cx="914400" cy="787400"/>
          </a:xfrm>
          <a:prstGeom prst="round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>
            <a:normAutofit fontScale="77500" lnSpcReduction="20000"/>
          </a:bodyPr>
          <a:lstStyle/>
          <a:p>
            <a:r>
              <a:rPr lang="en-US" sz="4000" dirty="0" smtClean="0"/>
              <a:t>URL</a:t>
            </a:r>
            <a:endParaRPr lang="en-US" sz="4000" dirty="0"/>
          </a:p>
        </p:txBody>
      </p:sp>
      <p:sp>
        <p:nvSpPr>
          <p:cNvPr id="18" name="Striped Right Arrow 17"/>
          <p:cNvSpPr/>
          <p:nvPr/>
        </p:nvSpPr>
        <p:spPr>
          <a:xfrm>
            <a:off x="2060787" y="2551853"/>
            <a:ext cx="822960" cy="822960"/>
          </a:xfrm>
          <a:prstGeom prst="striped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Striped Right Arrow 18"/>
          <p:cNvSpPr/>
          <p:nvPr/>
        </p:nvSpPr>
        <p:spPr>
          <a:xfrm>
            <a:off x="5943600" y="2636520"/>
            <a:ext cx="822960" cy="822960"/>
          </a:xfrm>
          <a:prstGeom prst="striped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TextBox 20"/>
          <p:cNvSpPr txBox="1"/>
          <p:nvPr/>
        </p:nvSpPr>
        <p:spPr>
          <a:xfrm rot="1486473">
            <a:off x="7581805" y="2065307"/>
            <a:ext cx="12234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Cracked"/>
                <a:cs typeface="Cracked"/>
              </a:rPr>
              <a:t>SUSPICIOUS</a:t>
            </a:r>
            <a:endParaRPr lang="en-US" sz="2200" dirty="0">
              <a:solidFill>
                <a:srgbClr val="FF0000"/>
              </a:solidFill>
              <a:latin typeface="Cracked"/>
              <a:cs typeface="Crack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Reverse Code Heuristic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valid JavaScript code does not parse from right to left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533400"/>
            <a:ext cx="3943732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foo;1,2,3,4,5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81450" y="1676400"/>
            <a:ext cx="2809881" cy="41148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LC: </a:t>
            </a:r>
          </a:p>
          <a:p>
            <a:r>
              <a:rPr lang="en-US" sz="2400" dirty="0" smtClean="0"/>
              <a:t> SEMI: </a:t>
            </a:r>
          </a:p>
          <a:p>
            <a:r>
              <a:rPr lang="en-US" sz="2400" dirty="0" smtClean="0"/>
              <a:t>  NAME: </a:t>
            </a:r>
          </a:p>
          <a:p>
            <a:r>
              <a:rPr lang="en-US" sz="2400" dirty="0" smtClean="0"/>
              <a:t> SEMI: </a:t>
            </a:r>
          </a:p>
          <a:p>
            <a:r>
              <a:rPr lang="en-US" sz="2400" dirty="0" smtClean="0"/>
              <a:t>  COMMA: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170046" y="4625812"/>
            <a:ext cx="1517017" cy="1470188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6000" b="1" dirty="0" smtClean="0"/>
              <a:t>9</a:t>
            </a:r>
            <a:endParaRPr lang="en-US" sz="6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4705732" y="533400"/>
            <a:ext cx="3962400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5,4,3,2,1;oof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235350" y="1676400"/>
            <a:ext cx="2823181" cy="41148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LC: </a:t>
            </a:r>
          </a:p>
          <a:p>
            <a:r>
              <a:rPr lang="en-US" sz="2400" dirty="0" smtClean="0"/>
              <a:t> SEMI: </a:t>
            </a:r>
          </a:p>
          <a:p>
            <a:r>
              <a:rPr lang="en-US" sz="2400" dirty="0" smtClean="0"/>
              <a:t>  DOT: </a:t>
            </a:r>
          </a:p>
          <a:p>
            <a:r>
              <a:rPr lang="en-US" sz="2400" dirty="0" smtClean="0"/>
              <a:t> STRING: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430066" y="4625812"/>
            <a:ext cx="1524198" cy="1470188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6000" b="1" dirty="0" smtClean="0"/>
              <a:t>3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533400"/>
            <a:ext cx="3943732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alert(/XSS/);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81450" y="1676400"/>
            <a:ext cx="2809881" cy="2667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LC: </a:t>
            </a:r>
          </a:p>
          <a:p>
            <a:r>
              <a:rPr lang="en-US" sz="2400" dirty="0" smtClean="0"/>
              <a:t> SEMI: </a:t>
            </a:r>
          </a:p>
          <a:p>
            <a:r>
              <a:rPr lang="en-US" sz="2400" dirty="0" smtClean="0"/>
              <a:t>LP: </a:t>
            </a:r>
          </a:p>
          <a:p>
            <a:r>
              <a:rPr lang="en-US" sz="2400" dirty="0" smtClean="0"/>
              <a:t>  NAME: </a:t>
            </a:r>
          </a:p>
          <a:p>
            <a:r>
              <a:rPr lang="en-US" sz="2400" dirty="0" smtClean="0"/>
              <a:t>  OBJECT: 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170046" y="3733800"/>
            <a:ext cx="1517017" cy="1470188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6000" b="1" dirty="0" smtClean="0"/>
              <a:t>7</a:t>
            </a:r>
            <a:endParaRPr lang="en-US" sz="6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4705732" y="533400"/>
            <a:ext cx="3962400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;)/SSX/(</a:t>
            </a:r>
            <a:r>
              <a:rPr lang="en-US" sz="2400" dirty="0" err="1" smtClean="0"/>
              <a:t>trela</a:t>
            </a:r>
            <a:endParaRPr lang="en-US" sz="2400" dirty="0" smtClean="0"/>
          </a:p>
        </p:txBody>
      </p:sp>
      <p:sp>
        <p:nvSpPr>
          <p:cNvPr id="12" name="Rounded Rectangle 11"/>
          <p:cNvSpPr/>
          <p:nvPr/>
        </p:nvSpPr>
        <p:spPr>
          <a:xfrm>
            <a:off x="4648200" y="1905000"/>
            <a:ext cx="4114800" cy="1676400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5800" b="1" dirty="0" smtClean="0"/>
              <a:t>syntax error</a:t>
            </a:r>
            <a:endParaRPr lang="en-US" sz="5800" b="1" dirty="0"/>
          </a:p>
        </p:txBody>
      </p:sp>
      <p:sp>
        <p:nvSpPr>
          <p:cNvPr id="10" name="TextBox 9"/>
          <p:cNvSpPr txBox="1"/>
          <p:nvPr/>
        </p:nvSpPr>
        <p:spPr>
          <a:xfrm rot="19826016">
            <a:off x="4659983" y="4243136"/>
            <a:ext cx="39580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Cracked"/>
                <a:cs typeface="Cracked"/>
              </a:rPr>
              <a:t>SUSPICIOUS</a:t>
            </a:r>
            <a:endParaRPr lang="en-US" sz="8000" dirty="0">
              <a:solidFill>
                <a:srgbClr val="FF0000"/>
              </a:solidFill>
              <a:latin typeface="Cracked"/>
              <a:cs typeface="Crack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Parse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some JavaScript tokens contribute more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533400"/>
            <a:ext cx="3943732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foo;1,2,3,4,5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81450" y="1676400"/>
            <a:ext cx="2809881" cy="41148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LC: </a:t>
            </a:r>
          </a:p>
          <a:p>
            <a:r>
              <a:rPr lang="en-US" sz="2400" dirty="0" smtClean="0"/>
              <a:t> SEMI: </a:t>
            </a:r>
          </a:p>
          <a:p>
            <a:r>
              <a:rPr lang="en-US" sz="2400" dirty="0" smtClean="0"/>
              <a:t>  NAME: </a:t>
            </a:r>
          </a:p>
          <a:p>
            <a:r>
              <a:rPr lang="en-US" sz="2400" dirty="0" smtClean="0"/>
              <a:t> SEMI: </a:t>
            </a:r>
          </a:p>
          <a:p>
            <a:r>
              <a:rPr lang="en-US" sz="2400" dirty="0" smtClean="0"/>
              <a:t>  COMMA: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  <a:p>
            <a:r>
              <a:rPr lang="en-US" sz="2400" dirty="0" smtClean="0"/>
              <a:t>   NUMBER: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743068" y="533400"/>
            <a:ext cx="3943732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alert(/XSS/);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267318" y="1676400"/>
            <a:ext cx="2809881" cy="2667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LC: </a:t>
            </a:r>
          </a:p>
          <a:p>
            <a:r>
              <a:rPr lang="en-US" sz="2400" dirty="0" smtClean="0"/>
              <a:t> SEMI: </a:t>
            </a:r>
          </a:p>
          <a:p>
            <a:r>
              <a:rPr lang="en-US" sz="2400" dirty="0" smtClean="0"/>
              <a:t>LP: </a:t>
            </a:r>
          </a:p>
          <a:p>
            <a:r>
              <a:rPr lang="en-US" sz="2400" dirty="0" smtClean="0"/>
              <a:t>  NAME: </a:t>
            </a:r>
          </a:p>
          <a:p>
            <a:r>
              <a:rPr lang="en-US" sz="2400" dirty="0" smtClean="0"/>
              <a:t>  OBJECT:  </a:t>
            </a:r>
          </a:p>
        </p:txBody>
      </p:sp>
      <p:sp>
        <p:nvSpPr>
          <p:cNvPr id="14" name="Donut 13"/>
          <p:cNvSpPr/>
          <p:nvPr/>
        </p:nvSpPr>
        <p:spPr>
          <a:xfrm>
            <a:off x="1066800" y="3398520"/>
            <a:ext cx="2959947" cy="2697480"/>
          </a:xfrm>
          <a:prstGeom prst="donut">
            <a:avLst>
              <a:gd name="adj" fmla="val 9306"/>
            </a:avLst>
          </a:prstGeom>
          <a:gradFill>
            <a:gsLst>
              <a:gs pos="0">
                <a:srgbClr val="FF0000"/>
              </a:gs>
              <a:gs pos="100000">
                <a:schemeClr val="accent2">
                  <a:lumMod val="7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Donut 14"/>
          <p:cNvSpPr/>
          <p:nvPr/>
        </p:nvSpPr>
        <p:spPr>
          <a:xfrm>
            <a:off x="5638800" y="2514600"/>
            <a:ext cx="1219200" cy="1143000"/>
          </a:xfrm>
          <a:prstGeom prst="donut">
            <a:avLst>
              <a:gd name="adj" fmla="val 22661"/>
            </a:avLst>
          </a:prstGeom>
          <a:gradFill>
            <a:gsLst>
              <a:gs pos="0">
                <a:srgbClr val="FF0000"/>
              </a:gs>
              <a:gs pos="100000">
                <a:schemeClr val="accent2">
                  <a:lumMod val="7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Chevron 16"/>
          <p:cNvSpPr/>
          <p:nvPr/>
        </p:nvSpPr>
        <p:spPr>
          <a:xfrm rot="10800000">
            <a:off x="3952883" y="3048000"/>
            <a:ext cx="1228717" cy="1432562"/>
          </a:xfrm>
          <a:prstGeom prst="chevron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7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(3) Exploit 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some exploits are partially injected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076068" y="533400"/>
            <a:ext cx="4705732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3400" b="1" dirty="0" smtClean="0">
                <a:solidFill>
                  <a:schemeClr val="accent4">
                    <a:lumMod val="75000"/>
                  </a:schemeClr>
                </a:solidFill>
              </a:rPr>
              <a:t>"</a:t>
            </a:r>
            <a:r>
              <a:rPr lang="en-US" sz="2400" dirty="0" smtClean="0"/>
              <a:t>;</a:t>
            </a:r>
            <a:r>
              <a:rPr lang="en-US" sz="2400" dirty="0" err="1" smtClean="0"/>
              <a:t>alert(document.cookie</a:t>
            </a:r>
            <a:r>
              <a:rPr lang="en-US" sz="2400" dirty="0" smtClean="0"/>
              <a:t>)//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38400" y="1676400"/>
            <a:ext cx="4114800" cy="1676400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5800" b="1" dirty="0" smtClean="0"/>
              <a:t>syntax error</a:t>
            </a:r>
            <a:endParaRPr lang="en-US" sz="58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2076068" y="3733800"/>
            <a:ext cx="4705732" cy="762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3600" anchor="ctr" anchorCtr="1"/>
          <a:lstStyle/>
          <a:p>
            <a:r>
              <a:rPr lang="en-US" sz="2400" dirty="0" smtClean="0"/>
              <a:t>;</a:t>
            </a:r>
            <a:r>
              <a:rPr lang="en-US" sz="2400" dirty="0" err="1" smtClean="0"/>
              <a:t>alert(document.cookie</a:t>
            </a:r>
            <a:r>
              <a:rPr lang="en-US" sz="2400" dirty="0" smtClean="0"/>
              <a:t>)//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190868" y="4114800"/>
            <a:ext cx="1810132" cy="1470188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sz="6000" b="1" dirty="0" smtClean="0"/>
              <a:t>6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 all possible fragments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dramatic performance overhead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xHunter</a:t>
            </a:r>
            <a:r>
              <a:rPr lang="en-US" dirty="0" smtClean="0"/>
              <a:t> is not an on-line tool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Evaluation</a:t>
            </a:r>
            <a:endParaRPr lang="en-US" sz="6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 1: </a:t>
            </a:r>
            <a:r>
              <a:rPr lang="en-US" dirty="0" err="1" smtClean="0"/>
              <a:t>XSSed.com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~11,000 URLs containing XSS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Motivation</a:t>
            </a:r>
            <a:endParaRPr lang="en-US" sz="66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Trace 2: sensor ~1K Users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1,000 (sampled) </a:t>
            </a:r>
            <a:r>
              <a:rPr lang="en-US" i="1" dirty="0" smtClean="0"/>
              <a:t>possible </a:t>
            </a:r>
            <a:r>
              <a:rPr lang="en-US" dirty="0" smtClean="0"/>
              <a:t>benign URLs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Trace 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remove redirections, </a:t>
            </a:r>
            <a:r>
              <a:rPr lang="en-US" dirty="0" err="1" smtClean="0">
                <a:latin typeface="Courier"/>
                <a:cs typeface="Courier"/>
              </a:rPr>
              <a:t>iframe</a:t>
            </a:r>
            <a:r>
              <a:rPr lang="en-US" dirty="0" smtClean="0"/>
              <a:t> injections, etc.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268 XSS exploits marked as clean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Trace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20 benign URLs marked as suspicious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Overall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less than 3.2% false negatives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about 2% false positives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Future Work</a:t>
            </a:r>
            <a:endParaRPr lang="en-US" sz="6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xHunter</a:t>
            </a:r>
            <a:r>
              <a:rPr lang="en-US" dirty="0" smtClean="0"/>
              <a:t>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use machine learning to teach </a:t>
            </a:r>
            <a:r>
              <a:rPr lang="en-US" dirty="0" err="1" smtClean="0"/>
              <a:t>xHunter</a:t>
            </a:r>
            <a:r>
              <a:rPr lang="en-US" dirty="0" smtClean="0"/>
              <a:t> which parse nodes contribute more to XSS exploits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 more heuristics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reduce false positives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make it faster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- Deployment!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sz="3200" dirty="0" smtClean="0"/>
              <a:t>run </a:t>
            </a:r>
            <a:r>
              <a:rPr lang="en-US" sz="3200" dirty="0" err="1" smtClean="0"/>
              <a:t>xHunter</a:t>
            </a:r>
            <a:r>
              <a:rPr lang="en-US" sz="3200" dirty="0" smtClean="0"/>
              <a:t> to your network!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Thank You!</a:t>
            </a:r>
            <a:endParaRPr lang="en-US" sz="6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Elias Athanasopoulos</a:t>
            </a:r>
          </a:p>
          <a:p>
            <a:pPr algn="ctr">
              <a:buNone/>
            </a:pPr>
            <a:r>
              <a:rPr lang="en-US" dirty="0" smtClean="0"/>
              <a:t>FORTH-ICS</a:t>
            </a:r>
          </a:p>
          <a:p>
            <a:pPr algn="ctr">
              <a:buNone/>
            </a:pPr>
            <a:r>
              <a:rPr lang="en-US" dirty="0" err="1" smtClean="0"/>
              <a:t>elathan@ics.forth.gr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9" name="Picture 4" descr="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57400"/>
            <a:ext cx="19605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real incidents related to XSS exploitation are recorded and reported by large IT vendors</a:t>
            </a:r>
          </a:p>
          <a:p>
            <a:pPr>
              <a:buNone/>
            </a:pPr>
            <a:r>
              <a:rPr lang="en-US" b="1" dirty="0" smtClean="0"/>
              <a:t>	Symantec, McAfee</a:t>
            </a:r>
          </a:p>
          <a:p>
            <a:pPr>
              <a:buNone/>
            </a:pPr>
            <a:r>
              <a:rPr lang="en-US" dirty="0" smtClean="0"/>
              <a:t>	no tools for academia/research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how often web sites are targeted with XSS attacks? </a:t>
            </a:r>
          </a:p>
          <a:p>
            <a:pPr>
              <a:buNone/>
            </a:pPr>
            <a:r>
              <a:rPr lang="en-US" dirty="0" smtClean="0"/>
              <a:t>	are XSS attacks a frequent phenomenon in every-day web traffic?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which web sites are the targets?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XSS orchestration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are there any orchestrated XSS campaigns in world-wide scale?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XSS anatomy		   </a:t>
            </a:r>
            <a:r>
              <a:rPr lang="en-US" b="1" dirty="0" smtClean="0">
                <a:latin typeface="Courier"/>
                <a:cs typeface="Courier"/>
              </a:rPr>
              <a:t>alert(/XSS/);</a:t>
            </a:r>
            <a:endParaRPr lang="en-US" b="1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how do the </a:t>
            </a:r>
            <a:r>
              <a:rPr lang="en-US" i="1" dirty="0" smtClean="0"/>
              <a:t>real</a:t>
            </a:r>
            <a:r>
              <a:rPr lang="en-US" dirty="0" smtClean="0"/>
              <a:t> XSS exploits look like?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xHunter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Elias Athanasopoulos, FORTH-ICS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4A7B-6118-954B-B8D3-BD6160E1F78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 rot="20942156">
            <a:off x="500743" y="4414308"/>
            <a:ext cx="86982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>
                <a:latin typeface="Courier"/>
                <a:cs typeface="Courier"/>
              </a:rPr>
              <a:t>http://ucjeps.berkley.edu/cgi-bin/get_consort.pl?sugg</a:t>
            </a:r>
            <a:r>
              <a:rPr lang="en-US" sz="2200" dirty="0" smtClean="0">
                <a:latin typeface="Courier"/>
                <a:cs typeface="Courier"/>
              </a:rPr>
              <a:t>=%3Cscript%3Ealert('Xssed By</a:t>
            </a:r>
          </a:p>
          <a:p>
            <a:r>
              <a:rPr lang="en-US" sz="2200" dirty="0" smtClean="0">
                <a:latin typeface="Courier"/>
                <a:cs typeface="Courier"/>
              </a:rPr>
              <a:t>Infam0us')%3C/script%3Eucjeps.berkeley</a:t>
            </a:r>
            <a:endParaRPr lang="en-US" sz="22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10627</TotalTime>
  <Words>1416</Words>
  <Application>Microsoft Macintosh PowerPoint</Application>
  <PresentationFormat>On-screen Show (4:3)</PresentationFormat>
  <Paragraphs>416</Paragraphs>
  <Slides>49</Slides>
  <Notes>42</Notes>
  <HiddenSlides>1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Office Theme</vt:lpstr>
      <vt:lpstr>1_Office Theme</vt:lpstr>
      <vt:lpstr>Hunting Cross-Site Scripting Attacks in the Network</vt:lpstr>
      <vt:lpstr>xHunter</vt:lpstr>
      <vt:lpstr>Slide 3</vt:lpstr>
      <vt:lpstr>Motivation</vt:lpstr>
      <vt:lpstr>Current Status</vt:lpstr>
      <vt:lpstr>XSS frequency</vt:lpstr>
      <vt:lpstr>XSS targets</vt:lpstr>
      <vt:lpstr>XSS orchestration</vt:lpstr>
      <vt:lpstr>XSS anatomy     alert(/XSS/);</vt:lpstr>
      <vt:lpstr>Operation</vt:lpstr>
      <vt:lpstr>Slide 11</vt:lpstr>
      <vt:lpstr>Assumptions</vt:lpstr>
      <vt:lpstr>Main idea</vt:lpstr>
      <vt:lpstr>xHunter cannot deal with</vt:lpstr>
      <vt:lpstr>xHunter can deal with</vt:lpstr>
      <vt:lpstr>How JavaScript is spotted?</vt:lpstr>
      <vt:lpstr>xHunter operation</vt:lpstr>
      <vt:lpstr>Slide 18</vt:lpstr>
      <vt:lpstr>Slide 19</vt:lpstr>
      <vt:lpstr>Slide 20</vt:lpstr>
      <vt:lpstr>How is the score calculated?</vt:lpstr>
      <vt:lpstr>Slide 22</vt:lpstr>
      <vt:lpstr>How are the weights and the threshold calculated?</vt:lpstr>
      <vt:lpstr>xHunter decision</vt:lpstr>
      <vt:lpstr>Challenges</vt:lpstr>
      <vt:lpstr>(1) Web Applications Quirks</vt:lpstr>
      <vt:lpstr>XSSed, 64043</vt:lpstr>
      <vt:lpstr>(2) JavaScript Relaxed Syntax</vt:lpstr>
      <vt:lpstr>Slide 29</vt:lpstr>
      <vt:lpstr>Reverse Code Heuristic</vt:lpstr>
      <vt:lpstr>Slide 31</vt:lpstr>
      <vt:lpstr>Slide 32</vt:lpstr>
      <vt:lpstr>Weighted Parse Nodes</vt:lpstr>
      <vt:lpstr>Slide 34</vt:lpstr>
      <vt:lpstr>(3) Exploit Isolation</vt:lpstr>
      <vt:lpstr>Slide 36</vt:lpstr>
      <vt:lpstr>Parse all possible fragments</vt:lpstr>
      <vt:lpstr>Evaluation</vt:lpstr>
      <vt:lpstr>Trace 1: XSSed.com</vt:lpstr>
      <vt:lpstr>Trace 2: sensor ~1K Users</vt:lpstr>
      <vt:lpstr>Trace 1</vt:lpstr>
      <vt:lpstr>Trace 2</vt:lpstr>
      <vt:lpstr>Overall</vt:lpstr>
      <vt:lpstr>Future Work</vt:lpstr>
      <vt:lpstr>xHunter training</vt:lpstr>
      <vt:lpstr>Invent more heuristics</vt:lpstr>
      <vt:lpstr>Optimizations</vt:lpstr>
      <vt:lpstr>Collaboration - Deployment!</vt:lpstr>
      <vt:lpstr>Thank You!</vt:lpstr>
    </vt:vector>
  </TitlesOfParts>
  <Company>FORTH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Elias Athanasopoulos</dc:creator>
  <cp:lastModifiedBy>Elias Athanasopoulos</cp:lastModifiedBy>
  <cp:revision>228</cp:revision>
  <dcterms:created xsi:type="dcterms:W3CDTF">2010-05-26T14:13:01Z</dcterms:created>
  <dcterms:modified xsi:type="dcterms:W3CDTF">2010-05-26T14:23:31Z</dcterms:modified>
</cp:coreProperties>
</file>