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notesMasterIdLst>
    <p:notesMasterId r:id="rId15"/>
  </p:notesMasterIdLst>
  <p:sldIdLst>
    <p:sldId id="256" r:id="rId2"/>
    <p:sldId id="270" r:id="rId3"/>
    <p:sldId id="273" r:id="rId4"/>
    <p:sldId id="272" r:id="rId5"/>
    <p:sldId id="258" r:id="rId6"/>
    <p:sldId id="260" r:id="rId7"/>
    <p:sldId id="274" r:id="rId8"/>
    <p:sldId id="277" r:id="rId9"/>
    <p:sldId id="269" r:id="rId10"/>
    <p:sldId id="266" r:id="rId11"/>
    <p:sldId id="276" r:id="rId12"/>
    <p:sldId id="278" r:id="rId13"/>
    <p:sldId id="275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CC99"/>
    <a:srgbClr val="00FFCC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56" autoAdjust="0"/>
    <p:restoredTop sz="94576" autoAdjust="0"/>
  </p:normalViewPr>
  <p:slideViewPr>
    <p:cSldViewPr>
      <p:cViewPr>
        <p:scale>
          <a:sx n="75" d="100"/>
          <a:sy n="75" d="100"/>
        </p:scale>
        <p:origin x="-100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ustafa\Desktop\W2SP\CenzicIBMSymantec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ustafa\Desktop\W2SP\CenzicIBMSymantec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ustafa\Desktop\W2SP\CenzicIBMSymantec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git\update\position_paper\browser_risk_scores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git\update\position_paper\browser_risk_score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9.3154841868346314E-2"/>
          <c:y val="4.8913728175120914E-2"/>
          <c:w val="0.73976330046751682"/>
          <c:h val="0.84877929781962413"/>
        </c:manualLayout>
      </c:layout>
      <c:barChart>
        <c:barDir val="col"/>
        <c:grouping val="percentStacked"/>
        <c:ser>
          <c:idx val="0"/>
          <c:order val="0"/>
          <c:tx>
            <c:strRef>
              <c:f>Sheet1!$R$1</c:f>
              <c:strCache>
                <c:ptCount val="1"/>
                <c:pt idx="0">
                  <c:v>Others</c:v>
                </c:pt>
              </c:strCache>
            </c:strRef>
          </c:tx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Others, </a:t>
                    </a:r>
                    <a:r>
                      <a:rPr lang="en-US" dirty="0" smtClean="0"/>
                      <a:t>4 %</a:t>
                    </a:r>
                    <a:endParaRPr lang="en-US" dirty="0"/>
                  </a:p>
                </c:rich>
              </c:tx>
              <c:dLblPos val="ctr"/>
              <c:showVal val="1"/>
              <c:showSerName val="1"/>
            </c:dLbl>
            <c:numFmt formatCode="#,##0.0" sourceLinked="0"/>
            <c:dLblPos val="ctr"/>
            <c:showVal val="1"/>
            <c:showSerName val="1"/>
          </c:dLbls>
          <c:val>
            <c:numRef>
              <c:f>Sheet1!$R$2:$R$4</c:f>
              <c:numCache>
                <c:formatCode>General</c:formatCode>
                <c:ptCount val="3"/>
                <c:pt idx="1">
                  <c:v>4.8780487804878083</c:v>
                </c:pt>
              </c:numCache>
            </c:numRef>
          </c:val>
        </c:ser>
        <c:ser>
          <c:idx val="1"/>
          <c:order val="1"/>
          <c:tx>
            <c:strRef>
              <c:f>Sheet1!$Q$1</c:f>
              <c:strCache>
                <c:ptCount val="1"/>
                <c:pt idx="0">
                  <c:v>Opera</c:v>
                </c:pt>
              </c:strCache>
            </c:strRef>
          </c:tx>
          <c:spPr>
            <a:solidFill>
              <a:srgbClr val="00B0F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Opera</a:t>
                    </a:r>
                    <a:r>
                      <a:rPr lang="en-US"/>
                      <a:t>, </a:t>
                    </a:r>
                    <a:r>
                      <a:rPr lang="en-US" smtClean="0"/>
                      <a:t>2 %</a:t>
                    </a:r>
                    <a:endParaRPr lang="en-US" dirty="0"/>
                  </a:p>
                </c:rich>
              </c:tx>
              <c:showVal val="1"/>
              <c:showSerNam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Opera, </a:t>
                    </a:r>
                    <a:r>
                      <a:rPr lang="en-US" dirty="0" smtClean="0"/>
                      <a:t> 7 %</a:t>
                    </a:r>
                    <a:endParaRPr lang="en-US" dirty="0"/>
                  </a:p>
                </c:rich>
              </c:tx>
              <c:showVal val="1"/>
              <c:showSerName val="1"/>
            </c:dLbl>
            <c:numFmt formatCode="#,##0" sourceLinked="0"/>
            <c:showVal val="1"/>
            <c:showSerName val="1"/>
          </c:dLbls>
          <c:val>
            <c:numRef>
              <c:f>Sheet1!$Q$2:$Q$4</c:f>
              <c:numCache>
                <c:formatCode>General</c:formatCode>
                <c:ptCount val="3"/>
                <c:pt idx="0">
                  <c:v>1.7241379310344831</c:v>
                </c:pt>
                <c:pt idx="2">
                  <c:v>6.6844919786096257</c:v>
                </c:pt>
              </c:numCache>
            </c:numRef>
          </c:val>
        </c:ser>
        <c:ser>
          <c:idx val="2"/>
          <c:order val="2"/>
          <c:tx>
            <c:strRef>
              <c:f>Sheet1!$P$1</c:f>
              <c:strCache>
                <c:ptCount val="1"/>
                <c:pt idx="0">
                  <c:v>Chrome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Chrome, </a:t>
                    </a:r>
                    <a:r>
                      <a:rPr lang="en-US" smtClean="0"/>
                      <a:t>14 %</a:t>
                    </a:r>
                    <a:endParaRPr lang="en-US"/>
                  </a:p>
                </c:rich>
              </c:tx>
              <c:showVal val="1"/>
              <c:showSerNam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Chrome</a:t>
                    </a:r>
                    <a:r>
                      <a:rPr lang="en-US"/>
                      <a:t>, </a:t>
                    </a:r>
                    <a:r>
                      <a:rPr lang="en-US" smtClean="0"/>
                      <a:t>11 %</a:t>
                    </a:r>
                    <a:endParaRPr lang="en-US" dirty="0"/>
                  </a:p>
                </c:rich>
              </c:tx>
              <c:showVal val="1"/>
              <c:showSerName val="1"/>
            </c:dLbl>
            <c:numFmt formatCode="#,##0" sourceLinked="0"/>
            <c:showVal val="1"/>
            <c:showSerName val="1"/>
          </c:dLbls>
          <c:val>
            <c:numRef>
              <c:f>Sheet1!$P$2:$P$4</c:f>
              <c:numCache>
                <c:formatCode>General</c:formatCode>
                <c:ptCount val="3"/>
                <c:pt idx="0">
                  <c:v>14.367816091954024</c:v>
                </c:pt>
                <c:pt idx="2">
                  <c:v>10.962566844919792</c:v>
                </c:pt>
              </c:numCache>
            </c:numRef>
          </c:val>
        </c:ser>
        <c:ser>
          <c:idx val="3"/>
          <c:order val="3"/>
          <c:tx>
            <c:strRef>
              <c:f>Sheet1!$O$1</c:f>
              <c:strCache>
                <c:ptCount val="1"/>
                <c:pt idx="0">
                  <c:v>Safari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Safari</a:t>
                    </a:r>
                    <a:r>
                      <a:rPr lang="en-US"/>
                      <a:t>, </a:t>
                    </a:r>
                    <a:r>
                      <a:rPr lang="en-US" smtClean="0"/>
                      <a:t>14 %</a:t>
                    </a:r>
                    <a:endParaRPr lang="en-US" dirty="0"/>
                  </a:p>
                </c:rich>
              </c:tx>
              <c:showVal val="1"/>
              <c:showSerNam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Safari</a:t>
                    </a:r>
                    <a:r>
                      <a:rPr lang="en-US"/>
                      <a:t>, </a:t>
                    </a:r>
                    <a:r>
                      <a:rPr lang="en-US" smtClean="0"/>
                      <a:t>6 %</a:t>
                    </a:r>
                    <a:endParaRPr lang="en-US" dirty="0"/>
                  </a:p>
                </c:rich>
              </c:tx>
              <c:showVal val="1"/>
              <c:showSerNam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Safari</a:t>
                    </a:r>
                    <a:r>
                      <a:rPr lang="en-US"/>
                      <a:t>, </a:t>
                    </a:r>
                    <a:r>
                      <a:rPr lang="en-US" smtClean="0"/>
                      <a:t>25 %</a:t>
                    </a:r>
                    <a:endParaRPr lang="en-US" dirty="0"/>
                  </a:p>
                </c:rich>
              </c:tx>
              <c:showVal val="1"/>
              <c:showSerName val="1"/>
            </c:dLbl>
            <c:numFmt formatCode="#,##0" sourceLinked="0"/>
            <c:showVal val="1"/>
            <c:showSerName val="1"/>
          </c:dLbls>
          <c:val>
            <c:numRef>
              <c:f>Sheet1!$O$2:$O$4</c:f>
              <c:numCache>
                <c:formatCode>General</c:formatCode>
                <c:ptCount val="3"/>
                <c:pt idx="0">
                  <c:v>14.367816091954024</c:v>
                </c:pt>
                <c:pt idx="1">
                  <c:v>6.0975609756097544</c:v>
                </c:pt>
                <c:pt idx="2">
                  <c:v>25.133689839572185</c:v>
                </c:pt>
              </c:numCache>
            </c:numRef>
          </c:val>
        </c:ser>
        <c:ser>
          <c:idx val="4"/>
          <c:order val="4"/>
          <c:tx>
            <c:strRef>
              <c:f>Sheet1!$N$1</c:f>
              <c:strCache>
                <c:ptCount val="1"/>
                <c:pt idx="0">
                  <c:v>IE</c:v>
                </c:pt>
              </c:strCache>
            </c:strRef>
          </c:tx>
          <c:spPr>
            <a:solidFill>
              <a:srgbClr val="00CC99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IE</a:t>
                    </a:r>
                    <a:r>
                      <a:rPr lang="en-US"/>
                      <a:t>, </a:t>
                    </a:r>
                    <a:r>
                      <a:rPr lang="en-US" smtClean="0"/>
                      <a:t>25 %</a:t>
                    </a:r>
                    <a:endParaRPr lang="en-US" dirty="0"/>
                  </a:p>
                </c:rich>
              </c:tx>
              <c:showVal val="1"/>
              <c:showSerNam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IE</a:t>
                    </a:r>
                    <a:r>
                      <a:rPr lang="en-US"/>
                      <a:t>, </a:t>
                    </a:r>
                    <a:r>
                      <a:rPr lang="en-US" smtClean="0"/>
                      <a:t>30 %</a:t>
                    </a:r>
                    <a:endParaRPr lang="en-US" dirty="0"/>
                  </a:p>
                </c:rich>
              </c:tx>
              <c:showVal val="1"/>
              <c:showSerNam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IE</a:t>
                    </a:r>
                    <a:r>
                      <a:rPr lang="en-US"/>
                      <a:t>, </a:t>
                    </a:r>
                    <a:r>
                      <a:rPr lang="en-US" smtClean="0"/>
                      <a:t>12 %</a:t>
                    </a:r>
                    <a:endParaRPr lang="en-US" dirty="0"/>
                  </a:p>
                </c:rich>
              </c:tx>
              <c:showVal val="1"/>
              <c:showSerName val="1"/>
            </c:dLbl>
            <c:numFmt formatCode="#,##0" sourceLinked="0"/>
            <c:showVal val="1"/>
            <c:showSerName val="1"/>
          </c:dLbls>
          <c:val>
            <c:numRef>
              <c:f>Sheet1!$N$2:$N$4</c:f>
              <c:numCache>
                <c:formatCode>General</c:formatCode>
                <c:ptCount val="3"/>
                <c:pt idx="0">
                  <c:v>25.287356321839081</c:v>
                </c:pt>
                <c:pt idx="1">
                  <c:v>30.487804878048781</c:v>
                </c:pt>
                <c:pt idx="2">
                  <c:v>12.032085561497325</c:v>
                </c:pt>
              </c:numCache>
            </c:numRef>
          </c:val>
        </c:ser>
        <c:ser>
          <c:idx val="5"/>
          <c:order val="5"/>
          <c:tx>
            <c:strRef>
              <c:f>Sheet1!$M$1</c:f>
              <c:strCache>
                <c:ptCount val="1"/>
                <c:pt idx="0">
                  <c:v>Firefox</c:v>
                </c:pt>
              </c:strCache>
            </c:strRef>
          </c:tx>
          <c:spPr>
            <a:solidFill>
              <a:srgbClr val="FF9933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Firefox, </a:t>
                    </a:r>
                    <a:r>
                      <a:rPr lang="en-US" smtClean="0"/>
                      <a:t>44 %</a:t>
                    </a:r>
                    <a:endParaRPr lang="en-US"/>
                  </a:p>
                </c:rich>
              </c:tx>
              <c:dLblPos val="ctr"/>
              <c:showVal val="1"/>
              <c:showSerNam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Firefox</a:t>
                    </a:r>
                    <a:r>
                      <a:rPr lang="en-US"/>
                      <a:t>, </a:t>
                    </a:r>
                    <a:r>
                      <a:rPr lang="en-US" smtClean="0"/>
                      <a:t>59 %</a:t>
                    </a:r>
                    <a:endParaRPr lang="en-US" dirty="0"/>
                  </a:p>
                </c:rich>
              </c:tx>
              <c:dLblPos val="ctr"/>
              <c:showVal val="1"/>
              <c:showSerNam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Firefox</a:t>
                    </a:r>
                    <a:r>
                      <a:rPr lang="en-US"/>
                      <a:t>, </a:t>
                    </a:r>
                    <a:r>
                      <a:rPr lang="en-US" smtClean="0"/>
                      <a:t>45 %</a:t>
                    </a:r>
                    <a:endParaRPr lang="en-US" dirty="0"/>
                  </a:p>
                </c:rich>
              </c:tx>
              <c:dLblPos val="ctr"/>
              <c:showVal val="1"/>
              <c:showSerName val="1"/>
            </c:dLbl>
            <c:numFmt formatCode="#,##0;\-#,##0" sourceLinked="0"/>
            <c:dLblPos val="ctr"/>
            <c:showVal val="1"/>
            <c:showSerName val="1"/>
          </c:dLbls>
          <c:cat>
            <c:strRef>
              <c:f>Sheet1!$L$2:$L$4</c:f>
              <c:strCache>
                <c:ptCount val="3"/>
                <c:pt idx="0">
                  <c:v>Cenzic</c:v>
                </c:pt>
                <c:pt idx="1">
                  <c:v>IBM</c:v>
                </c:pt>
                <c:pt idx="2">
                  <c:v>Symantec</c:v>
                </c:pt>
              </c:strCache>
            </c:strRef>
          </c:cat>
          <c:val>
            <c:numRef>
              <c:f>Sheet1!$M$2:$M$4</c:f>
              <c:numCache>
                <c:formatCode>General</c:formatCode>
                <c:ptCount val="3"/>
                <c:pt idx="0">
                  <c:v>44.252873563218373</c:v>
                </c:pt>
                <c:pt idx="1">
                  <c:v>58.536585365853654</c:v>
                </c:pt>
                <c:pt idx="2">
                  <c:v>45.18716577540107</c:v>
                </c:pt>
              </c:numCache>
            </c:numRef>
          </c:val>
        </c:ser>
        <c:dLbls>
          <c:showVal val="1"/>
        </c:dLbls>
        <c:overlap val="100"/>
        <c:axId val="59259520"/>
        <c:axId val="59306368"/>
      </c:barChart>
      <c:catAx>
        <c:axId val="5925952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59306368"/>
        <c:crosses val="autoZero"/>
        <c:auto val="1"/>
        <c:lblAlgn val="ctr"/>
        <c:lblOffset val="100"/>
      </c:catAx>
      <c:valAx>
        <c:axId val="59306368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5925952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 b="1"/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9.3154841868346244E-2"/>
          <c:y val="4.89137281751209E-2"/>
          <c:w val="0.73976330046751682"/>
          <c:h val="0.84877929781962391"/>
        </c:manualLayout>
      </c:layout>
      <c:barChart>
        <c:barDir val="col"/>
        <c:grouping val="percentStacked"/>
        <c:ser>
          <c:idx val="0"/>
          <c:order val="0"/>
          <c:tx>
            <c:strRef>
              <c:f>Sheet1!$R$1</c:f>
              <c:strCache>
                <c:ptCount val="1"/>
                <c:pt idx="0">
                  <c:v>Others</c:v>
                </c:pt>
              </c:strCache>
            </c:strRef>
          </c:tx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Others, </a:t>
                    </a:r>
                    <a:r>
                      <a:rPr lang="en-US" dirty="0" smtClean="0"/>
                      <a:t>4 %</a:t>
                    </a:r>
                    <a:endParaRPr lang="en-US" dirty="0"/>
                  </a:p>
                </c:rich>
              </c:tx>
              <c:dLblPos val="ctr"/>
              <c:showVal val="1"/>
              <c:showSerName val="1"/>
            </c:dLbl>
            <c:numFmt formatCode="#,##0.0" sourceLinked="0"/>
            <c:dLblPos val="ctr"/>
            <c:showVal val="1"/>
            <c:showSerName val="1"/>
          </c:dLbls>
          <c:val>
            <c:numRef>
              <c:f>Sheet1!$R$2:$R$4</c:f>
              <c:numCache>
                <c:formatCode>General</c:formatCode>
                <c:ptCount val="3"/>
                <c:pt idx="1">
                  <c:v>4.8780487804878083</c:v>
                </c:pt>
              </c:numCache>
            </c:numRef>
          </c:val>
        </c:ser>
        <c:ser>
          <c:idx val="1"/>
          <c:order val="1"/>
          <c:tx>
            <c:strRef>
              <c:f>Sheet1!$Q$1</c:f>
              <c:strCache>
                <c:ptCount val="1"/>
                <c:pt idx="0">
                  <c:v>Opera</c:v>
                </c:pt>
              </c:strCache>
            </c:strRef>
          </c:tx>
          <c:spPr>
            <a:solidFill>
              <a:srgbClr val="00B0F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Opera</a:t>
                    </a:r>
                    <a:r>
                      <a:rPr lang="en-US"/>
                      <a:t>, </a:t>
                    </a:r>
                    <a:r>
                      <a:rPr lang="en-US" smtClean="0"/>
                      <a:t>2 %</a:t>
                    </a:r>
                    <a:endParaRPr lang="en-US" dirty="0"/>
                  </a:p>
                </c:rich>
              </c:tx>
              <c:showVal val="1"/>
              <c:showSerNam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Opera, </a:t>
                    </a:r>
                    <a:r>
                      <a:rPr lang="en-US" dirty="0" smtClean="0"/>
                      <a:t> 7 %</a:t>
                    </a:r>
                    <a:endParaRPr lang="en-US" dirty="0"/>
                  </a:p>
                </c:rich>
              </c:tx>
              <c:showVal val="1"/>
              <c:showSerName val="1"/>
            </c:dLbl>
            <c:numFmt formatCode="#,##0" sourceLinked="0"/>
            <c:showVal val="1"/>
            <c:showSerName val="1"/>
          </c:dLbls>
          <c:val>
            <c:numRef>
              <c:f>Sheet1!$Q$2:$Q$4</c:f>
              <c:numCache>
                <c:formatCode>General</c:formatCode>
                <c:ptCount val="3"/>
                <c:pt idx="0">
                  <c:v>1.7241379310344827</c:v>
                </c:pt>
                <c:pt idx="2">
                  <c:v>6.6844919786096257</c:v>
                </c:pt>
              </c:numCache>
            </c:numRef>
          </c:val>
        </c:ser>
        <c:ser>
          <c:idx val="2"/>
          <c:order val="2"/>
          <c:tx>
            <c:strRef>
              <c:f>Sheet1!$P$1</c:f>
              <c:strCache>
                <c:ptCount val="1"/>
                <c:pt idx="0">
                  <c:v>Chrome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Chrome, </a:t>
                    </a:r>
                    <a:r>
                      <a:rPr lang="en-US" smtClean="0"/>
                      <a:t>14 %</a:t>
                    </a:r>
                    <a:endParaRPr lang="en-US"/>
                  </a:p>
                </c:rich>
              </c:tx>
              <c:showVal val="1"/>
              <c:showSerNam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Chrome</a:t>
                    </a:r>
                    <a:r>
                      <a:rPr lang="en-US"/>
                      <a:t>, </a:t>
                    </a:r>
                    <a:r>
                      <a:rPr lang="en-US" smtClean="0"/>
                      <a:t>11 %</a:t>
                    </a:r>
                    <a:endParaRPr lang="en-US" dirty="0"/>
                  </a:p>
                </c:rich>
              </c:tx>
              <c:showVal val="1"/>
              <c:showSerName val="1"/>
            </c:dLbl>
            <c:numFmt formatCode="#,##0" sourceLinked="0"/>
            <c:showVal val="1"/>
            <c:showSerName val="1"/>
          </c:dLbls>
          <c:val>
            <c:numRef>
              <c:f>Sheet1!$P$2:$P$4</c:f>
              <c:numCache>
                <c:formatCode>General</c:formatCode>
                <c:ptCount val="3"/>
                <c:pt idx="0">
                  <c:v>14.367816091954024</c:v>
                </c:pt>
                <c:pt idx="2">
                  <c:v>10.962566844919792</c:v>
                </c:pt>
              </c:numCache>
            </c:numRef>
          </c:val>
        </c:ser>
        <c:ser>
          <c:idx val="3"/>
          <c:order val="3"/>
          <c:tx>
            <c:strRef>
              <c:f>Sheet1!$O$1</c:f>
              <c:strCache>
                <c:ptCount val="1"/>
                <c:pt idx="0">
                  <c:v>Safari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Safari</a:t>
                    </a:r>
                    <a:r>
                      <a:rPr lang="en-US"/>
                      <a:t>, </a:t>
                    </a:r>
                    <a:r>
                      <a:rPr lang="en-US" smtClean="0"/>
                      <a:t>14 %</a:t>
                    </a:r>
                    <a:endParaRPr lang="en-US" dirty="0"/>
                  </a:p>
                </c:rich>
              </c:tx>
              <c:showVal val="1"/>
              <c:showSerNam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Safari</a:t>
                    </a:r>
                    <a:r>
                      <a:rPr lang="en-US"/>
                      <a:t>, </a:t>
                    </a:r>
                    <a:r>
                      <a:rPr lang="en-US" smtClean="0"/>
                      <a:t>6 %</a:t>
                    </a:r>
                    <a:endParaRPr lang="en-US" dirty="0"/>
                  </a:p>
                </c:rich>
              </c:tx>
              <c:showVal val="1"/>
              <c:showSerNam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Safari</a:t>
                    </a:r>
                    <a:r>
                      <a:rPr lang="en-US"/>
                      <a:t>, </a:t>
                    </a:r>
                    <a:r>
                      <a:rPr lang="en-US" smtClean="0"/>
                      <a:t>25 %</a:t>
                    </a:r>
                    <a:endParaRPr lang="en-US" dirty="0"/>
                  </a:p>
                </c:rich>
              </c:tx>
              <c:showVal val="1"/>
              <c:showSerName val="1"/>
            </c:dLbl>
            <c:numFmt formatCode="#,##0" sourceLinked="0"/>
            <c:showVal val="1"/>
            <c:showSerName val="1"/>
          </c:dLbls>
          <c:val>
            <c:numRef>
              <c:f>Sheet1!$O$2:$O$4</c:f>
              <c:numCache>
                <c:formatCode>General</c:formatCode>
                <c:ptCount val="3"/>
                <c:pt idx="0">
                  <c:v>14.367816091954024</c:v>
                </c:pt>
                <c:pt idx="1">
                  <c:v>6.0975609756097544</c:v>
                </c:pt>
                <c:pt idx="2">
                  <c:v>25.133689839572185</c:v>
                </c:pt>
              </c:numCache>
            </c:numRef>
          </c:val>
        </c:ser>
        <c:ser>
          <c:idx val="4"/>
          <c:order val="4"/>
          <c:tx>
            <c:strRef>
              <c:f>Sheet1!$N$1</c:f>
              <c:strCache>
                <c:ptCount val="1"/>
                <c:pt idx="0">
                  <c:v>IE</c:v>
                </c:pt>
              </c:strCache>
            </c:strRef>
          </c:tx>
          <c:spPr>
            <a:solidFill>
              <a:srgbClr val="00CC99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IE</a:t>
                    </a:r>
                    <a:r>
                      <a:rPr lang="en-US"/>
                      <a:t>, </a:t>
                    </a:r>
                    <a:r>
                      <a:rPr lang="en-US" smtClean="0"/>
                      <a:t>25 %</a:t>
                    </a:r>
                    <a:endParaRPr lang="en-US" dirty="0"/>
                  </a:p>
                </c:rich>
              </c:tx>
              <c:showVal val="1"/>
              <c:showSerNam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IE</a:t>
                    </a:r>
                    <a:r>
                      <a:rPr lang="en-US"/>
                      <a:t>, </a:t>
                    </a:r>
                    <a:r>
                      <a:rPr lang="en-US" smtClean="0"/>
                      <a:t>30 %</a:t>
                    </a:r>
                    <a:endParaRPr lang="en-US" dirty="0"/>
                  </a:p>
                </c:rich>
              </c:tx>
              <c:showVal val="1"/>
              <c:showSerNam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IE</a:t>
                    </a:r>
                    <a:r>
                      <a:rPr lang="en-US"/>
                      <a:t>, </a:t>
                    </a:r>
                    <a:r>
                      <a:rPr lang="en-US" smtClean="0"/>
                      <a:t>12 %</a:t>
                    </a:r>
                    <a:endParaRPr lang="en-US" dirty="0"/>
                  </a:p>
                </c:rich>
              </c:tx>
              <c:showVal val="1"/>
              <c:showSerName val="1"/>
            </c:dLbl>
            <c:numFmt formatCode="#,##0" sourceLinked="0"/>
            <c:showVal val="1"/>
            <c:showSerName val="1"/>
          </c:dLbls>
          <c:val>
            <c:numRef>
              <c:f>Sheet1!$N$2:$N$4</c:f>
              <c:numCache>
                <c:formatCode>General</c:formatCode>
                <c:ptCount val="3"/>
                <c:pt idx="0">
                  <c:v>25.287356321839081</c:v>
                </c:pt>
                <c:pt idx="1">
                  <c:v>30.487804878048781</c:v>
                </c:pt>
                <c:pt idx="2">
                  <c:v>12.032085561497325</c:v>
                </c:pt>
              </c:numCache>
            </c:numRef>
          </c:val>
        </c:ser>
        <c:ser>
          <c:idx val="5"/>
          <c:order val="5"/>
          <c:tx>
            <c:strRef>
              <c:f>Sheet1!$M$1</c:f>
              <c:strCache>
                <c:ptCount val="1"/>
                <c:pt idx="0">
                  <c:v>Firefox</c:v>
                </c:pt>
              </c:strCache>
            </c:strRef>
          </c:tx>
          <c:spPr>
            <a:solidFill>
              <a:srgbClr val="FF9933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Firefox, </a:t>
                    </a:r>
                    <a:r>
                      <a:rPr lang="en-US" smtClean="0"/>
                      <a:t>44 %</a:t>
                    </a:r>
                    <a:endParaRPr lang="en-US"/>
                  </a:p>
                </c:rich>
              </c:tx>
              <c:dLblPos val="ctr"/>
              <c:showVal val="1"/>
              <c:showSerNam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Firefox</a:t>
                    </a:r>
                    <a:r>
                      <a:rPr lang="en-US"/>
                      <a:t>, </a:t>
                    </a:r>
                    <a:r>
                      <a:rPr lang="en-US" smtClean="0"/>
                      <a:t>59 %</a:t>
                    </a:r>
                    <a:endParaRPr lang="en-US" dirty="0"/>
                  </a:p>
                </c:rich>
              </c:tx>
              <c:dLblPos val="ctr"/>
              <c:showVal val="1"/>
              <c:showSerNam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Firefox</a:t>
                    </a:r>
                    <a:r>
                      <a:rPr lang="en-US"/>
                      <a:t>, </a:t>
                    </a:r>
                    <a:r>
                      <a:rPr lang="en-US" smtClean="0"/>
                      <a:t>45 %</a:t>
                    </a:r>
                    <a:endParaRPr lang="en-US" dirty="0"/>
                  </a:p>
                </c:rich>
              </c:tx>
              <c:dLblPos val="ctr"/>
              <c:showVal val="1"/>
              <c:showSerName val="1"/>
            </c:dLbl>
            <c:numFmt formatCode="#,##0;\-#,##0" sourceLinked="0"/>
            <c:dLblPos val="ctr"/>
            <c:showVal val="1"/>
            <c:showSerName val="1"/>
          </c:dLbls>
          <c:cat>
            <c:strRef>
              <c:f>Sheet1!$L$2:$L$4</c:f>
              <c:strCache>
                <c:ptCount val="3"/>
                <c:pt idx="0">
                  <c:v>Cenzic</c:v>
                </c:pt>
                <c:pt idx="1">
                  <c:v>IBM</c:v>
                </c:pt>
                <c:pt idx="2">
                  <c:v>Symantec</c:v>
                </c:pt>
              </c:strCache>
            </c:strRef>
          </c:cat>
          <c:val>
            <c:numRef>
              <c:f>Sheet1!$M$2:$M$4</c:f>
              <c:numCache>
                <c:formatCode>General</c:formatCode>
                <c:ptCount val="3"/>
                <c:pt idx="0">
                  <c:v>44.252873563218373</c:v>
                </c:pt>
                <c:pt idx="1">
                  <c:v>58.536585365853654</c:v>
                </c:pt>
                <c:pt idx="2">
                  <c:v>45.18716577540107</c:v>
                </c:pt>
              </c:numCache>
            </c:numRef>
          </c:val>
        </c:ser>
        <c:dLbls>
          <c:showVal val="1"/>
        </c:dLbls>
        <c:overlap val="100"/>
        <c:axId val="60750464"/>
        <c:axId val="61047168"/>
      </c:barChart>
      <c:catAx>
        <c:axId val="6075046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61047168"/>
        <c:crosses val="autoZero"/>
        <c:auto val="1"/>
        <c:lblAlgn val="ctr"/>
        <c:lblOffset val="100"/>
      </c:catAx>
      <c:valAx>
        <c:axId val="61047168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6075046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 b="1"/>
          </a:pPr>
          <a:endParaRPr lang="en-U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Sheet1!$M$7</c:f>
              <c:strCache>
                <c:ptCount val="1"/>
                <c:pt idx="0">
                  <c:v>Cenzic</c:v>
                </c:pt>
              </c:strCache>
            </c:strRef>
          </c:tx>
          <c:cat>
            <c:strRef>
              <c:f>Sheet1!$L$8:$L$12</c:f>
              <c:strCache>
                <c:ptCount val="5"/>
                <c:pt idx="0">
                  <c:v>Firefox</c:v>
                </c:pt>
                <c:pt idx="1">
                  <c:v>Safari</c:v>
                </c:pt>
                <c:pt idx="2">
                  <c:v>Chrome</c:v>
                </c:pt>
                <c:pt idx="3">
                  <c:v>Opera</c:v>
                </c:pt>
                <c:pt idx="4">
                  <c:v>Others</c:v>
                </c:pt>
              </c:strCache>
            </c:strRef>
          </c:cat>
          <c:val>
            <c:numRef>
              <c:f>Sheet1!$M$8:$M$11</c:f>
              <c:numCache>
                <c:formatCode>General</c:formatCode>
                <c:ptCount val="4"/>
                <c:pt idx="0">
                  <c:v>44.252873563218373</c:v>
                </c:pt>
                <c:pt idx="1">
                  <c:v>14.367816091954024</c:v>
                </c:pt>
                <c:pt idx="2">
                  <c:v>14.367816091954024</c:v>
                </c:pt>
                <c:pt idx="3">
                  <c:v>1.7241379310344827</c:v>
                </c:pt>
              </c:numCache>
            </c:numRef>
          </c:val>
        </c:ser>
        <c:ser>
          <c:idx val="1"/>
          <c:order val="1"/>
          <c:tx>
            <c:strRef>
              <c:f>Sheet1!$N$7</c:f>
              <c:strCache>
                <c:ptCount val="1"/>
                <c:pt idx="0">
                  <c:v>IBM</c:v>
                </c:pt>
              </c:strCache>
            </c:strRef>
          </c:tx>
          <c:cat>
            <c:strRef>
              <c:f>Sheet1!$L$8:$L$12</c:f>
              <c:strCache>
                <c:ptCount val="5"/>
                <c:pt idx="0">
                  <c:v>Firefox</c:v>
                </c:pt>
                <c:pt idx="1">
                  <c:v>Safari</c:v>
                </c:pt>
                <c:pt idx="2">
                  <c:v>Chrome</c:v>
                </c:pt>
                <c:pt idx="3">
                  <c:v>Opera</c:v>
                </c:pt>
                <c:pt idx="4">
                  <c:v>Others</c:v>
                </c:pt>
              </c:strCache>
            </c:strRef>
          </c:cat>
          <c:val>
            <c:numRef>
              <c:f>Sheet1!$N$8:$N$11</c:f>
              <c:numCache>
                <c:formatCode>General</c:formatCode>
                <c:ptCount val="4"/>
                <c:pt idx="0">
                  <c:v>58.536585365853654</c:v>
                </c:pt>
                <c:pt idx="1">
                  <c:v>6.0975609756097544</c:v>
                </c:pt>
              </c:numCache>
            </c:numRef>
          </c:val>
        </c:ser>
        <c:ser>
          <c:idx val="2"/>
          <c:order val="2"/>
          <c:tx>
            <c:strRef>
              <c:f>Sheet1!$O$7</c:f>
              <c:strCache>
                <c:ptCount val="1"/>
                <c:pt idx="0">
                  <c:v>Symantec</c:v>
                </c:pt>
              </c:strCache>
            </c:strRef>
          </c:tx>
          <c:cat>
            <c:strRef>
              <c:f>Sheet1!$L$8:$L$12</c:f>
              <c:strCache>
                <c:ptCount val="5"/>
                <c:pt idx="0">
                  <c:v>Firefox</c:v>
                </c:pt>
                <c:pt idx="1">
                  <c:v>Safari</c:v>
                </c:pt>
                <c:pt idx="2">
                  <c:v>Chrome</c:v>
                </c:pt>
                <c:pt idx="3">
                  <c:v>Opera</c:v>
                </c:pt>
                <c:pt idx="4">
                  <c:v>Others</c:v>
                </c:pt>
              </c:strCache>
            </c:strRef>
          </c:cat>
          <c:val>
            <c:numRef>
              <c:f>Sheet1!$O$8:$O$11</c:f>
              <c:numCache>
                <c:formatCode>General</c:formatCode>
                <c:ptCount val="4"/>
                <c:pt idx="0">
                  <c:v>45.18716577540107</c:v>
                </c:pt>
                <c:pt idx="1">
                  <c:v>25.133689839572185</c:v>
                </c:pt>
                <c:pt idx="2">
                  <c:v>10.962566844919792</c:v>
                </c:pt>
                <c:pt idx="3">
                  <c:v>6.6844919786096257</c:v>
                </c:pt>
              </c:numCache>
            </c:numRef>
          </c:val>
        </c:ser>
        <c:ser>
          <c:idx val="3"/>
          <c:order val="3"/>
          <c:tx>
            <c:strRef>
              <c:f>Sheet1!$P$7</c:f>
              <c:strCache>
                <c:ptCount val="1"/>
                <c:pt idx="0">
                  <c:v>Our Evaluation</c:v>
                </c:pt>
              </c:strCache>
            </c:strRef>
          </c:tx>
          <c:cat>
            <c:strRef>
              <c:f>Sheet1!$L$8:$L$12</c:f>
              <c:strCache>
                <c:ptCount val="5"/>
                <c:pt idx="0">
                  <c:v>Firefox</c:v>
                </c:pt>
                <c:pt idx="1">
                  <c:v>Safari</c:v>
                </c:pt>
                <c:pt idx="2">
                  <c:v>Chrome</c:v>
                </c:pt>
                <c:pt idx="3">
                  <c:v>Opera</c:v>
                </c:pt>
                <c:pt idx="4">
                  <c:v>Others</c:v>
                </c:pt>
              </c:strCache>
            </c:strRef>
          </c:cat>
          <c:val>
            <c:numRef>
              <c:f>Sheet1!$P$8:$P$11</c:f>
              <c:numCache>
                <c:formatCode>General</c:formatCode>
                <c:ptCount val="4"/>
                <c:pt idx="0">
                  <c:v>58</c:v>
                </c:pt>
                <c:pt idx="1">
                  <c:v>54</c:v>
                </c:pt>
                <c:pt idx="2">
                  <c:v>30</c:v>
                </c:pt>
                <c:pt idx="3">
                  <c:v>38</c:v>
                </c:pt>
              </c:numCache>
            </c:numRef>
          </c:val>
        </c:ser>
        <c:axId val="61065472"/>
        <c:axId val="61083648"/>
      </c:barChart>
      <c:catAx>
        <c:axId val="6106547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61083648"/>
        <c:crosses val="autoZero"/>
        <c:auto val="1"/>
        <c:lblAlgn val="ctr"/>
        <c:lblOffset val="100"/>
      </c:catAx>
      <c:valAx>
        <c:axId val="61083648"/>
        <c:scaling>
          <c:orientation val="minMax"/>
        </c:scaling>
        <c:axPos val="l"/>
        <c:majorGridlines/>
        <c:numFmt formatCode="General" sourceLinked="1"/>
        <c:tickLblPos val="nextTo"/>
        <c:crossAx val="6106547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 b="1"/>
          </a:pPr>
          <a:endParaRPr lang="en-US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2436984996212742"/>
          <c:y val="0.10300482012055846"/>
          <c:w val="0.58914078047936291"/>
          <c:h val="0.76420598339351642"/>
        </c:manualLayout>
      </c:layout>
      <c:barChart>
        <c:barDir val="col"/>
        <c:grouping val="clustered"/>
        <c:ser>
          <c:idx val="0"/>
          <c:order val="0"/>
          <c:tx>
            <c:v>Without Flash Player</c:v>
          </c:tx>
          <c:dLbls>
            <c:numFmt formatCode="#,##0" sourceLinked="0"/>
            <c:showVal val="1"/>
          </c:dLbls>
          <c:cat>
            <c:strRef>
              <c:f>Sheet1!$A$1:$A$4</c:f>
              <c:strCache>
                <c:ptCount val="4"/>
                <c:pt idx="0">
                  <c:v>Chrome</c:v>
                </c:pt>
                <c:pt idx="1">
                  <c:v>Firefox</c:v>
                </c:pt>
                <c:pt idx="2">
                  <c:v>Opera</c:v>
                </c:pt>
                <c:pt idx="3">
                  <c:v>Safari</c:v>
                </c:pt>
              </c:strCache>
            </c:strRef>
          </c:cat>
          <c:val>
            <c:numRef>
              <c:f>Sheet1!$B$1:$B$4</c:f>
              <c:numCache>
                <c:formatCode>General</c:formatCode>
                <c:ptCount val="4"/>
                <c:pt idx="0">
                  <c:v>4.5597899999999996</c:v>
                </c:pt>
                <c:pt idx="1">
                  <c:v>43.656152000000013</c:v>
                </c:pt>
                <c:pt idx="2">
                  <c:v>37.820513000000012</c:v>
                </c:pt>
                <c:pt idx="3">
                  <c:v>49.408210000000011</c:v>
                </c:pt>
              </c:numCache>
            </c:numRef>
          </c:val>
        </c:ser>
        <c:ser>
          <c:idx val="1"/>
          <c:order val="1"/>
          <c:tx>
            <c:v>With Flash Player</c:v>
          </c:tx>
          <c:dLbls>
            <c:numFmt formatCode="#,##0" sourceLinked="0"/>
            <c:showVal val="1"/>
          </c:dLbls>
          <c:val>
            <c:numRef>
              <c:f>Sheet1!$E$1:$E$4</c:f>
              <c:numCache>
                <c:formatCode>General</c:formatCode>
                <c:ptCount val="4"/>
                <c:pt idx="0">
                  <c:v>30.052562000000002</c:v>
                </c:pt>
                <c:pt idx="1">
                  <c:v>58.269921000000011</c:v>
                </c:pt>
                <c:pt idx="2">
                  <c:v>47.948718000000014</c:v>
                </c:pt>
                <c:pt idx="3">
                  <c:v>54.394359000000001</c:v>
                </c:pt>
              </c:numCache>
            </c:numRef>
          </c:val>
        </c:ser>
        <c:axId val="61117568"/>
        <c:axId val="61119104"/>
      </c:barChart>
      <c:catAx>
        <c:axId val="61117568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1400" b="1"/>
            </a:pPr>
            <a:endParaRPr lang="en-US"/>
          </a:p>
        </c:txPr>
        <c:crossAx val="61119104"/>
        <c:crosses val="autoZero"/>
        <c:auto val="1"/>
        <c:lblAlgn val="ctr"/>
        <c:lblOffset val="100"/>
        <c:tickLblSkip val="1"/>
        <c:tickMarkSkip val="1"/>
      </c:catAx>
      <c:valAx>
        <c:axId val="6111910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Risk Score (%)</a:t>
                </a:r>
              </a:p>
            </c:rich>
          </c:tx>
          <c:layout>
            <c:manualLayout>
              <c:xMode val="edge"/>
              <c:yMode val="edge"/>
              <c:x val="2.6890778370189737E-2"/>
              <c:y val="0.38482486668166427"/>
            </c:manualLayout>
          </c:layout>
        </c:title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611175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10089950507117"/>
          <c:y val="0.46883592912625238"/>
          <c:w val="0.26554643640562325"/>
          <c:h val="0.12737161080308565"/>
        </c:manualLayout>
      </c:layout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</c:chart>
  <c:spPr>
    <a:noFill/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2436984996212742"/>
          <c:y val="0.10300482012055846"/>
          <c:w val="0.58914078047936269"/>
          <c:h val="0.76420598339351675"/>
        </c:manualLayout>
      </c:layout>
      <c:barChart>
        <c:barDir val="col"/>
        <c:grouping val="clustered"/>
        <c:ser>
          <c:idx val="0"/>
          <c:order val="0"/>
          <c:tx>
            <c:v>Without Flash Player</c:v>
          </c:tx>
          <c:dLbls>
            <c:numFmt formatCode="#,##0" sourceLinked="0"/>
            <c:showVal val="1"/>
          </c:dLbls>
          <c:cat>
            <c:strRef>
              <c:f>Sheet1!$A$1:$A$4</c:f>
              <c:strCache>
                <c:ptCount val="4"/>
                <c:pt idx="0">
                  <c:v>Chrome</c:v>
                </c:pt>
                <c:pt idx="1">
                  <c:v>Firefox</c:v>
                </c:pt>
                <c:pt idx="2">
                  <c:v>Opera</c:v>
                </c:pt>
                <c:pt idx="3">
                  <c:v>Safari</c:v>
                </c:pt>
              </c:strCache>
            </c:strRef>
          </c:cat>
          <c:val>
            <c:numRef>
              <c:f>Sheet1!$B$1:$B$4</c:f>
              <c:numCache>
                <c:formatCode>General</c:formatCode>
                <c:ptCount val="4"/>
                <c:pt idx="0">
                  <c:v>4.5597899999999996</c:v>
                </c:pt>
                <c:pt idx="1">
                  <c:v>43.656152000000013</c:v>
                </c:pt>
                <c:pt idx="2">
                  <c:v>37.820513000000012</c:v>
                </c:pt>
                <c:pt idx="3">
                  <c:v>49.408210000000011</c:v>
                </c:pt>
              </c:numCache>
            </c:numRef>
          </c:val>
        </c:ser>
        <c:ser>
          <c:idx val="1"/>
          <c:order val="1"/>
          <c:tx>
            <c:v>With Flash Player</c:v>
          </c:tx>
          <c:dLbls>
            <c:numFmt formatCode="#,##0" sourceLinked="0"/>
            <c:showVal val="1"/>
          </c:dLbls>
          <c:val>
            <c:numRef>
              <c:f>Sheet1!$E$1:$E$4</c:f>
              <c:numCache>
                <c:formatCode>General</c:formatCode>
                <c:ptCount val="4"/>
                <c:pt idx="0">
                  <c:v>30.052562000000002</c:v>
                </c:pt>
                <c:pt idx="1">
                  <c:v>58.269921000000011</c:v>
                </c:pt>
                <c:pt idx="2">
                  <c:v>47.948718000000014</c:v>
                </c:pt>
                <c:pt idx="3">
                  <c:v>54.394359000000001</c:v>
                </c:pt>
              </c:numCache>
            </c:numRef>
          </c:val>
        </c:ser>
        <c:axId val="61440384"/>
        <c:axId val="61441920"/>
      </c:barChart>
      <c:catAx>
        <c:axId val="61440384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1400" b="1"/>
            </a:pPr>
            <a:endParaRPr lang="en-US"/>
          </a:p>
        </c:txPr>
        <c:crossAx val="61441920"/>
        <c:crosses val="autoZero"/>
        <c:auto val="1"/>
        <c:lblAlgn val="ctr"/>
        <c:lblOffset val="100"/>
        <c:tickLblSkip val="1"/>
        <c:tickMarkSkip val="1"/>
      </c:catAx>
      <c:valAx>
        <c:axId val="6144192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Risk Score (%)</a:t>
                </a:r>
              </a:p>
            </c:rich>
          </c:tx>
          <c:layout>
            <c:manualLayout>
              <c:xMode val="edge"/>
              <c:yMode val="edge"/>
              <c:x val="2.6890778370189754E-2"/>
              <c:y val="0.3848248666816646"/>
            </c:manualLayout>
          </c:layout>
        </c:title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614403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10089950507117"/>
          <c:y val="0.46883592912625238"/>
          <c:w val="0.26554643640562325"/>
          <c:h val="0.12737161080308559"/>
        </c:manualLayout>
      </c:layout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</c:chart>
  <c:spPr>
    <a:noFill/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2363784-4714-4AA7-9EE2-343019D44B0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63784-4714-4AA7-9EE2-343019D44B0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CBD67-A640-4D75-8698-788EA0C10B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FBBC2-5F65-4DEB-A531-5DBDD0621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577B-A608-489E-928A-BD1AFC786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6F0A-19EC-4773-B3C4-A8A3BAACB6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368B-97AA-4C84-BA16-D29F125D9A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7B15-16DC-470F-B925-DA76FD208D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8A16B-13B6-4F49-BEF0-C83508DE5F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36784-90EE-4643-94AD-FF522B387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E2C3-F182-41D2-A9FB-B5FB8D57A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94A3B-1869-48D4-9E1D-BF079A6031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692404E-0C4D-466B-B181-C50710600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B95930E-EBEA-4E4F-8CF1-ECCF0B198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600200"/>
            <a:ext cx="7623175" cy="17526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Critical Vulnerability in Browser Security Metrics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657600"/>
            <a:ext cx="7772400" cy="1066800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2800" b="1" dirty="0" smtClean="0">
                <a:solidFill>
                  <a:schemeClr val="tx1"/>
                </a:solidFill>
              </a:rPr>
              <a:t>Mustafa </a:t>
            </a:r>
            <a:r>
              <a:rPr lang="en-US" sz="2800" b="1" dirty="0">
                <a:solidFill>
                  <a:schemeClr val="tx1"/>
                </a:solidFill>
              </a:rPr>
              <a:t>Acer, Collin </a:t>
            </a:r>
            <a:r>
              <a:rPr lang="en-US" sz="2800" b="1" dirty="0" smtClean="0">
                <a:solidFill>
                  <a:schemeClr val="tx1"/>
                </a:solidFill>
              </a:rPr>
              <a:t>Jackson</a:t>
            </a:r>
          </a:p>
          <a:p>
            <a:pPr algn="ctr">
              <a:lnSpc>
                <a:spcPct val="80000"/>
              </a:lnSpc>
            </a:pPr>
            <a:endParaRPr lang="en-US" sz="2800" b="1" dirty="0" smtClean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2400" b="1" dirty="0" err="1" smtClean="0">
                <a:solidFill>
                  <a:srgbClr val="0033CC"/>
                </a:solidFill>
              </a:rPr>
              <a:t>mustafa.acer@sv.cmu.edu</a:t>
            </a:r>
            <a:r>
              <a:rPr lang="en-US" sz="2400" b="1" dirty="0" smtClean="0">
                <a:solidFill>
                  <a:srgbClr val="0033CC"/>
                </a:solidFill>
              </a:rPr>
              <a:t>, </a:t>
            </a:r>
            <a:r>
              <a:rPr lang="en-US" sz="2400" b="1" dirty="0" err="1" smtClean="0">
                <a:solidFill>
                  <a:srgbClr val="0033CC"/>
                </a:solidFill>
              </a:rPr>
              <a:t>collin.jackson@sv.cmu.edu</a:t>
            </a:r>
            <a:endParaRPr lang="en-US" sz="2400" b="1" dirty="0">
              <a:solidFill>
                <a:srgbClr val="0033CC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371600" y="59436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en-US" sz="2400" dirty="0"/>
              <a:t>May 20, 2010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447800" y="609600"/>
            <a:ext cx="624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en-US" sz="2000" dirty="0"/>
              <a:t>Web 2.0 Security &amp; Privacy 2010</a:t>
            </a:r>
          </a:p>
        </p:txBody>
      </p:sp>
      <p:pic>
        <p:nvPicPr>
          <p:cNvPr id="2059" name="Picture 11" descr="wordmar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5181600"/>
            <a:ext cx="2200275" cy="460375"/>
          </a:xfrm>
          <a:prstGeom prst="rect">
            <a:avLst/>
          </a:prstGeom>
          <a:noFill/>
        </p:spPr>
      </p:pic>
      <p:pic>
        <p:nvPicPr>
          <p:cNvPr id="2061" name="Picture 13" descr="sv_noc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5207000"/>
            <a:ext cx="2511906" cy="3873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5181600"/>
            <a:ext cx="6934200" cy="1219200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Average risk score of browsers with and without Adobe Flash </a:t>
            </a:r>
            <a:r>
              <a:rPr lang="en-US" sz="2400" dirty="0" smtClean="0">
                <a:solidFill>
                  <a:schemeClr val="tx1"/>
                </a:solidFill>
              </a:rPr>
              <a:t>Player over a forty day span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D25A8-68B1-434E-AEA7-8DB57A032480}" type="slidenum">
              <a:rPr lang="en-US"/>
              <a:pPr/>
              <a:t>10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1219200" y="990600"/>
          <a:ext cx="6934200" cy="4419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rgbClr val="7030A0"/>
                </a:solidFill>
              </a:rPr>
              <a:t>Browser Risk Scores With &amp; Without Plug-ins</a:t>
            </a:r>
            <a:endParaRPr lang="en-US" sz="4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5410200"/>
            <a:ext cx="6934200" cy="8382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Chrome risk score jumps from 5% to 30%.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(30% of Chrome versions on the web are vulnerable)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D25A8-68B1-434E-AEA7-8DB57A032480}" type="slidenum">
              <a:rPr lang="en-US"/>
              <a:pPr/>
              <a:t>11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1219200" y="990600"/>
          <a:ext cx="6934200" cy="4419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7030A0"/>
                </a:solidFill>
              </a:rPr>
              <a:t>Browser Risk Scores With &amp; Without Plug-ins</a:t>
            </a:r>
            <a:endParaRPr lang="en-US" sz="4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066800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rgbClr val="7030A0"/>
                </a:solidFill>
              </a:rPr>
              <a:t>Conclusion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219200"/>
            <a:ext cx="7467600" cy="5562600"/>
          </a:xfrm>
        </p:spPr>
        <p:txBody>
          <a:bodyPr>
            <a:noAutofit/>
          </a:bodyPr>
          <a:lstStyle/>
          <a:p>
            <a:pPr algn="l">
              <a:buClr>
                <a:srgbClr val="7030A0"/>
              </a:buClr>
              <a:buSzPct val="120000"/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Current browser security metrics are harmful. They </a:t>
            </a:r>
            <a:r>
              <a:rPr lang="en-US" sz="2800" dirty="0" smtClean="0">
                <a:solidFill>
                  <a:schemeClr val="tx1"/>
                </a:solidFill>
              </a:rPr>
              <a:t>d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iscourage disclosure, discourage frequent updating, ignore plug-ins.</a:t>
            </a:r>
          </a:p>
          <a:p>
            <a:pPr algn="l">
              <a:buClr>
                <a:srgbClr val="7030A0"/>
              </a:buClr>
              <a:buSzPct val="100000"/>
              <a:buFont typeface="Arial" pitchFamily="34" charset="0"/>
              <a:buChar char="•"/>
            </a:pPr>
            <a:endParaRPr lang="en-US" sz="2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Clr>
                <a:srgbClr val="7030A0"/>
              </a:buClr>
              <a:buSzPct val="100000"/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We propose a new metric</a:t>
            </a:r>
            <a:r>
              <a:rPr lang="en-US" sz="2800" b="1" dirty="0" smtClean="0">
                <a:solidFill>
                  <a:schemeClr val="tx1"/>
                </a:solidFill>
              </a:rPr>
              <a:t>: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Risk </a:t>
            </a:r>
            <a:r>
              <a:rPr lang="en-US" sz="2800" b="1" dirty="0" smtClean="0">
                <a:solidFill>
                  <a:schemeClr val="tx1"/>
                </a:solidFill>
              </a:rPr>
              <a:t>Score</a:t>
            </a:r>
            <a:r>
              <a:rPr lang="en-US" sz="2800" dirty="0" smtClean="0">
                <a:solidFill>
                  <a:schemeClr val="tx1"/>
                </a:solidFill>
              </a:rPr>
              <a:t>. It e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ncourages disclosure, frequent updating and browser 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&amp; plug-in vendors to work 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together.</a:t>
            </a:r>
          </a:p>
          <a:p>
            <a:pPr>
              <a:buClr>
                <a:srgbClr val="7030A0"/>
              </a:buClr>
              <a:buSzPct val="100000"/>
              <a:buFont typeface="Arial" pitchFamily="34" charset="0"/>
              <a:buChar char="•"/>
            </a:pP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Clr>
                <a:srgbClr val="7030A0"/>
              </a:buClr>
              <a:buSzPct val="100000"/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Vendors need to choose between the following:</a:t>
            </a:r>
          </a:p>
          <a:p>
            <a:pPr lvl="1" algn="l">
              <a:buClr>
                <a:srgbClr val="7030A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 not disclose vulnerabilities and hope for them not to be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discovered.</a:t>
            </a: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 algn="l">
              <a:buClr>
                <a:srgbClr val="7030A0"/>
              </a:buClr>
              <a:buSzPct val="100000"/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Disclose them, patch them and encourage users to update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frequently.</a:t>
            </a: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>
              <a:buClr>
                <a:srgbClr val="7030A0"/>
              </a:buClr>
              <a:buSzPct val="100000"/>
              <a:buFont typeface="Arial" pitchFamily="34" charset="0"/>
              <a:buChar char="•"/>
            </a:pP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99054-ECBD-46D9-90D3-3D4F08CC726B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99054-ECBD-46D9-90D3-3D4F08CC726B}" type="slidenum">
              <a:rPr lang="en-US"/>
              <a:pPr/>
              <a:t>13</a:t>
            </a:fld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09600" y="1447800"/>
            <a:ext cx="8077200" cy="24384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Thank you</a:t>
            </a:r>
          </a:p>
          <a:p>
            <a:pPr algn="ctr"/>
            <a:endParaRPr lang="en-US" sz="4400" dirty="0" smtClean="0"/>
          </a:p>
          <a:p>
            <a:pPr algn="ctr"/>
            <a:r>
              <a:rPr lang="en-US" sz="4400" dirty="0" err="1" smtClean="0"/>
              <a:t>browserstats.appspot.com</a:t>
            </a:r>
            <a:endParaRPr lang="en-US" sz="4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Which Browser To Use?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524000"/>
            <a:ext cx="7239000" cy="4038600"/>
          </a:xfrm>
        </p:spPr>
        <p:txBody>
          <a:bodyPr>
            <a:noAutofit/>
          </a:bodyPr>
          <a:lstStyle/>
          <a:p>
            <a:pPr algn="l">
              <a:buClr>
                <a:srgbClr val="7030A0"/>
              </a:buClr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Which </a:t>
            </a:r>
            <a:r>
              <a:rPr lang="en-US" sz="3600" dirty="0">
                <a:solidFill>
                  <a:schemeClr val="tx1"/>
                </a:solidFill>
              </a:rPr>
              <a:t>browser is more </a:t>
            </a:r>
            <a:r>
              <a:rPr lang="en-US" sz="3600" dirty="0" smtClean="0">
                <a:solidFill>
                  <a:schemeClr val="tx1"/>
                </a:solidFill>
              </a:rPr>
              <a:t>secure?</a:t>
            </a:r>
          </a:p>
          <a:p>
            <a:pPr algn="l"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endParaRPr lang="en-US" sz="3600" dirty="0" smtClean="0">
              <a:solidFill>
                <a:schemeClr val="tx1"/>
              </a:solidFill>
            </a:endParaRPr>
          </a:p>
          <a:p>
            <a:pPr algn="l">
              <a:buClr>
                <a:srgbClr val="7030A0"/>
              </a:buClr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Use </a:t>
            </a:r>
            <a:r>
              <a:rPr lang="en-US" sz="3600" dirty="0">
                <a:solidFill>
                  <a:schemeClr val="tx1"/>
                </a:solidFill>
              </a:rPr>
              <a:t>metrics to evaluate browser </a:t>
            </a:r>
            <a:r>
              <a:rPr lang="en-US" sz="3600" dirty="0" smtClean="0">
                <a:solidFill>
                  <a:schemeClr val="tx1"/>
                </a:solidFill>
              </a:rPr>
              <a:t>security.</a:t>
            </a:r>
          </a:p>
          <a:p>
            <a:pPr algn="l"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endParaRPr lang="en-US" sz="3600" dirty="0" smtClean="0">
              <a:solidFill>
                <a:schemeClr val="tx1"/>
              </a:solidFill>
            </a:endParaRPr>
          </a:p>
          <a:p>
            <a:pPr algn="l">
              <a:buClr>
                <a:srgbClr val="7030A0"/>
              </a:buClr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But</a:t>
            </a:r>
            <a:r>
              <a:rPr lang="en-US" sz="3600" dirty="0">
                <a:solidFill>
                  <a:schemeClr val="tx1"/>
                </a:solidFill>
              </a:rPr>
              <a:t>, which metrics </a:t>
            </a:r>
            <a:r>
              <a:rPr lang="en-US" sz="3600" dirty="0" smtClean="0">
                <a:solidFill>
                  <a:schemeClr val="tx1"/>
                </a:solidFill>
              </a:rPr>
              <a:t>to </a:t>
            </a:r>
            <a:r>
              <a:rPr lang="en-US" sz="3600" dirty="0">
                <a:solidFill>
                  <a:schemeClr val="tx1"/>
                </a:solidFill>
              </a:rPr>
              <a:t>use? Are they meaningful? Are they useful?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D23D-E406-4ECB-9406-7F3EDD1EC516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066800"/>
          </a:xfrm>
          <a:noFill/>
          <a:ln/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rgbClr val="7030A0"/>
                </a:solidFill>
              </a:rPr>
              <a:t>A widely used metric: Distribution </a:t>
            </a:r>
            <a:r>
              <a:rPr lang="en-US" sz="4000" dirty="0">
                <a:solidFill>
                  <a:srgbClr val="7030A0"/>
                </a:solidFill>
              </a:rPr>
              <a:t>of the number of known </a:t>
            </a:r>
            <a:r>
              <a:rPr lang="en-US" sz="4000" dirty="0" smtClean="0">
                <a:solidFill>
                  <a:srgbClr val="7030A0"/>
                </a:solidFill>
              </a:rPr>
              <a:t>vulnerabilities</a:t>
            </a:r>
            <a:endParaRPr lang="en-US" sz="4000" dirty="0">
              <a:solidFill>
                <a:srgbClr val="7030A0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E8892-0504-408F-9427-D74C0099D317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1828800" y="5791200"/>
            <a:ext cx="5791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/>
              <a:t>Cenzic</a:t>
            </a:r>
            <a:r>
              <a:rPr lang="en-US" sz="1600" i="1" dirty="0"/>
              <a:t>, Web application security trends report, Q3-Q4, </a:t>
            </a:r>
            <a:r>
              <a:rPr lang="en-US" sz="1600" i="1" dirty="0" smtClean="0"/>
              <a:t>2009</a:t>
            </a:r>
          </a:p>
          <a:p>
            <a:r>
              <a:rPr lang="en-US" sz="1600" dirty="0" smtClean="0"/>
              <a:t>IBM Security Solutions,</a:t>
            </a:r>
            <a:r>
              <a:rPr lang="en-US" sz="1600" i="1" dirty="0" smtClean="0"/>
              <a:t> X-Force 2009 trend and risk report</a:t>
            </a:r>
          </a:p>
          <a:p>
            <a:r>
              <a:rPr lang="en-US" sz="1600" dirty="0" smtClean="0"/>
              <a:t>Symantec</a:t>
            </a:r>
            <a:r>
              <a:rPr lang="en-US" sz="1600" i="1" dirty="0" smtClean="0"/>
              <a:t>, Internet security threat report, 2010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aphicFrame>
        <p:nvGraphicFramePr>
          <p:cNvPr id="15" name="Chart 14"/>
          <p:cNvGraphicFramePr/>
          <p:nvPr/>
        </p:nvGraphicFramePr>
        <p:xfrm>
          <a:off x="1143000" y="1447800"/>
          <a:ext cx="6762751" cy="4238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066800"/>
          </a:xfrm>
          <a:noFill/>
          <a:ln/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rgbClr val="7030A0"/>
                </a:solidFill>
              </a:rPr>
              <a:t>A widely used metric: Distribution of the number of known vulnerabilities</a:t>
            </a:r>
            <a:endParaRPr lang="en-US" sz="4000" dirty="0">
              <a:solidFill>
                <a:srgbClr val="7030A0"/>
              </a:solidFill>
            </a:endParaRP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71500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It is meaningless and actively harmful.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E8892-0504-408F-9427-D74C0099D317}" type="slidenum">
              <a:rPr lang="en-US"/>
              <a:pPr/>
              <a:t>4</a:t>
            </a:fld>
            <a:endParaRPr lang="en-US" dirty="0"/>
          </a:p>
        </p:txBody>
      </p:sp>
      <p:graphicFrame>
        <p:nvGraphicFramePr>
          <p:cNvPr id="15" name="Chart 14"/>
          <p:cNvGraphicFramePr/>
          <p:nvPr/>
        </p:nvGraphicFramePr>
        <p:xfrm>
          <a:off x="1143000" y="1447800"/>
          <a:ext cx="6762751" cy="4238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7030A0"/>
                </a:solidFill>
              </a:rPr>
              <a:t>Problems with Current Metrics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914400"/>
            <a:ext cx="7239000" cy="4953000"/>
          </a:xfrm>
          <a:noFill/>
        </p:spPr>
        <p:txBody>
          <a:bodyPr>
            <a:noAutofit/>
          </a:bodyPr>
          <a:lstStyle/>
          <a:p>
            <a:pPr algn="l">
              <a:buClr>
                <a:srgbClr val="7030A0"/>
              </a:buClr>
              <a:buFontTx/>
              <a:buChar char="•"/>
            </a:pPr>
            <a:r>
              <a:rPr lang="en-US" sz="3200" b="1" dirty="0"/>
              <a:t> </a:t>
            </a:r>
            <a:r>
              <a:rPr lang="en-US" sz="3200" b="1" dirty="0">
                <a:solidFill>
                  <a:schemeClr val="tx1"/>
                </a:solidFill>
              </a:rPr>
              <a:t>Ignore Patch Deployment</a:t>
            </a:r>
          </a:p>
          <a:p>
            <a:pPr lvl="1" algn="l">
              <a:buClr>
                <a:srgbClr val="7030A0"/>
              </a:buClr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Quickly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deployed patches are not bad</a:t>
            </a:r>
          </a:p>
          <a:p>
            <a:pPr lvl="1" algn="l">
              <a:buFontTx/>
              <a:buChar char="–"/>
            </a:pPr>
            <a:endParaRPr lang="en-US" dirty="0"/>
          </a:p>
          <a:p>
            <a:pPr algn="l">
              <a:buClr>
                <a:srgbClr val="7030A0"/>
              </a:buClr>
              <a:buFontTx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b="1" dirty="0">
                <a:solidFill>
                  <a:schemeClr val="tx1"/>
                </a:solidFill>
              </a:rPr>
              <a:t>Discourage Disclosure</a:t>
            </a:r>
          </a:p>
          <a:p>
            <a:pPr lvl="1" algn="l">
              <a:buClr>
                <a:srgbClr val="7030A0"/>
              </a:buClr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Vendors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avoid releasing known bugs</a:t>
            </a:r>
          </a:p>
          <a:p>
            <a:pPr lvl="1" algn="l">
              <a:buFontTx/>
              <a:buChar char="–"/>
            </a:pPr>
            <a:endParaRPr lang="en-US" sz="3200" dirty="0"/>
          </a:p>
          <a:p>
            <a:pPr algn="l">
              <a:buClr>
                <a:srgbClr val="7030A0"/>
              </a:buClr>
              <a:buFontTx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b="1" dirty="0">
                <a:solidFill>
                  <a:schemeClr val="tx1"/>
                </a:solidFill>
              </a:rPr>
              <a:t>Ignore Plug-ins</a:t>
            </a:r>
          </a:p>
          <a:p>
            <a:pPr lvl="1" algn="l">
              <a:buClr>
                <a:srgbClr val="7030A0"/>
              </a:buClr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Flash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Player is installed in 99% of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browsers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Only 20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%*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have latest versions.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28ED-6E5B-4B1F-9E88-E5556E1FD7CB}" type="slidenum">
              <a:rPr lang="en-US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71600" y="6400800"/>
            <a:ext cx="554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* </a:t>
            </a:r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Trusteer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Flash security hole advisory, August 2009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solidFill>
                  <a:srgbClr val="7030A0"/>
                </a:solidFill>
              </a:rPr>
              <a:t>A New Vulnerability Metric: Risk Score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1447800"/>
            <a:ext cx="6858000" cy="1676400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The percentage of users who have at least one </a:t>
            </a:r>
            <a:r>
              <a:rPr lang="en-US" sz="2800" dirty="0" err="1">
                <a:solidFill>
                  <a:schemeClr val="tx1"/>
                </a:solidFill>
              </a:rPr>
              <a:t>unpatched</a:t>
            </a:r>
            <a:r>
              <a:rPr lang="en-US" sz="2800" dirty="0">
                <a:solidFill>
                  <a:schemeClr val="tx1"/>
                </a:solidFill>
              </a:rPr>
              <a:t> critical or high severity vulnerability on an average day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84BA9-D8F1-41FA-9E3D-498D688590D6}" type="slidenum">
              <a:rPr lang="en-US"/>
              <a:pPr/>
              <a:t>6</a:t>
            </a:fld>
            <a:endParaRPr lang="en-US"/>
          </a:p>
        </p:txBody>
      </p:sp>
      <p:pic>
        <p:nvPicPr>
          <p:cNvPr id="6161" name="Picture 17" descr=";%20Users%7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3657600"/>
            <a:ext cx="8839200" cy="5492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143000" y="5257800"/>
            <a:ext cx="746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Critical:</a:t>
            </a:r>
            <a:r>
              <a:rPr lang="en-US" dirty="0" smtClean="0"/>
              <a:t> Attackers can run arbitrary code on user’s system</a:t>
            </a:r>
          </a:p>
          <a:p>
            <a:endParaRPr lang="en-US" dirty="0" smtClean="0"/>
          </a:p>
          <a:p>
            <a:r>
              <a:rPr lang="en-US" b="1" dirty="0" smtClean="0"/>
              <a:t>High:</a:t>
            </a:r>
            <a:r>
              <a:rPr lang="en-US" dirty="0" smtClean="0"/>
              <a:t> Attackers can access data belonging to other sites </a:t>
            </a:r>
          </a:p>
          <a:p>
            <a:r>
              <a:rPr lang="en-US" dirty="0" smtClean="0"/>
              <a:t>(e.g. circumventing cross origin policy)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rgbClr val="7030A0"/>
                </a:solidFill>
              </a:rPr>
              <a:t>Measurement</a:t>
            </a:r>
            <a:endParaRPr lang="en-US" sz="4000" b="1" dirty="0">
              <a:solidFill>
                <a:srgbClr val="7030A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1371600"/>
            <a:ext cx="7086600" cy="4800600"/>
          </a:xfrm>
        </p:spPr>
        <p:txBody>
          <a:bodyPr>
            <a:normAutofit/>
          </a:bodyPr>
          <a:lstStyle/>
          <a:p>
            <a:pPr algn="l">
              <a:buClr>
                <a:srgbClr val="7030A0"/>
              </a:buClr>
              <a:buFontTx/>
              <a:buChar char="•"/>
            </a:pPr>
            <a:r>
              <a:rPr lang="en-US" sz="3200" dirty="0"/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Collecting browser &amp; plug-in version data from users via ad networks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(6000 data points/day)</a:t>
            </a:r>
          </a:p>
          <a:p>
            <a:pPr algn="l">
              <a:buFontTx/>
              <a:buChar char="•"/>
            </a:pPr>
            <a:endParaRPr lang="en-US" sz="2800" dirty="0"/>
          </a:p>
          <a:p>
            <a:pPr algn="l">
              <a:buClr>
                <a:srgbClr val="7030A0"/>
              </a:buClr>
              <a:buFontTx/>
              <a:buChar char="•"/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Calculating risk score for browser &amp; plug-in combinations</a:t>
            </a:r>
          </a:p>
          <a:p>
            <a:pPr lvl="1" algn="l">
              <a:buClr>
                <a:srgbClr val="7030A0"/>
              </a:buClr>
              <a:buFontTx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Firefox, Safari, Opera, Chrome</a:t>
            </a:r>
          </a:p>
          <a:p>
            <a:pPr lvl="1" algn="l">
              <a:buClr>
                <a:srgbClr val="7030A0"/>
              </a:buClr>
              <a:buFontTx/>
              <a:buChar char="•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Flash Player,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Silverlight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Google Gears</a:t>
            </a:r>
          </a:p>
          <a:p>
            <a:pPr lvl="1" algn="l">
              <a:buFontTx/>
              <a:buChar char="•"/>
            </a:pPr>
            <a:endParaRPr lang="en-US" dirty="0"/>
          </a:p>
          <a:p>
            <a:pPr algn="l">
              <a:buClr>
                <a:srgbClr val="7030A0"/>
              </a:buClr>
              <a:buFontTx/>
              <a:buChar char="•"/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Live statistics at </a:t>
            </a:r>
            <a:r>
              <a:rPr lang="en-US" sz="2800" b="1" dirty="0" err="1" smtClean="0">
                <a:solidFill>
                  <a:schemeClr val="tx1"/>
                </a:solidFill>
              </a:rPr>
              <a:t>browserstats.appspot.com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99054-ECBD-46D9-90D3-3D4F08CC726B}" type="slidenum">
              <a:rPr lang="en-US"/>
              <a:pPr/>
              <a:t>7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5257800"/>
            <a:ext cx="6934200" cy="121920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Vulnerability levels </a:t>
            </a:r>
            <a:r>
              <a:rPr lang="en-US" sz="2800" dirty="0">
                <a:solidFill>
                  <a:schemeClr val="tx1"/>
                </a:solidFill>
              </a:rPr>
              <a:t>of browsers according to old </a:t>
            </a:r>
            <a:r>
              <a:rPr lang="en-US" sz="2800" dirty="0" smtClean="0">
                <a:solidFill>
                  <a:schemeClr val="tx1"/>
                </a:solidFill>
              </a:rPr>
              <a:t>metrics and our proposal. </a:t>
            </a:r>
            <a:r>
              <a:rPr lang="en-US" sz="2800" b="1" dirty="0" smtClean="0">
                <a:solidFill>
                  <a:schemeClr val="tx1"/>
                </a:solidFill>
              </a:rPr>
              <a:t>Notice </a:t>
            </a:r>
            <a:r>
              <a:rPr lang="en-US" sz="2800" b="1" dirty="0">
                <a:solidFill>
                  <a:schemeClr val="tx1"/>
                </a:solidFill>
              </a:rPr>
              <a:t>how </a:t>
            </a:r>
            <a:r>
              <a:rPr lang="en-US" sz="2800" b="1" dirty="0" smtClean="0">
                <a:solidFill>
                  <a:schemeClr val="tx1"/>
                </a:solidFill>
              </a:rPr>
              <a:t>Safari, Chrome and Opera scores change.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06D55-5447-42DF-B664-CA3F5A47C25B}" type="slidenum">
              <a:rPr lang="en-US"/>
              <a:pPr/>
              <a:t>8</a:t>
            </a:fld>
            <a:endParaRPr 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914400" y="1066800"/>
          <a:ext cx="75438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04800"/>
            <a:ext cx="8153400" cy="1066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7030A0"/>
                </a:solidFill>
              </a:rPr>
              <a:t>A Comparison of Old &amp; New Metrics</a:t>
            </a:r>
            <a:endParaRPr lang="en-US" sz="4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04800"/>
            <a:ext cx="7772400" cy="1066800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rgbClr val="7030A0"/>
                </a:solidFill>
              </a:rPr>
              <a:t>Advantages of </a:t>
            </a:r>
            <a:r>
              <a:rPr lang="en-US" sz="4000" b="1" dirty="0" smtClean="0">
                <a:solidFill>
                  <a:srgbClr val="7030A0"/>
                </a:solidFill>
              </a:rPr>
              <a:t>Using Risk Score</a:t>
            </a:r>
            <a:endParaRPr lang="en-US" sz="4000" b="1" dirty="0">
              <a:solidFill>
                <a:srgbClr val="7030A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219200"/>
            <a:ext cx="7086600" cy="4800600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  <a:buClr>
                <a:srgbClr val="7030A0"/>
              </a:buClr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Takes Account of Patch Deployment</a:t>
            </a:r>
          </a:p>
          <a:p>
            <a:pPr lvl="1" algn="l">
              <a:lnSpc>
                <a:spcPct val="80000"/>
              </a:lnSpc>
              <a:buClr>
                <a:srgbClr val="7030A0"/>
              </a:buClr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Fast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updating browsers will receive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better scores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 algn="l">
              <a:lnSpc>
                <a:spcPct val="80000"/>
              </a:lnSpc>
              <a:buFontTx/>
              <a:buChar char="–"/>
            </a:pPr>
            <a:endParaRPr lang="en-US" dirty="0"/>
          </a:p>
          <a:p>
            <a:pPr algn="l">
              <a:lnSpc>
                <a:spcPct val="80000"/>
              </a:lnSpc>
              <a:buClr>
                <a:srgbClr val="7030A0"/>
              </a:buClr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Encourages Disclosure</a:t>
            </a:r>
          </a:p>
          <a:p>
            <a:pPr lvl="1" algn="l">
              <a:lnSpc>
                <a:spcPct val="80000"/>
              </a:lnSpc>
              <a:buClr>
                <a:srgbClr val="7030A0"/>
              </a:buClr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Combining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bugs into a single vulnerability doesn’t improve score</a:t>
            </a:r>
          </a:p>
          <a:p>
            <a:pPr lvl="1" algn="l">
              <a:lnSpc>
                <a:spcPct val="80000"/>
              </a:lnSpc>
              <a:buFontTx/>
              <a:buChar char="–"/>
            </a:pPr>
            <a:endParaRPr lang="en-US" dirty="0"/>
          </a:p>
          <a:p>
            <a:pPr algn="l">
              <a:lnSpc>
                <a:spcPct val="80000"/>
              </a:lnSpc>
              <a:buClr>
                <a:srgbClr val="7030A0"/>
              </a:buClr>
              <a:buFontTx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 Includes </a:t>
            </a:r>
            <a:r>
              <a:rPr lang="en-US" sz="3200" b="1" dirty="0">
                <a:solidFill>
                  <a:schemeClr val="tx1"/>
                </a:solidFill>
              </a:rPr>
              <a:t>Plug-ins</a:t>
            </a:r>
          </a:p>
          <a:p>
            <a:pPr lvl="1" algn="l">
              <a:lnSpc>
                <a:spcPct val="80000"/>
              </a:lnSpc>
              <a:buClr>
                <a:srgbClr val="7030A0"/>
              </a:buClr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Browsers that help their users update their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plug-ins will receive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better scores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C170-3997-40FD-A47D-AAABCF378F39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1447</TotalTime>
  <Words>614</Words>
  <Application>Microsoft Office PowerPoint</Application>
  <PresentationFormat>On-screen Show (4:3)</PresentationFormat>
  <Paragraphs>112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Module</vt:lpstr>
      <vt:lpstr>Critical Vulnerability in Browser Security Metrics</vt:lpstr>
      <vt:lpstr>Which Browser To Use?</vt:lpstr>
      <vt:lpstr>A widely used metric: Distribution of the number of known vulnerabilities</vt:lpstr>
      <vt:lpstr>A widely used metric: Distribution of the number of known vulnerabilities</vt:lpstr>
      <vt:lpstr>Problems with Current Metrics</vt:lpstr>
      <vt:lpstr>A New Vulnerability Metric: Risk Score</vt:lpstr>
      <vt:lpstr>Measurement</vt:lpstr>
      <vt:lpstr>A Comparison of Old &amp; New Metrics</vt:lpstr>
      <vt:lpstr>Advantages of Using Risk Score</vt:lpstr>
      <vt:lpstr>Browser Risk Scores With &amp; Without Plug-ins</vt:lpstr>
      <vt:lpstr>Browser Risk Scores With &amp; Without Plug-ins</vt:lpstr>
      <vt:lpstr>Conclusion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Vulnerability in Browser Security Metrics</dc:title>
  <dc:creator>Mustafa</dc:creator>
  <cp:lastModifiedBy>Mustafa</cp:lastModifiedBy>
  <cp:revision>128</cp:revision>
  <dcterms:created xsi:type="dcterms:W3CDTF">2010-04-26T11:40:31Z</dcterms:created>
  <dcterms:modified xsi:type="dcterms:W3CDTF">2010-05-20T20:55:20Z</dcterms:modified>
</cp:coreProperties>
</file>