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2" r:id="rId3"/>
    <p:sldId id="295" r:id="rId4"/>
    <p:sldId id="293" r:id="rId5"/>
    <p:sldId id="296" r:id="rId6"/>
    <p:sldId id="306" r:id="rId7"/>
    <p:sldId id="281" r:id="rId8"/>
    <p:sldId id="297" r:id="rId9"/>
    <p:sldId id="299" r:id="rId10"/>
    <p:sldId id="284" r:id="rId11"/>
    <p:sldId id="309" r:id="rId12"/>
    <p:sldId id="316" r:id="rId13"/>
    <p:sldId id="286" r:id="rId14"/>
    <p:sldId id="301" r:id="rId15"/>
    <p:sldId id="287" r:id="rId16"/>
    <p:sldId id="300" r:id="rId17"/>
    <p:sldId id="311" r:id="rId18"/>
    <p:sldId id="312" r:id="rId19"/>
    <p:sldId id="310" r:id="rId20"/>
    <p:sldId id="318" r:id="rId21"/>
    <p:sldId id="319" r:id="rId22"/>
    <p:sldId id="303" r:id="rId23"/>
    <p:sldId id="314" r:id="rId24"/>
    <p:sldId id="320" r:id="rId25"/>
    <p:sldId id="321" r:id="rId26"/>
    <p:sldId id="323" r:id="rId27"/>
    <p:sldId id="326" r:id="rId28"/>
    <p:sldId id="325" r:id="rId29"/>
    <p:sldId id="307" r:id="rId30"/>
    <p:sldId id="308" r:id="rId31"/>
    <p:sldId id="290" r:id="rId32"/>
    <p:sldId id="327" r:id="rId33"/>
    <p:sldId id="328" r:id="rId34"/>
    <p:sldId id="329" r:id="rId35"/>
    <p:sldId id="33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EDC65-8AFB-C74D-B4A7-FDB4583BA89E}" type="datetimeFigureOut">
              <a:rPr lang="en-US" smtClean="0"/>
              <a:t>5/24/17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E3F1F-BB14-324A-8D14-E5B42517A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95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4DD20-C636-7744-9087-2EF7EA7980E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F74FC-0FCC-4945-80B6-C8856454D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63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FF"/>
                </a:solidFill>
              </a:rPr>
              <a:t>, [</a:t>
            </a:r>
            <a:r>
              <a:rPr lang="en-US" dirty="0" err="1" smtClean="0">
                <a:solidFill>
                  <a:srgbClr val="0000FF"/>
                </a:solidFill>
              </a:rPr>
              <a:t>Franzen</a:t>
            </a:r>
            <a:r>
              <a:rPr lang="en-US" dirty="0" smtClean="0">
                <a:solidFill>
                  <a:srgbClr val="0000FF"/>
                </a:solidFill>
              </a:rPr>
              <a:t> et al., IMPS’11]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F74FC-0FCC-4945-80B6-C8856454D6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5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9B55-760A-F242-AAEF-53F44DB6150E}" type="datetime1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9472-D67D-4C40-ABBE-31DD54068187}" type="datetime1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1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DFFE-2967-AB4A-8D9E-5ACD783CB117}" type="datetime1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CC9-AEE1-3C4C-9D46-A880509969ED}" type="datetime1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2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A7EF-F2F0-1E44-BAE6-46221A98C912}" type="datetime1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B7CC-C380-9F4F-84EC-3CC659C57410}" type="datetime1">
              <a:rPr lang="en-US" smtClean="0"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0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7695-A87F-294A-89E0-30E22B501EF2}" type="datetime1">
              <a:rPr lang="en-US" smtClean="0"/>
              <a:t>5/24/17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DB73-FCFB-124E-8E8C-FCFA763C4048}" type="datetime1">
              <a:rPr lang="en-US" smtClean="0"/>
              <a:t>5/24/17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56CD-008A-2A4C-9BBF-41B5218BF175}" type="datetime1">
              <a:rPr lang="en-US" smtClean="0"/>
              <a:t>5/24/17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1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3A65-41B5-7843-9114-DD5480C53F22}" type="datetime1">
              <a:rPr lang="en-US" smtClean="0"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9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96F7-9413-594B-BB0E-9BE678CCD141}" type="datetime1">
              <a:rPr lang="en-US" smtClean="0"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04034-9FF9-E046-9821-638E9666BE75}" type="datetime1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78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6232D-DAC8-DE4D-B14C-8E59E7DB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hird-party.com/script.j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.udayton.edu/PhuPhung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phu@udayton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511" y="1645741"/>
            <a:ext cx="8708599" cy="1954709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83730" y="3946879"/>
            <a:ext cx="4414466" cy="17526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Phu H. Phung</a:t>
            </a:r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University of Dayton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84272" y="3953237"/>
            <a:ext cx="589776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Abhinav</a:t>
            </a:r>
            <a:r>
              <a:rPr lang="en-US" sz="2800" dirty="0"/>
              <a:t> </a:t>
            </a:r>
            <a:r>
              <a:rPr lang="en-US" sz="2800" dirty="0" err="1"/>
              <a:t>Mohanty</a:t>
            </a:r>
            <a:r>
              <a:rPr lang="en-US" sz="2800" dirty="0"/>
              <a:t>, Rahul </a:t>
            </a:r>
            <a:r>
              <a:rPr lang="en-US" sz="2800" dirty="0" err="1"/>
              <a:t>Rachapalli</a:t>
            </a:r>
            <a:r>
              <a:rPr lang="en-US" sz="2800" dirty="0"/>
              <a:t> and </a:t>
            </a:r>
            <a:r>
              <a:rPr lang="en-US" sz="2800" dirty="0" err="1"/>
              <a:t>Meera</a:t>
            </a:r>
            <a:r>
              <a:rPr lang="en-US" sz="2800" dirty="0"/>
              <a:t> </a:t>
            </a:r>
            <a:r>
              <a:rPr lang="en-US" sz="2800" dirty="0" smtClean="0"/>
              <a:t>Sridhar</a:t>
            </a:r>
          </a:p>
          <a:p>
            <a:r>
              <a:rPr lang="en-US" sz="2800" dirty="0" smtClean="0"/>
              <a:t>University </a:t>
            </a:r>
            <a:r>
              <a:rPr lang="en-US" sz="2800" dirty="0"/>
              <a:t>of </a:t>
            </a:r>
            <a:r>
              <a:rPr lang="en-US" sz="2800" dirty="0" smtClean="0"/>
              <a:t>NC </a:t>
            </a:r>
            <a:r>
              <a:rPr lang="en-US" sz="2800" dirty="0"/>
              <a:t>at Charlotte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83" y="5419159"/>
            <a:ext cx="1212209" cy="1219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40220" y="122246"/>
            <a:ext cx="608293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MOBILE SECURITY TECHNOLOGIES (MOST) 2017</a:t>
            </a:r>
          </a:p>
          <a:p>
            <a:pPr algn="ctr"/>
            <a:r>
              <a:rPr lang="en-US" dirty="0" smtClean="0"/>
              <a:t>Thursday</a:t>
            </a:r>
            <a:r>
              <a:rPr lang="en-US" dirty="0"/>
              <a:t>, May 25, 2017</a:t>
            </a:r>
          </a:p>
          <a:p>
            <a:pPr algn="ctr"/>
            <a:r>
              <a:rPr lang="en-US" dirty="0"/>
              <a:t>The Fairmont Hotel, San Jose, CA</a:t>
            </a: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432284"/>
            <a:ext cx="914399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</a:rPr>
              <a:t>HybridGuard</a:t>
            </a:r>
            <a:r>
              <a:rPr lang="en-US" sz="3600" dirty="0">
                <a:solidFill>
                  <a:srgbClr val="0000FF"/>
                </a:solidFill>
              </a:rPr>
              <a:t>: A Principal-based Permission and Fine-Grained Policy Enforcement Framework for Web-based Mobile Applications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927" y="5548371"/>
            <a:ext cx="2399228" cy="1028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842" y="-12196"/>
            <a:ext cx="951045" cy="92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6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Running Attack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Third-party JavaScript code might misuse the devices resources or leak sensitive information via phone-based channels, e.g., SMS</a:t>
            </a:r>
          </a:p>
          <a:p>
            <a:pPr lvl="1"/>
            <a:r>
              <a:rPr lang="en-US" sz="2400" dirty="0" smtClean="0"/>
              <a:t>These cannot be enforced by whitelisted</a:t>
            </a:r>
            <a:br>
              <a:rPr lang="en-US" sz="2400" dirty="0" smtClean="0"/>
            </a:br>
            <a:r>
              <a:rPr lang="en-US" sz="2400" dirty="0" smtClean="0"/>
              <a:t>or CSP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305" r="18561" b="22769"/>
          <a:stretch/>
        </p:blipFill>
        <p:spPr>
          <a:xfrm>
            <a:off x="6297583" y="5486797"/>
            <a:ext cx="1342661" cy="131347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14529" y="4357892"/>
            <a:ext cx="4069231" cy="196649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>
            <a:off x="4854293" y="5910330"/>
            <a:ext cx="1530319" cy="37085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93387" y="5944891"/>
            <a:ext cx="31513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Courier"/>
                <a:cs typeface="Courier"/>
              </a:rPr>
              <a:t>geolocation</a:t>
            </a:r>
            <a:r>
              <a:rPr lang="en-US" sz="1400" dirty="0" smtClean="0">
                <a:solidFill>
                  <a:srgbClr val="FF0000"/>
                </a:solidFill>
                <a:latin typeface="Courier"/>
                <a:cs typeface="Courier"/>
              </a:rPr>
              <a:t>, </a:t>
            </a:r>
            <a:r>
              <a:rPr lang="en-US" sz="1400" dirty="0" err="1" smtClean="0">
                <a:solidFill>
                  <a:srgbClr val="FF0000"/>
                </a:solidFill>
                <a:latin typeface="Courier"/>
                <a:cs typeface="Courier"/>
              </a:rPr>
              <a:t>sms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200402" y="4496651"/>
            <a:ext cx="3847803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"/>
                <a:cs typeface="Courier"/>
              </a:rPr>
              <a:t>//Third-party JavaScript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var</a:t>
            </a:r>
            <a:r>
              <a:rPr lang="en-US" sz="1400" dirty="0" smtClean="0">
                <a:latin typeface="Courier"/>
                <a:cs typeface="Courier"/>
              </a:rPr>
              <a:t> g = </a:t>
            </a:r>
            <a:r>
              <a:rPr lang="en-US" sz="1400" dirty="0" err="1" smtClean="0">
                <a:latin typeface="Courier"/>
                <a:cs typeface="Courier"/>
              </a:rPr>
              <a:t>geolocation.getLocation</a:t>
            </a:r>
            <a:r>
              <a:rPr lang="en-US" sz="1400" dirty="0" smtClean="0">
                <a:latin typeface="Courier"/>
                <a:cs typeface="Courier"/>
              </a:rPr>
              <a:t>();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sms.send</a:t>
            </a:r>
            <a:r>
              <a:rPr lang="en-US" sz="1400" dirty="0" smtClean="0">
                <a:latin typeface="Courier"/>
                <a:cs typeface="Courier"/>
              </a:rPr>
              <a:t>(..,g);</a:t>
            </a:r>
            <a:endParaRPr lang="en-US" sz="1400" dirty="0">
              <a:latin typeface="Courier"/>
              <a:cs typeface="Courier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03" y="3286894"/>
            <a:ext cx="1223962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>
          <a:xfrm flipV="1">
            <a:off x="5048205" y="4021113"/>
            <a:ext cx="2009698" cy="844870"/>
          </a:xfrm>
          <a:prstGeom prst="straightConnector1">
            <a:avLst/>
          </a:prstGeom>
          <a:ln w="762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83760" y="4832535"/>
            <a:ext cx="321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Allowed in whitelisted domains and CSP </a:t>
            </a:r>
            <a:endParaRPr lang="en-US" sz="1400" dirty="0"/>
          </a:p>
        </p:txBody>
      </p:sp>
      <p:sp>
        <p:nvSpPr>
          <p:cNvPr id="16" name="Left Arrow 15"/>
          <p:cNvSpPr/>
          <p:nvPr/>
        </p:nvSpPr>
        <p:spPr>
          <a:xfrm rot="16200000">
            <a:off x="2629867" y="5448120"/>
            <a:ext cx="709577" cy="28396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6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state-of-the-art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Existing </a:t>
            </a:r>
            <a:r>
              <a:rPr lang="en-US" dirty="0"/>
              <a:t>JavaScript security </a:t>
            </a:r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Do </a:t>
            </a:r>
            <a:r>
              <a:rPr lang="en-US" dirty="0" smtClean="0"/>
              <a:t>not cover phone-related channels, e.g., </a:t>
            </a:r>
            <a:r>
              <a:rPr lang="en-US" dirty="0" err="1" smtClean="0"/>
              <a:t>sms</a:t>
            </a:r>
            <a:endParaRPr lang="en-US" dirty="0" smtClean="0"/>
          </a:p>
          <a:p>
            <a:r>
              <a:rPr lang="en-US" dirty="0" smtClean="0"/>
              <a:t>Some hybrid app security solutions focus on a specific platform, e.g., </a:t>
            </a:r>
            <a:r>
              <a:rPr lang="en-US" dirty="0" err="1" smtClean="0"/>
              <a:t>WebView</a:t>
            </a:r>
            <a:r>
              <a:rPr lang="en-US" dirty="0" smtClean="0"/>
              <a:t> in Android 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en-US" dirty="0" err="1" smtClean="0">
                <a:solidFill>
                  <a:srgbClr val="0000FF"/>
                </a:solidFill>
              </a:rPr>
              <a:t>Georgiev</a:t>
            </a:r>
            <a:r>
              <a:rPr lang="en-US" dirty="0" smtClean="0">
                <a:solidFill>
                  <a:srgbClr val="0000FF"/>
                </a:solidFill>
              </a:rPr>
              <a:t> et al., WWW’15], [</a:t>
            </a:r>
            <a:r>
              <a:rPr lang="en-US" dirty="0" err="1" smtClean="0">
                <a:solidFill>
                  <a:srgbClr val="0000FF"/>
                </a:solidFill>
              </a:rPr>
              <a:t>Tuncay</a:t>
            </a:r>
            <a:r>
              <a:rPr lang="en-US" dirty="0" smtClean="0">
                <a:solidFill>
                  <a:srgbClr val="0000FF"/>
                </a:solidFill>
              </a:rPr>
              <a:t> et </a:t>
            </a:r>
            <a:r>
              <a:rPr lang="en-US" dirty="0">
                <a:solidFill>
                  <a:srgbClr val="0000FF"/>
                </a:solidFill>
              </a:rPr>
              <a:t>al</a:t>
            </a:r>
            <a:r>
              <a:rPr lang="en-US" dirty="0" smtClean="0">
                <a:solidFill>
                  <a:srgbClr val="0000FF"/>
                </a:solidFill>
              </a:rPr>
              <a:t>., CCS’16]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Some approaches modify the hybrid framework, e.g., </a:t>
            </a:r>
            <a:r>
              <a:rPr lang="en-US" dirty="0" err="1" smtClean="0"/>
              <a:t>PhoneGap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en-US" dirty="0" err="1">
                <a:solidFill>
                  <a:srgbClr val="0000FF"/>
                </a:solidFill>
              </a:rPr>
              <a:t>Georgiev</a:t>
            </a:r>
            <a:r>
              <a:rPr lang="en-US" dirty="0">
                <a:solidFill>
                  <a:srgbClr val="0000FF"/>
                </a:solidFill>
              </a:rPr>
              <a:t> et al., NDSS’15</a:t>
            </a:r>
            <a:r>
              <a:rPr lang="en-US" dirty="0" smtClean="0">
                <a:solidFill>
                  <a:srgbClr val="0000FF"/>
                </a:solidFill>
              </a:rPr>
              <a:t>], [Jin et al., ISC’15]</a:t>
            </a:r>
            <a:r>
              <a:rPr lang="en-US" dirty="0" smtClean="0"/>
              <a:t> </a:t>
            </a:r>
          </a:p>
          <a:p>
            <a:r>
              <a:rPr lang="en-US" dirty="0" smtClean="0"/>
              <a:t>Few work can enforce principal-based policies for mobile apps but do not protect the web environment, e.g., 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en-US" dirty="0" err="1">
                <a:solidFill>
                  <a:srgbClr val="0000FF"/>
                </a:solidFill>
              </a:rPr>
              <a:t>Georgiev</a:t>
            </a:r>
            <a:r>
              <a:rPr lang="en-US" dirty="0">
                <a:solidFill>
                  <a:srgbClr val="0000FF"/>
                </a:solidFill>
              </a:rPr>
              <a:t> et al., WWW’15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framework to allow hybrid app developers to define and enforce principal-based access control and fine-grained policies</a:t>
            </a:r>
          </a:p>
          <a:p>
            <a:pPr lvl="1"/>
            <a:r>
              <a:rPr lang="en-US" dirty="0" smtClean="0"/>
              <a:t>Do not depend on a specific mobile platform</a:t>
            </a:r>
          </a:p>
          <a:p>
            <a:pPr lvl="1"/>
            <a:r>
              <a:rPr lang="en-US" dirty="0" smtClean="0"/>
              <a:t>Work with any hybrid frameworks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2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 smtClean="0"/>
              <a:t>Our </a:t>
            </a:r>
            <a:r>
              <a:rPr lang="en-US" dirty="0"/>
              <a:t>Approach - </a:t>
            </a:r>
            <a:r>
              <a:rPr lang="en-US" dirty="0" err="1" smtClean="0"/>
              <a:t>HybridGuard</a:t>
            </a:r>
            <a:endParaRPr lang="en-US" dirty="0" smtClean="0"/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2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Hybrid Apps are legitimate and trusted by the users</a:t>
            </a:r>
          </a:p>
          <a:p>
            <a:pPr lvl="1"/>
            <a:r>
              <a:rPr lang="en-US" dirty="0" smtClean="0"/>
              <a:t>Permissions are granted </a:t>
            </a:r>
          </a:p>
          <a:p>
            <a:pPr lvl="1"/>
            <a:r>
              <a:rPr lang="en-US" dirty="0" smtClean="0"/>
              <a:t>Content Security Policy (CSP) is deployed to e.g., present Cross-site Scripting Attacks</a:t>
            </a:r>
          </a:p>
          <a:p>
            <a:r>
              <a:rPr lang="en-US" dirty="0" smtClean="0"/>
              <a:t>In-scope threats - third-party JavaScript code, </a:t>
            </a:r>
            <a:r>
              <a:rPr lang="en-US" dirty="0" smtClean="0"/>
              <a:t>e.g., advertisements, allowed </a:t>
            </a:r>
            <a:r>
              <a:rPr lang="en-US" dirty="0" smtClean="0"/>
              <a:t>by the developers in CSP: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Benign but under the control of an attacker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Malicious by intentions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5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9133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Load </a:t>
            </a:r>
            <a:r>
              <a:rPr lang="en-US" dirty="0" smtClean="0"/>
              <a:t>a piece of JavaScript code under a principal name, i.e.,:</a:t>
            </a:r>
          </a:p>
          <a:p>
            <a:pPr lvl="1"/>
            <a:r>
              <a:rPr lang="en-US" dirty="0" smtClean="0"/>
              <a:t>Replace the original JavaScript inclusion</a:t>
            </a:r>
            <a:br>
              <a:rPr lang="en-US" dirty="0" smtClean="0"/>
            </a:br>
            <a:r>
              <a:rPr lang="en-US" sz="2000" dirty="0" smtClean="0">
                <a:latin typeface="Courier"/>
                <a:cs typeface="Courier"/>
              </a:rPr>
              <a:t>&lt;script </a:t>
            </a:r>
            <a:r>
              <a:rPr lang="en-US" sz="2000" dirty="0" err="1" smtClean="0">
                <a:latin typeface="Courier"/>
                <a:cs typeface="Courier"/>
              </a:rPr>
              <a:t>src</a:t>
            </a:r>
            <a:r>
              <a:rPr lang="en-US" sz="2000" dirty="0" smtClean="0">
                <a:latin typeface="Courier"/>
                <a:cs typeface="Courier"/>
              </a:rPr>
              <a:t>="</a:t>
            </a:r>
            <a:r>
              <a:rPr lang="en-US" sz="2000" dirty="0" smtClean="0">
                <a:latin typeface="Courier"/>
                <a:cs typeface="Courier"/>
                <a:hlinkClick r:id="rId2"/>
              </a:rPr>
              <a:t>http://third-party.com/script.js</a:t>
            </a:r>
            <a:r>
              <a:rPr lang="en-US" sz="2000" dirty="0" smtClean="0">
                <a:latin typeface="Courier"/>
                <a:cs typeface="Courier"/>
              </a:rPr>
              <a:t>"&gt;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by our interface:</a:t>
            </a:r>
            <a:br>
              <a:rPr lang="en-US" dirty="0" smtClean="0"/>
            </a:br>
            <a:r>
              <a:rPr lang="en-US" sz="2000" dirty="0" err="1" smtClean="0">
                <a:latin typeface="Courier"/>
                <a:cs typeface="Courier"/>
              </a:rPr>
              <a:t>loadJSwithPrincipal</a:t>
            </a:r>
            <a:r>
              <a:rPr lang="en-US" sz="2000" dirty="0" smtClean="0">
                <a:latin typeface="Courier"/>
                <a:cs typeface="Courier"/>
              </a:rPr>
              <a:t>("</a:t>
            </a:r>
            <a:r>
              <a:rPr lang="en-US" sz="2000" dirty="0" err="1" smtClean="0">
                <a:latin typeface="Courier"/>
                <a:cs typeface="Courier"/>
              </a:rPr>
              <a:t>principal",</a:t>
            </a:r>
            <a:r>
              <a:rPr lang="en-US" sz="2000" dirty="0" err="1" smtClean="0">
                <a:latin typeface="Courier"/>
                <a:cs typeface="Courier"/>
                <a:hlinkClick r:id="rId2"/>
              </a:rPr>
              <a:t>"http</a:t>
            </a:r>
            <a:r>
              <a:rPr lang="en-US" sz="2000" dirty="0">
                <a:latin typeface="Courier"/>
                <a:cs typeface="Courier"/>
                <a:hlinkClick r:id="rId2"/>
              </a:rPr>
              <a:t>://third-party.com/</a:t>
            </a:r>
            <a:r>
              <a:rPr lang="en-US" sz="2000" dirty="0" smtClean="0">
                <a:latin typeface="Courier"/>
                <a:cs typeface="Courier"/>
                <a:hlinkClick r:id="rId2"/>
              </a:rPr>
              <a:t>script.js</a:t>
            </a:r>
            <a:r>
              <a:rPr lang="en-US" sz="2000" dirty="0" smtClean="0">
                <a:latin typeface="Courier"/>
                <a:cs typeface="Courier"/>
              </a:rPr>
              <a:t>")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dirty="0" smtClean="0"/>
              <a:t>Wrap critical JavaScript APIs (Web APIs + JavaScript Bridge APIs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Enforce policies based on caller’s principals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7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Invocation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Wrapper - Page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r="6010" b="61785"/>
          <a:stretch/>
        </p:blipFill>
        <p:spPr>
          <a:xfrm>
            <a:off x="251165" y="1434580"/>
            <a:ext cx="8689027" cy="17014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98683" y="2869423"/>
            <a:ext cx="3762641" cy="6585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11393" y="2116787"/>
            <a:ext cx="676745" cy="6585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endCxn id="7" idx="3"/>
          </p:cNvCxnSpPr>
          <p:nvPr/>
        </p:nvCxnSpPr>
        <p:spPr>
          <a:xfrm>
            <a:off x="4611393" y="2320626"/>
            <a:ext cx="676745" cy="125439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1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19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Our </a:t>
            </a:r>
            <a:r>
              <a:rPr lang="en-US" dirty="0" smtClean="0"/>
              <a:t>Approach – </a:t>
            </a:r>
            <a:br>
              <a:rPr lang="en-US" dirty="0" smtClean="0"/>
            </a:br>
            <a:r>
              <a:rPr lang="en-US" dirty="0" smtClean="0"/>
              <a:t>Wrapping JavaScript APIs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Wrapper - Page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r="6010" b="61785"/>
          <a:stretch/>
        </p:blipFill>
        <p:spPr>
          <a:xfrm>
            <a:off x="251165" y="1434580"/>
            <a:ext cx="8689027" cy="17014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59552" y="3088943"/>
            <a:ext cx="818862" cy="6585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85499" y="3115903"/>
            <a:ext cx="658463" cy="6585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84730" y="3107425"/>
            <a:ext cx="1667295" cy="2145344"/>
          </a:xfrm>
          <a:prstGeom prst="roundRect">
            <a:avLst>
              <a:gd name="adj" fmla="val 30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1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 - </a:t>
            </a:r>
            <a:r>
              <a:rPr lang="en-US" dirty="0" err="1"/>
              <a:t>HybridGuard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Wrapper - Page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r="6010" b="13888"/>
          <a:stretch/>
        </p:blipFill>
        <p:spPr>
          <a:xfrm>
            <a:off x="251165" y="1434579"/>
            <a:ext cx="8689027" cy="383386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18204" y="3123105"/>
            <a:ext cx="3692196" cy="2145344"/>
          </a:xfrm>
          <a:prstGeom prst="roundRect">
            <a:avLst>
              <a:gd name="adj" fmla="val 30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534219" y="5820050"/>
            <a:ext cx="658463" cy="6585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761634" y="2927322"/>
            <a:ext cx="1362925" cy="1210991"/>
          </a:xfrm>
          <a:prstGeom prst="roundRect">
            <a:avLst>
              <a:gd name="adj" fmla="val 30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1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HybridGuard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Wrapper - Page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r="6010"/>
          <a:stretch/>
        </p:blipFill>
        <p:spPr>
          <a:xfrm>
            <a:off x="251165" y="1434580"/>
            <a:ext cx="8689027" cy="445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092500" y="4232275"/>
            <a:ext cx="1556150" cy="13176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5172275" y="4375150"/>
            <a:ext cx="1397000" cy="904875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code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HTML/JavaScript)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75850" y="4254500"/>
            <a:ext cx="1556150" cy="13176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Web-based (Hybrid) Mobile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Business core code is developed in the Web technologies, i.e., HTML/JavaScript</a:t>
            </a:r>
          </a:p>
          <a:p>
            <a:pPr lvl="1"/>
            <a:r>
              <a:rPr lang="en-US" sz="2000" dirty="0" smtClean="0"/>
              <a:t>Run in a web container in a native mobile app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25" y="5421313"/>
            <a:ext cx="1852349" cy="1387474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3581400" y="2794000"/>
            <a:ext cx="1397000" cy="904875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code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HTML/JavaScript)</a:t>
            </a:r>
            <a:endParaRPr lang="en-US" dirty="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555625" y="4397375"/>
            <a:ext cx="1397000" cy="904875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code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HTML/JavaScript)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644375" y="4232275"/>
            <a:ext cx="1556150" cy="13176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2724150" y="4375150"/>
            <a:ext cx="1397000" cy="904875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code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HTML/JavaScript)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4" y="5387975"/>
            <a:ext cx="1603375" cy="160337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1555750" y="3698875"/>
            <a:ext cx="2025651" cy="676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581400" y="3698875"/>
            <a:ext cx="641349" cy="676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56095" y="3698875"/>
            <a:ext cx="884280" cy="666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6049" t="20361" r="7863" b="25838"/>
          <a:stretch/>
        </p:blipFill>
        <p:spPr>
          <a:xfrm>
            <a:off x="4656095" y="5395913"/>
            <a:ext cx="2784559" cy="10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8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Wrapping JavaScript  (Web/Bridge) APIs</a:t>
            </a:r>
            <a:endParaRPr lang="en-US" dirty="0">
              <a:latin typeface="Arial" charset="0"/>
            </a:endParaRPr>
          </a:p>
        </p:txBody>
      </p:sp>
      <p:sp>
        <p:nvSpPr>
          <p:cNvPr id="645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409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30CE7CE-E2B9-DE4B-B778-C890E7812AE4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4515" name="TextBox 8"/>
          <p:cNvSpPr txBox="1">
            <a:spLocks noChangeArrowheads="1"/>
          </p:cNvSpPr>
          <p:nvPr/>
        </p:nvSpPr>
        <p:spPr bwMode="auto">
          <a:xfrm>
            <a:off x="590124" y="5607093"/>
            <a:ext cx="23738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</a:rPr>
              <a:t>sms.send</a:t>
            </a:r>
            <a:r>
              <a:rPr lang="en-US" sz="2800" dirty="0" smtClean="0">
                <a:solidFill>
                  <a:prstClr val="black"/>
                </a:solidFill>
              </a:rPr>
              <a:t>(…);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9961" y="1906630"/>
            <a:ext cx="4418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</a:rPr>
              <a:t>orig_sms_send</a:t>
            </a:r>
            <a:r>
              <a:rPr lang="en-US" sz="2800" dirty="0" smtClean="0">
                <a:solidFill>
                  <a:prstClr val="black"/>
                </a:solidFill>
              </a:rPr>
              <a:t>=</a:t>
            </a:r>
            <a:r>
              <a:rPr lang="en-US" sz="2800" dirty="0" err="1" smtClean="0">
                <a:solidFill>
                  <a:prstClr val="black"/>
                </a:solidFill>
              </a:rPr>
              <a:t>sms.send</a:t>
            </a:r>
            <a:r>
              <a:rPr lang="en-US" sz="2800" dirty="0" smtClean="0">
                <a:solidFill>
                  <a:prstClr val="black"/>
                </a:solidFill>
              </a:rPr>
              <a:t>;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7424" y="2582905"/>
            <a:ext cx="61055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Tahoma" charset="0"/>
                <a:ea typeface="ＭＳ Ｐゴシック" charset="0"/>
                <a:cs typeface="ＭＳ Ｐゴシック" charset="0"/>
              </a:rPr>
              <a:t>sms.send</a:t>
            </a:r>
            <a:r>
              <a:rPr lang="en-US" sz="2800" dirty="0" smtClean="0">
                <a:solidFill>
                  <a:prstClr val="black"/>
                </a:solidFill>
                <a:latin typeface="Tahoma" charset="0"/>
                <a:ea typeface="ＭＳ Ｐゴシック" charset="0"/>
                <a:cs typeface="ＭＳ Ｐゴシック" charset="0"/>
              </a:rPr>
              <a:t> = function(){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en-US" sz="2800" dirty="0" smtClean="0">
              <a:solidFill>
                <a:prstClr val="black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en-US" sz="2800" dirty="0" smtClean="0">
              <a:solidFill>
                <a:prstClr val="black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en-US" sz="2800" dirty="0" smtClean="0">
              <a:solidFill>
                <a:prstClr val="black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ahoma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901274" y="3225843"/>
            <a:ext cx="4632325" cy="1539875"/>
          </a:xfrm>
          <a:prstGeom prst="rect">
            <a:avLst/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 if (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policyCheck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(..))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     execute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800" dirty="0" err="1">
                <a:solidFill>
                  <a:prstClr val="black"/>
                </a:solidFill>
              </a:rPr>
              <a:t>orig_sms_send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,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..);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  else{..}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612809" y="1854079"/>
            <a:ext cx="3578225" cy="592137"/>
          </a:xfrm>
          <a:prstGeom prst="wedgeRoundRectCallout">
            <a:avLst>
              <a:gd name="adj1" fmla="val -57876"/>
              <a:gd name="adj2" fmla="val 1291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1. Keep the original reference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506611" y="2549568"/>
            <a:ext cx="3228975" cy="590550"/>
          </a:xfrm>
          <a:prstGeom prst="wedgeRoundRectCallout">
            <a:avLst>
              <a:gd name="adj1" fmla="val -70879"/>
              <a:gd name="adj2" fmla="val 1017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2. Redefine the reference 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0800000">
            <a:off x="617111" y="2971843"/>
            <a:ext cx="12700" cy="3014662"/>
          </a:xfrm>
          <a:prstGeom prst="bentConnector4">
            <a:avLst>
              <a:gd name="adj1" fmla="val 3945102"/>
              <a:gd name="adj2" fmla="val 100400"/>
            </a:avLst>
          </a:prstGeom>
          <a:ln w="762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5506611" y="3324268"/>
            <a:ext cx="3125788" cy="881062"/>
          </a:xfrm>
          <a:prstGeom prst="wedgeRoundRectCallout">
            <a:avLst>
              <a:gd name="adj1" fmla="val -96448"/>
              <a:gd name="adj2" fmla="val -2098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3. Check policy to control the execution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496230" y="5022730"/>
            <a:ext cx="4373437" cy="1705668"/>
          </a:xfrm>
          <a:prstGeom prst="wedgeRoundRectCallout">
            <a:avLst>
              <a:gd name="adj1" fmla="val -73417"/>
              <a:gd name="adj2" fmla="val -6372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Security code is injected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before any other JavaScript code to monitor them  </a:t>
            </a:r>
          </a:p>
        </p:txBody>
      </p:sp>
    </p:spTree>
    <p:extLst>
      <p:ext uri="{BB962C8B-B14F-4D97-AF65-F5344CB8AC3E}">
        <p14:creationId xmlns:p14="http://schemas.microsoft.com/office/powerpoint/2010/main" val="156733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7" grpId="0" animBg="1"/>
      <p:bldP spid="12" grpId="0" animBg="1"/>
      <p:bldP spid="13" grpId="0" animBg="1"/>
      <p:bldP spid="27" grpId="0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Principal Management and </a:t>
            </a:r>
            <a:r>
              <a:rPr lang="en-US" dirty="0" smtClean="0"/>
              <a:t>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Based on “run-to-completion” execution model of JavaScript</a:t>
            </a:r>
          </a:p>
          <a:p>
            <a:pPr lvl="1"/>
            <a:r>
              <a:rPr lang="en-US" dirty="0" smtClean="0">
                <a:latin typeface="Arial" charset="0"/>
              </a:rPr>
              <a:t>We maintain a shadow stack to track the execution of each principal </a:t>
            </a:r>
          </a:p>
          <a:p>
            <a:pPr lvl="1"/>
            <a:r>
              <a:rPr lang="en-US" dirty="0" smtClean="0">
                <a:latin typeface="Arial" charset="0"/>
              </a:rPr>
              <a:t>We catch dynamic generated code and event handlers</a:t>
            </a:r>
          </a:p>
          <a:p>
            <a:pPr lvl="2"/>
            <a:r>
              <a:rPr lang="en-US" dirty="0" smtClean="0">
                <a:latin typeface="Arial" charset="0"/>
              </a:rPr>
              <a:t>Load these code under the same principal that generates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5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Load and Run JavaScript Code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 </a:t>
            </a:r>
            <a:r>
              <a:rPr lang="en-US" dirty="0"/>
              <a:t>A Principal</a:t>
            </a: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09600" y="3733800"/>
            <a:ext cx="8001000" cy="2738438"/>
            <a:chOff x="609600" y="3707978"/>
            <a:chExt cx="8229600" cy="2997622"/>
          </a:xfrm>
        </p:grpSpPr>
        <p:sp>
          <p:nvSpPr>
            <p:cNvPr id="46" name="Rounded Rectangle 45"/>
            <p:cNvSpPr/>
            <p:nvPr/>
          </p:nvSpPr>
          <p:spPr>
            <a:xfrm>
              <a:off x="1372073" y="4267534"/>
              <a:ext cx="7467127" cy="24380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cxnSp>
          <p:nvCxnSpPr>
            <p:cNvPr id="47" name="Elbow Connector 46"/>
            <p:cNvCxnSpPr/>
            <p:nvPr/>
          </p:nvCxnSpPr>
          <p:spPr>
            <a:xfrm rot="16200000" flipH="1">
              <a:off x="89217" y="4228361"/>
              <a:ext cx="1777720" cy="736956"/>
            </a:xfrm>
            <a:prstGeom prst="bentConnector2">
              <a:avLst/>
            </a:prstGeom>
            <a:ln w="76200" cap="rnd" cmpd="sng">
              <a:round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304800" y="2189162"/>
            <a:ext cx="975360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3200" b="1" dirty="0" err="1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var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 code=get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{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JavaScriptcode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};</a:t>
            </a:r>
          </a:p>
          <a:p>
            <a:pPr>
              <a:spcBef>
                <a:spcPts val="600"/>
              </a:spcBef>
              <a:defRPr/>
            </a:pPr>
            <a:r>
              <a:rPr lang="en-US" sz="3200" b="1" dirty="0" err="1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var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 f=</a:t>
            </a:r>
            <a:r>
              <a:rPr lang="en-US" sz="3200" b="1" dirty="0" err="1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makeFunction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(code);</a:t>
            </a:r>
          </a:p>
          <a:p>
            <a:pPr>
              <a:spcBef>
                <a:spcPts val="600"/>
              </a:spcBef>
              <a:defRPr/>
            </a:pPr>
            <a:r>
              <a:rPr lang="en-US" sz="3200" b="1" dirty="0" err="1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runAs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(“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google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”,f);</a:t>
            </a:r>
          </a:p>
          <a:p>
            <a:pPr>
              <a:defRPr/>
            </a:pP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/>
              <a:cs typeface="Courier New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54898" y="4267200"/>
            <a:ext cx="7318662" cy="2046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b="1" dirty="0" err="1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shadowStack.</a:t>
            </a:r>
            <a:r>
              <a:rPr lang="en-US" sz="28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push</a:t>
            </a:r>
            <a:r>
              <a:rPr lang="en-US" sz="2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(“</a:t>
            </a:r>
            <a:r>
              <a:rPr lang="en-US" sz="28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google</a:t>
            </a:r>
            <a:r>
              <a:rPr lang="en-US" sz="2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”);</a:t>
            </a:r>
          </a:p>
          <a:p>
            <a:pPr>
              <a:spcBef>
                <a:spcPts val="600"/>
              </a:spcBef>
              <a:defRPr/>
            </a:pPr>
            <a:r>
              <a:rPr lang="en-US" sz="2800" b="1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run</a:t>
            </a:r>
            <a:r>
              <a:rPr lang="en-US" sz="2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(f);</a:t>
            </a:r>
          </a:p>
          <a:p>
            <a:pPr>
              <a:spcBef>
                <a:spcPts val="600"/>
              </a:spcBef>
              <a:defRPr/>
            </a:pPr>
            <a:r>
              <a:rPr lang="en-US" sz="2800" b="1" dirty="0" err="1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shadowStack.</a:t>
            </a:r>
            <a:r>
              <a:rPr lang="en-US" sz="28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pop</a:t>
            </a:r>
            <a:r>
              <a:rPr lang="en-US" sz="2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();</a:t>
            </a:r>
          </a:p>
          <a:p>
            <a:pPr>
              <a:spcBef>
                <a:spcPts val="600"/>
              </a:spcBef>
              <a:defRPr/>
            </a:pPr>
            <a:r>
              <a:rPr lang="en-US" sz="2800" b="1" dirty="0" err="1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flush_dynamic_content</a:t>
            </a:r>
            <a:r>
              <a:rPr lang="en-US" sz="2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(“</a:t>
            </a:r>
            <a:r>
              <a:rPr lang="en-US" sz="28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google</a:t>
            </a:r>
            <a:r>
              <a:rPr lang="en-US" sz="2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/>
                <a:cs typeface="Courier New"/>
              </a:rPr>
              <a:t>”);</a:t>
            </a:r>
          </a:p>
        </p:txBody>
      </p:sp>
    </p:spTree>
    <p:extLst>
      <p:ext uri="{BB962C8B-B14F-4D97-AF65-F5344CB8AC3E}">
        <p14:creationId xmlns:p14="http://schemas.microsoft.com/office/powerpoint/2010/main" val="417225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Tracking Example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0" r="937"/>
          <a:stretch/>
        </p:blipFill>
        <p:spPr>
          <a:xfrm>
            <a:off x="533030" y="1757815"/>
            <a:ext cx="8277820" cy="44357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2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Principal-based Permission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Wrap the JavaScript Bridge APIs</a:t>
            </a:r>
          </a:p>
          <a:p>
            <a:pPr lvl="1"/>
            <a:r>
              <a:rPr lang="en-US" dirty="0" smtClean="0"/>
              <a:t>Grant access to these APIs based on principal</a:t>
            </a:r>
          </a:p>
          <a:p>
            <a:r>
              <a:rPr lang="en-US" dirty="0" smtClean="0"/>
              <a:t>E.g.:</a:t>
            </a:r>
          </a:p>
          <a:p>
            <a:pPr lvl="1"/>
            <a:r>
              <a:rPr lang="en-US" dirty="0" smtClean="0"/>
              <a:t>"trusted" principal can have full access to all resources</a:t>
            </a:r>
          </a:p>
          <a:p>
            <a:pPr lvl="1"/>
            <a:r>
              <a:rPr lang="en-US" dirty="0" smtClean="0"/>
              <a:t>"local" </a:t>
            </a:r>
            <a:r>
              <a:rPr lang="en-US" dirty="0"/>
              <a:t>principal can have </a:t>
            </a:r>
            <a:r>
              <a:rPr lang="en-US" dirty="0" smtClean="0"/>
              <a:t>access </a:t>
            </a:r>
            <a:r>
              <a:rPr lang="en-US" dirty="0"/>
              <a:t>to </a:t>
            </a:r>
            <a:r>
              <a:rPr lang="en-US" dirty="0" smtClean="0"/>
              <a:t>resources A, B</a:t>
            </a:r>
            <a:endParaRPr lang="en-US" dirty="0"/>
          </a:p>
          <a:p>
            <a:pPr lvl="1"/>
            <a:r>
              <a:rPr lang="en-US" dirty="0" smtClean="0"/>
              <a:t>"remote" </a:t>
            </a:r>
            <a:r>
              <a:rPr lang="en-US" dirty="0"/>
              <a:t>principal can have </a:t>
            </a:r>
            <a:r>
              <a:rPr lang="en-US" dirty="0" smtClean="0"/>
              <a:t>access to resources C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4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Principal-based Permission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resource</a:t>
            </a:r>
          </a:p>
          <a:p>
            <a:pPr lvl="1"/>
            <a:r>
              <a:rPr lang="en-US" dirty="0" smtClean="0"/>
              <a:t>Principal access</a:t>
            </a:r>
            <a:br>
              <a:rPr lang="en-US" dirty="0" smtClean="0"/>
            </a:br>
            <a:r>
              <a:rPr lang="en-US" dirty="0" smtClean="0"/>
              <a:t>control</a:t>
            </a:r>
          </a:p>
          <a:p>
            <a:pPr lvl="2"/>
            <a:r>
              <a:rPr lang="en-US" dirty="0" smtClean="0"/>
              <a:t>Read</a:t>
            </a:r>
          </a:p>
          <a:p>
            <a:pPr lvl="2"/>
            <a:r>
              <a:rPr lang="en-US" dirty="0" smtClean="0"/>
              <a:t>Write</a:t>
            </a:r>
          </a:p>
          <a:p>
            <a:pPr lvl="2"/>
            <a:r>
              <a:rPr lang="en-US" dirty="0" smtClean="0"/>
              <a:t>Create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286" t="4159"/>
          <a:stretch/>
        </p:blipFill>
        <p:spPr>
          <a:xfrm>
            <a:off x="3937955" y="1439475"/>
            <a:ext cx="4748845" cy="503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9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Stateful</a:t>
            </a:r>
            <a:r>
              <a:rPr lang="en-US" dirty="0" smtClean="0"/>
              <a:t> and Fine-grained </a:t>
            </a:r>
            <a:br>
              <a:rPr lang="en-US" dirty="0" smtClean="0"/>
            </a:br>
            <a:r>
              <a:rPr lang="en-US" dirty="0" smtClean="0"/>
              <a:t>Security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</a:p>
          <a:p>
            <a:pPr lvl="1"/>
            <a:r>
              <a:rPr lang="en-US" dirty="0" smtClean="0"/>
              <a:t>Behavior of the code</a:t>
            </a:r>
          </a:p>
          <a:p>
            <a:pPr lvl="1"/>
            <a:r>
              <a:rPr lang="en-US" dirty="0" smtClean="0"/>
              <a:t>Principal of the code</a:t>
            </a:r>
          </a:p>
          <a:p>
            <a:r>
              <a:rPr lang="en-US" dirty="0" smtClean="0"/>
              <a:t>E.g.:</a:t>
            </a:r>
          </a:p>
          <a:p>
            <a:pPr lvl="1"/>
            <a:r>
              <a:rPr lang="en-US" dirty="0" smtClean="0"/>
              <a:t>Disallow the </a:t>
            </a:r>
            <a:r>
              <a:rPr lang="en-US" dirty="0" err="1" smtClean="0"/>
              <a:t>sms.send</a:t>
            </a:r>
            <a:r>
              <a:rPr lang="en-US" dirty="0" smtClean="0"/>
              <a:t> if the untrusted principal has accessed the </a:t>
            </a:r>
            <a:r>
              <a:rPr lang="en-US" dirty="0" err="1" smtClean="0"/>
              <a:t>geolocation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5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Fine</a:t>
            </a:r>
            <a:r>
              <a:rPr lang="en-US" dirty="0" smtClean="0"/>
              <a:t>-grained Policy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280"/>
            <a:ext cx="8229600" cy="5243531"/>
          </a:xfrm>
        </p:spPr>
        <p:txBody>
          <a:bodyPr>
            <a:normAutofit fontScale="92500"/>
          </a:bodyPr>
          <a:lstStyle/>
          <a:p>
            <a:r>
              <a:rPr lang="en-US" dirty="0"/>
              <a:t>Resource bounds Policy </a:t>
            </a:r>
          </a:p>
          <a:p>
            <a:pPr lvl="1"/>
            <a:r>
              <a:rPr lang="en-US" dirty="0" smtClean="0"/>
              <a:t>Limit the number of accesses to a resource</a:t>
            </a:r>
            <a:endParaRPr lang="en-US" dirty="0"/>
          </a:p>
          <a:p>
            <a:pPr lvl="2"/>
            <a:r>
              <a:rPr lang="en-US" dirty="0"/>
              <a:t>E</a:t>
            </a:r>
            <a:r>
              <a:rPr lang="en-US" dirty="0" smtClean="0"/>
              <a:t>.g.,: limit the number of </a:t>
            </a:r>
            <a:r>
              <a:rPr lang="en-US" dirty="0" err="1" smtClean="0"/>
              <a:t>sms</a:t>
            </a:r>
            <a:r>
              <a:rPr lang="en-US" dirty="0" smtClean="0"/>
              <a:t> send  </a:t>
            </a:r>
          </a:p>
          <a:p>
            <a:r>
              <a:rPr lang="en-US" dirty="0"/>
              <a:t>Whitelist Policies </a:t>
            </a:r>
            <a:endParaRPr lang="en-US" dirty="0" smtClean="0"/>
          </a:p>
          <a:p>
            <a:pPr lvl="1"/>
            <a:r>
              <a:rPr lang="en-US" dirty="0" smtClean="0"/>
              <a:t>A resource access is allowed only under some conditions</a:t>
            </a:r>
          </a:p>
          <a:p>
            <a:pPr lvl="2"/>
            <a:r>
              <a:rPr lang="en-US" dirty="0" smtClean="0"/>
              <a:t>E.g.,: allow </a:t>
            </a:r>
            <a:r>
              <a:rPr lang="en-US" dirty="0" err="1" smtClean="0"/>
              <a:t>sms</a:t>
            </a:r>
            <a:r>
              <a:rPr lang="en-US" dirty="0" smtClean="0"/>
              <a:t> send to some predefined receipts </a:t>
            </a:r>
          </a:p>
          <a:p>
            <a:r>
              <a:rPr lang="en-US" dirty="0" smtClean="0"/>
              <a:t>History-based Policies </a:t>
            </a:r>
          </a:p>
          <a:p>
            <a:pPr lvl="1"/>
            <a:r>
              <a:rPr lang="en-US" dirty="0" smtClean="0"/>
              <a:t>Policies depending on the previous execution status</a:t>
            </a:r>
          </a:p>
          <a:p>
            <a:pPr lvl="2"/>
            <a:r>
              <a:rPr lang="en-US" dirty="0" smtClean="0"/>
              <a:t>E.g.,: </a:t>
            </a:r>
            <a:r>
              <a:rPr lang="en-US" dirty="0"/>
              <a:t>no SMS sending after contact list is read </a:t>
            </a:r>
          </a:p>
          <a:p>
            <a:r>
              <a:rPr lang="en-US" dirty="0" smtClean="0"/>
              <a:t>Any custom policies, e.g., preventing UI attacks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6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Mediation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 APIs: We </a:t>
            </a:r>
            <a:r>
              <a:rPr lang="en-US" dirty="0"/>
              <a:t>apply the secure </a:t>
            </a:r>
            <a:r>
              <a:rPr lang="en-US" dirty="0" smtClean="0"/>
              <a:t>wrapper implementations for JavaScript </a:t>
            </a:r>
            <a:r>
              <a:rPr lang="en-US" dirty="0"/>
              <a:t>in the literature </a:t>
            </a:r>
          </a:p>
          <a:p>
            <a:pPr lvl="1"/>
            <a:r>
              <a:rPr lang="en-US" dirty="0" smtClean="0"/>
              <a:t>Ensure </a:t>
            </a:r>
            <a:r>
              <a:rPr lang="en-US" dirty="0"/>
              <a:t>that our monitor implementation is tamper-proof from potentially malicious code </a:t>
            </a:r>
          </a:p>
          <a:p>
            <a:r>
              <a:rPr lang="en-US" dirty="0" smtClean="0"/>
              <a:t>JavaScript bridge </a:t>
            </a:r>
            <a:r>
              <a:rPr lang="en-US" dirty="0"/>
              <a:t>APIs </a:t>
            </a:r>
            <a:endParaRPr lang="en-US" dirty="0" smtClean="0"/>
          </a:p>
          <a:p>
            <a:pPr lvl="1"/>
            <a:r>
              <a:rPr lang="en-US" dirty="0" smtClean="0"/>
              <a:t>Direct access to native APIs is disallowed</a:t>
            </a:r>
          </a:p>
          <a:p>
            <a:pPr lvl="1"/>
            <a:r>
              <a:rPr lang="en-US" dirty="0" smtClean="0"/>
              <a:t>We rely on app developers to identify bridge APIs and wrap them with our interface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5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34" y="-5464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HybridGuard</a:t>
            </a:r>
            <a:r>
              <a:rPr lang="en-US" dirty="0" smtClean="0"/>
              <a:t>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B76D9-4281-1648-A385-581089AAB95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 descr="tie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6385413" cy="2667000"/>
          </a:xfrm>
          <a:prstGeom prst="rect">
            <a:avLst/>
          </a:prstGeom>
          <a:ln w="57150" cmpd="sng"/>
        </p:spPr>
      </p:pic>
      <p:sp>
        <p:nvSpPr>
          <p:cNvPr id="9" name="Rounded Rectangular Callout 8"/>
          <p:cNvSpPr/>
          <p:nvPr/>
        </p:nvSpPr>
        <p:spPr>
          <a:xfrm>
            <a:off x="3886200" y="5105400"/>
            <a:ext cx="3124200" cy="643371"/>
          </a:xfrm>
          <a:prstGeom prst="wedgeRoundRectCallout">
            <a:avLst>
              <a:gd name="adj1" fmla="val -36127"/>
              <a:gd name="adj2" fmla="val -817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By lexical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scoping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169876" y="1371600"/>
            <a:ext cx="3962401" cy="1828800"/>
          </a:xfrm>
          <a:prstGeom prst="wedgeRoundRectCallout">
            <a:avLst>
              <a:gd name="adj1" fmla="val -45575"/>
              <a:gd name="adj2" fmla="val 894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Keeping original APIs with a protected lexical scope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wraps all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channels generating JS code at runtime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6200" y="1143000"/>
            <a:ext cx="3429000" cy="1828800"/>
          </a:xfrm>
          <a:prstGeom prst="wedgeRoundRectCallout">
            <a:avLst>
              <a:gd name="adj1" fmla="val 31019"/>
              <a:gd name="adj2" fmla="val 8066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Labeling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all</a:t>
            </a:r>
          </a:p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dynamically written content with the authoring principal</a:t>
            </a:r>
          </a:p>
        </p:txBody>
      </p:sp>
    </p:spTree>
    <p:extLst>
      <p:ext uri="{BB962C8B-B14F-4D97-AF65-F5344CB8AC3E}">
        <p14:creationId xmlns:p14="http://schemas.microsoft.com/office/powerpoint/2010/main" val="150947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Hybrid </a:t>
            </a:r>
            <a:r>
              <a:rPr lang="en-US" dirty="0" smtClean="0"/>
              <a:t>Apps – </a:t>
            </a:r>
            <a:br>
              <a:rPr lang="en-US" dirty="0" smtClean="0"/>
            </a:br>
            <a:r>
              <a:rPr lang="en-US" dirty="0" smtClean="0"/>
              <a:t>Interaction </a:t>
            </a:r>
            <a:r>
              <a:rPr lang="en-US" dirty="0"/>
              <a:t>with Mobile </a:t>
            </a:r>
            <a:r>
              <a:rPr lang="en-US" dirty="0" smtClean="0"/>
              <a:t>Device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921" b="192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36918" y="6293940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Credit: http</a:t>
            </a:r>
            <a:r>
              <a:rPr lang="en-US" dirty="0"/>
              <a:t>://</a:t>
            </a:r>
            <a:r>
              <a:rPr lang="en-US" dirty="0" err="1"/>
              <a:t>www.xrgsystems.com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5061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HybridGuard</a:t>
            </a:r>
            <a:r>
              <a:rPr lang="en-US" dirty="0"/>
              <a:t>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Unlabeled </a:t>
            </a:r>
            <a:r>
              <a:rPr lang="en-US" dirty="0"/>
              <a:t>code always runs at the lowest privilege level</a:t>
            </a:r>
          </a:p>
          <a:p>
            <a:r>
              <a:rPr lang="en-US" dirty="0"/>
              <a:t> A principal-tracking failure could lead to conservative rejection, but never a policy violation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1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performed a small-scale evaluation on around 10 Android hybrid apps from Google Play</a:t>
            </a:r>
          </a:p>
          <a:p>
            <a:pPr lvl="1"/>
            <a:r>
              <a:rPr lang="en-US" dirty="0" smtClean="0"/>
              <a:t>Decompile the code and inject our framework manually</a:t>
            </a:r>
          </a:p>
          <a:p>
            <a:r>
              <a:rPr lang="en-US" dirty="0" smtClean="0"/>
              <a:t>We developed several hybrid apps invoking various plugins</a:t>
            </a:r>
          </a:p>
          <a:p>
            <a:pPr lvl="1"/>
            <a:r>
              <a:rPr lang="en-US" dirty="0" smtClean="0"/>
              <a:t>Our framework is integrated and tested on Android and </a:t>
            </a:r>
            <a:r>
              <a:rPr lang="en-US" dirty="0" err="1" smtClean="0"/>
              <a:t>iOS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4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Examples on Resources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9877"/>
            <a:ext cx="9144000" cy="44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9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Tested Hybrid Apps and Policies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01" y="1606907"/>
            <a:ext cx="8559800" cy="506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7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present </a:t>
            </a:r>
            <a:r>
              <a:rPr lang="en-US" dirty="0" err="1" smtClean="0"/>
              <a:t>HybridGuard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robust framework to specify and enforce principal- based and fine-grained security policies </a:t>
            </a:r>
          </a:p>
          <a:p>
            <a:r>
              <a:rPr lang="en-US" dirty="0" err="1" smtClean="0"/>
              <a:t>HybridGuard</a:t>
            </a:r>
            <a:r>
              <a:rPr lang="en-US" dirty="0" smtClean="0"/>
              <a:t> is developed in JavaScript</a:t>
            </a:r>
          </a:p>
          <a:p>
            <a:pPr lvl="1"/>
            <a:r>
              <a:rPr lang="en-US" dirty="0"/>
              <a:t>can be deployed on various mobile platforms and hybrid development frameworks without modifying them </a:t>
            </a:r>
          </a:p>
          <a:p>
            <a:r>
              <a:rPr lang="en-US" dirty="0" smtClean="0"/>
              <a:t>We provide a </a:t>
            </a:r>
            <a:r>
              <a:rPr lang="en-US" dirty="0"/>
              <a:t>wide range security policies that the app developer can use to mitigate potential attacks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3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511" y="1645741"/>
            <a:ext cx="8708599" cy="1954709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660" y="3548952"/>
            <a:ext cx="7540959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2800" u="sng" dirty="0" smtClean="0"/>
              <a:t>Phu H. Phung</a:t>
            </a:r>
          </a:p>
          <a:p>
            <a:r>
              <a:rPr lang="en-US" sz="2800" dirty="0" smtClean="0">
                <a:hlinkClick r:id="rId2"/>
              </a:rPr>
              <a:t>phu@udayton.edu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http://academic.udayton.edu/PhuPhung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085" y="5021232"/>
            <a:ext cx="1212209" cy="1219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40220" y="122246"/>
            <a:ext cx="608293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MOBILE SECURITY TECHNOLOGIES (MOST) 2017</a:t>
            </a:r>
          </a:p>
          <a:p>
            <a:pPr algn="ctr"/>
            <a:r>
              <a:rPr lang="en-US" dirty="0" smtClean="0"/>
              <a:t>Thursday</a:t>
            </a:r>
            <a:r>
              <a:rPr lang="en-US" dirty="0"/>
              <a:t>, May 25, </a:t>
            </a:r>
            <a:r>
              <a:rPr lang="en-US" dirty="0" smtClean="0"/>
              <a:t>2017</a:t>
            </a:r>
          </a:p>
          <a:p>
            <a:pPr algn="ctr"/>
            <a:r>
              <a:rPr lang="en-US" dirty="0"/>
              <a:t>The Fairmont Hotel, San Jose, CA</a:t>
            </a: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181604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smtClean="0">
                <a:solidFill>
                  <a:srgbClr val="008000"/>
                </a:solidFill>
              </a:rPr>
              <a:t>Thank you!</a:t>
            </a:r>
            <a:endParaRPr lang="en-US" sz="8800" dirty="0">
              <a:solidFill>
                <a:srgbClr val="008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42" y="-12196"/>
            <a:ext cx="951045" cy="92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2723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Hybrid App</a:t>
            </a:r>
            <a:br>
              <a:rPr lang="en-US" dirty="0" smtClean="0"/>
            </a:b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668" r="12657" b="1852"/>
          <a:stretch/>
        </p:blipFill>
        <p:spPr>
          <a:xfrm>
            <a:off x="4016376" y="0"/>
            <a:ext cx="4826000" cy="6731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301875"/>
            <a:ext cx="8229600" cy="3824288"/>
          </a:xfrm>
        </p:spPr>
        <p:txBody>
          <a:bodyPr/>
          <a:lstStyle/>
          <a:p>
            <a:r>
              <a:rPr lang="en-US" dirty="0" smtClean="0"/>
              <a:t>Bridge code is </a:t>
            </a:r>
            <a:br>
              <a:rPr lang="en-US" dirty="0" smtClean="0"/>
            </a:br>
            <a:r>
              <a:rPr lang="en-US" dirty="0" smtClean="0"/>
              <a:t>provided to allow</a:t>
            </a:r>
            <a:br>
              <a:rPr lang="en-US" dirty="0" smtClean="0"/>
            </a:br>
            <a:r>
              <a:rPr lang="en-US" dirty="0" smtClean="0"/>
              <a:t>the access from</a:t>
            </a:r>
            <a:br>
              <a:rPr lang="en-US" dirty="0" smtClean="0"/>
            </a:br>
            <a:r>
              <a:rPr lang="en-US" dirty="0" smtClean="0"/>
              <a:t>the web code</a:t>
            </a:r>
            <a:br>
              <a:rPr lang="en-US" dirty="0" smtClean="0"/>
            </a:br>
            <a:r>
              <a:rPr lang="en-US" dirty="0" smtClean="0"/>
              <a:t>to the 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5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JavaScript Bridge in Web-based Apps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304" t="58060" r="39583" b="3393"/>
          <a:stretch/>
        </p:blipFill>
        <p:spPr>
          <a:xfrm>
            <a:off x="6667500" y="1237511"/>
            <a:ext cx="1257300" cy="11858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305" r="18561" b="22769"/>
          <a:stretch/>
        </p:blipFill>
        <p:spPr>
          <a:xfrm>
            <a:off x="6468780" y="4844719"/>
            <a:ext cx="1416993" cy="13861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4950" y="1565513"/>
            <a:ext cx="39401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Arial"/>
                <a:cs typeface="Arial"/>
              </a:rPr>
              <a:t>//implemented in a native language,</a:t>
            </a:r>
          </a:p>
          <a:p>
            <a:r>
              <a:rPr lang="en-US" i="1" dirty="0" smtClean="0">
                <a:solidFill>
                  <a:srgbClr val="0000FF"/>
                </a:solidFill>
                <a:latin typeface="Arial"/>
                <a:cs typeface="Arial"/>
              </a:rPr>
              <a:t>// e.g., Java for Android</a:t>
            </a:r>
          </a:p>
          <a:p>
            <a:r>
              <a:rPr lang="en-US" dirty="0" err="1" smtClean="0">
                <a:latin typeface="Courier"/>
                <a:cs typeface="Courier"/>
              </a:rPr>
              <a:t>addJavascriptInterface</a:t>
            </a:r>
            <a:r>
              <a:rPr lang="en-US" dirty="0" smtClean="0">
                <a:latin typeface="Courier"/>
                <a:cs typeface="Courier"/>
              </a:rPr>
              <a:t>(</a:t>
            </a:r>
          </a:p>
          <a:p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		new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MyObject</a:t>
            </a:r>
            <a:r>
              <a:rPr lang="en-US" dirty="0">
                <a:latin typeface="Courier"/>
                <a:cs typeface="Courier"/>
              </a:rPr>
              <a:t>()</a:t>
            </a:r>
            <a:r>
              <a:rPr lang="en-US" dirty="0" smtClean="0">
                <a:latin typeface="Courier"/>
                <a:cs typeface="Courier"/>
              </a:rPr>
              <a:t>,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smtClean="0">
                <a:latin typeface="Courier"/>
                <a:cs typeface="Courier"/>
              </a:rPr>
              <a:t>		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"</a:t>
            </a:r>
            <a:r>
              <a:rPr lang="en-US" dirty="0" err="1" smtClean="0">
                <a:solidFill>
                  <a:srgbClr val="FF0000"/>
                </a:solidFill>
                <a:latin typeface="Courier"/>
                <a:cs typeface="Courier"/>
              </a:rPr>
              <a:t>myinterface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"</a:t>
            </a:r>
            <a:r>
              <a:rPr lang="en-US" dirty="0">
                <a:latin typeface="Courier"/>
                <a:cs typeface="Courier"/>
              </a:rPr>
              <a:t>);</a:t>
            </a:r>
          </a:p>
        </p:txBody>
      </p:sp>
      <p:sp>
        <p:nvSpPr>
          <p:cNvPr id="8" name="Rectangle 7"/>
          <p:cNvSpPr/>
          <p:nvPr/>
        </p:nvSpPr>
        <p:spPr>
          <a:xfrm>
            <a:off x="5648325" y="2345636"/>
            <a:ext cx="3511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Arial"/>
                <a:cs typeface="Arial"/>
              </a:rPr>
              <a:t>//core code in JavaScript</a:t>
            </a:r>
          </a:p>
          <a:p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myinterface.</a:t>
            </a:r>
            <a:r>
              <a:rPr lang="en-US" dirty="0" err="1" smtClean="0">
                <a:solidFill>
                  <a:srgbClr val="800000"/>
                </a:solidFill>
                <a:latin typeface="Courier"/>
                <a:cs typeface="Courier"/>
              </a:rPr>
              <a:t>sendSMS</a:t>
            </a:r>
            <a:r>
              <a:rPr lang="en-US" dirty="0" smtClean="0">
                <a:solidFill>
                  <a:srgbClr val="800000"/>
                </a:solidFill>
                <a:latin typeface="Courier"/>
                <a:cs typeface="Courier"/>
              </a:rPr>
              <a:t>(..)</a:t>
            </a:r>
            <a:r>
              <a:rPr lang="en-US" dirty="0" smtClean="0">
                <a:latin typeface="Courier"/>
                <a:cs typeface="Courier"/>
              </a:rPr>
              <a:t>;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49" y="2921192"/>
            <a:ext cx="2626457" cy="760359"/>
          </a:xfrm>
          <a:prstGeom prst="rect">
            <a:avLst/>
          </a:prstGeom>
        </p:spPr>
      </p:pic>
      <p:sp>
        <p:nvSpPr>
          <p:cNvPr id="27" name="Left-Right Arrow 26"/>
          <p:cNvSpPr/>
          <p:nvPr/>
        </p:nvSpPr>
        <p:spPr>
          <a:xfrm>
            <a:off x="3735385" y="2708640"/>
            <a:ext cx="1926331" cy="34992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783210" y="4190525"/>
            <a:ext cx="1758258" cy="15118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Elbow Connector 29"/>
          <p:cNvCxnSpPr>
            <a:stCxn id="7" idx="2"/>
            <a:endCxn id="28" idx="1"/>
          </p:cNvCxnSpPr>
          <p:nvPr/>
        </p:nvCxnSpPr>
        <p:spPr>
          <a:xfrm rot="16200000" flipH="1">
            <a:off x="2042313" y="3205566"/>
            <a:ext cx="1903622" cy="157817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" name="Content Placeholder 5"/>
          <p:cNvPicPr>
            <a:picLocks noChangeAspect="1"/>
          </p:cNvPicPr>
          <p:nvPr/>
        </p:nvPicPr>
        <p:blipFill rotWithShape="1">
          <a:blip r:embed="rId2"/>
          <a:srcRect l="36304" t="58060" r="39583" b="3393"/>
          <a:stretch/>
        </p:blipFill>
        <p:spPr>
          <a:xfrm>
            <a:off x="4106096" y="4312384"/>
            <a:ext cx="1138918" cy="1074227"/>
          </a:xfrm>
          <a:prstGeom prst="rect">
            <a:avLst/>
          </a:prstGeom>
        </p:spPr>
      </p:pic>
      <p:sp>
        <p:nvSpPr>
          <p:cNvPr id="33" name="Left-Right Arrow 32"/>
          <p:cNvSpPr/>
          <p:nvPr/>
        </p:nvSpPr>
        <p:spPr>
          <a:xfrm>
            <a:off x="5270934" y="5369886"/>
            <a:ext cx="1282989" cy="31810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8" idx="2"/>
            <a:endCxn id="31" idx="3"/>
          </p:cNvCxnSpPr>
          <p:nvPr/>
        </p:nvCxnSpPr>
        <p:spPr>
          <a:xfrm flipH="1">
            <a:off x="5245014" y="2991967"/>
            <a:ext cx="2159086" cy="18575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368108" y="5624421"/>
            <a:ext cx="1262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Courier"/>
                <a:cs typeface="Courier"/>
              </a:rPr>
              <a:t>MyObject</a:t>
            </a:r>
            <a:r>
              <a:rPr lang="en-US" sz="1400" dirty="0">
                <a:latin typeface="Courier"/>
                <a:cs typeface="Courier"/>
              </a:rPr>
              <a:t>()</a:t>
            </a:r>
            <a:endParaRPr lang="en-US" sz="1400" dirty="0"/>
          </a:p>
        </p:txBody>
      </p:sp>
      <p:sp>
        <p:nvSpPr>
          <p:cNvPr id="38" name="Rectangle 37"/>
          <p:cNvSpPr/>
          <p:nvPr/>
        </p:nvSpPr>
        <p:spPr>
          <a:xfrm>
            <a:off x="4132016" y="5414915"/>
            <a:ext cx="1087753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FF0000"/>
                </a:solidFill>
                <a:latin typeface="Courier"/>
                <a:cs typeface="Courier"/>
              </a:rPr>
              <a:t>myinterface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6583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7" grpId="0" animBg="1"/>
      <p:bldP spid="28" grpId="0" animBg="1"/>
      <p:bldP spid="33" grpId="0" animBg="1"/>
      <p:bldP spid="33" grpId="1" animBg="1"/>
      <p:bldP spid="37" grpId="0"/>
      <p:bldP spid="37" grpId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Mobile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JavaScript Bridge is typically provided automatically </a:t>
            </a:r>
            <a:r>
              <a:rPr lang="en-US" dirty="0" smtClean="0"/>
              <a:t>by</a:t>
            </a:r>
            <a:r>
              <a:rPr lang="en-US" dirty="0" smtClean="0"/>
              <a:t> </a:t>
            </a:r>
            <a:r>
              <a:rPr lang="en-US" dirty="0" smtClean="0"/>
              <a:t>hybrid mobile development frameworks</a:t>
            </a:r>
          </a:p>
          <a:p>
            <a:pPr lvl="1"/>
            <a:r>
              <a:rPr lang="en-US" dirty="0" smtClean="0"/>
              <a:t>E.g., Cordova (</a:t>
            </a:r>
            <a:r>
              <a:rPr lang="en-US" dirty="0" err="1" smtClean="0"/>
              <a:t>PhoneGap</a:t>
            </a:r>
            <a:r>
              <a:rPr lang="en-US" dirty="0"/>
              <a:t>)</a:t>
            </a:r>
            <a:r>
              <a:rPr lang="en-US" dirty="0" smtClean="0"/>
              <a:t>, Ionic, </a:t>
            </a:r>
            <a:r>
              <a:rPr lang="en-US" dirty="0" err="1" smtClean="0"/>
              <a:t>Onsen</a:t>
            </a:r>
            <a:r>
              <a:rPr lang="en-US" dirty="0" smtClean="0"/>
              <a:t>, React Native, and more than 70 others </a:t>
            </a:r>
          </a:p>
          <a:p>
            <a:r>
              <a:rPr lang="en-US" dirty="0" smtClean="0"/>
              <a:t>JavaScript Bridge APIs are provided through plugins </a:t>
            </a:r>
          </a:p>
          <a:p>
            <a:pPr lvl="1"/>
            <a:r>
              <a:rPr lang="en-US" dirty="0" smtClean="0"/>
              <a:t>Native implementations and JavaScript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0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Model in Mobile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can grant permissions for a mobile app </a:t>
            </a:r>
          </a:p>
          <a:p>
            <a:pPr lvl="1"/>
            <a:r>
              <a:rPr lang="en-US" dirty="0" smtClean="0"/>
              <a:t>to access the device resources such as </a:t>
            </a:r>
            <a:r>
              <a:rPr lang="en-US" dirty="0" err="1" smtClean="0"/>
              <a:t>geolocation</a:t>
            </a:r>
            <a:r>
              <a:rPr lang="en-US" dirty="0" smtClean="0"/>
              <a:t>, SMS, … </a:t>
            </a:r>
          </a:p>
          <a:p>
            <a:r>
              <a:rPr lang="en-US" dirty="0" smtClean="0"/>
              <a:t>Once a permission is granted (either static or dynamic), there is no way to control how the app </a:t>
            </a:r>
            <a:r>
              <a:rPr lang="en-US" dirty="0" smtClean="0"/>
              <a:t>uses </a:t>
            </a:r>
            <a:r>
              <a:rPr lang="en-US" dirty="0" smtClean="0"/>
              <a:t>the </a:t>
            </a:r>
            <a:r>
              <a:rPr lang="en-US" dirty="0" smtClean="0"/>
              <a:t>permissions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8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Permission in Web-based Mobile Apps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JavaScript code can access the exposed JavaScript bridge APIs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305" r="18561" b="22769"/>
          <a:stretch/>
        </p:blipFill>
        <p:spPr>
          <a:xfrm>
            <a:off x="6729583" y="4786957"/>
            <a:ext cx="1342661" cy="131347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84915" y="3602880"/>
            <a:ext cx="3070525" cy="19698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>
            <a:off x="4576942" y="5201850"/>
            <a:ext cx="2240541" cy="37085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3985" y="5502541"/>
            <a:ext cx="2203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urier"/>
                <a:cs typeface="Courier"/>
              </a:rPr>
              <a:t>MyObject</a:t>
            </a:r>
            <a:r>
              <a:rPr lang="en-US" sz="1400" dirty="0">
                <a:latin typeface="Courier"/>
                <a:cs typeface="Courier"/>
              </a:rPr>
              <a:t>()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168555" y="5244393"/>
            <a:ext cx="2365187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FF0000"/>
                </a:solidFill>
                <a:latin typeface="Courier"/>
                <a:cs typeface="Courier"/>
              </a:rPr>
              <a:t>myinterface</a:t>
            </a:r>
            <a:endParaRPr lang="en-US" sz="1000" dirty="0"/>
          </a:p>
        </p:txBody>
      </p:sp>
      <p:sp>
        <p:nvSpPr>
          <p:cNvPr id="12" name="Left Arrow 11"/>
          <p:cNvSpPr/>
          <p:nvPr/>
        </p:nvSpPr>
        <p:spPr>
          <a:xfrm rot="15175570">
            <a:off x="2457552" y="4875664"/>
            <a:ext cx="493324" cy="28396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66166" y="4427012"/>
            <a:ext cx="165148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Local JavaScript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 rot="17077686">
            <a:off x="3397567" y="4580558"/>
            <a:ext cx="1025311" cy="25044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82735" y="3848132"/>
            <a:ext cx="222485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Third-party JavaScript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83" y="2137774"/>
            <a:ext cx="1223962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4807585" y="2871993"/>
            <a:ext cx="1921998" cy="1160805"/>
          </a:xfrm>
          <a:prstGeom prst="straightConnector1">
            <a:avLst/>
          </a:prstGeom>
          <a:ln w="762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68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2" grpId="0" animBg="1"/>
      <p:bldP spid="10" grpId="0" animBg="1"/>
      <p:bldP spid="1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in Web-based Mobile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</a:t>
            </a:r>
            <a:r>
              <a:rPr lang="en-US" dirty="0" smtClean="0"/>
              <a:t>Whitelisting, e</a:t>
            </a:r>
            <a:r>
              <a:rPr lang="en-US" dirty="0" smtClean="0"/>
              <a:t>.g., in Cordova</a:t>
            </a:r>
            <a:endParaRPr lang="en-US" dirty="0" smtClean="0"/>
          </a:p>
          <a:p>
            <a:pPr lvl="1"/>
            <a:r>
              <a:rPr lang="en-US" dirty="0" smtClean="0"/>
              <a:t>Allow code from some whitelisted domains can access</a:t>
            </a:r>
          </a:p>
          <a:p>
            <a:r>
              <a:rPr lang="en-US" dirty="0" smtClean="0"/>
              <a:t>Content Security Policy</a:t>
            </a:r>
          </a:p>
          <a:p>
            <a:pPr lvl="1"/>
            <a:r>
              <a:rPr lang="en-US" dirty="0" smtClean="0"/>
              <a:t>Limit the access of JavaScript code based on domain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232D-DAC8-DE4D-B14C-8E59E7DBEE45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9480" y="5114880"/>
            <a:ext cx="715363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These mechanisms are coarse-grained: Once an access is granted, no more control on that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522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10385</TotalTime>
  <Words>1352</Words>
  <Application>Microsoft Macintosh PowerPoint</Application>
  <PresentationFormat>On-screen Show (4:3)</PresentationFormat>
  <Paragraphs>224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</vt:lpstr>
      <vt:lpstr>Web-based (Hybrid) Mobile Apps</vt:lpstr>
      <vt:lpstr>Hybrid Apps –  Interaction with Mobile Device</vt:lpstr>
      <vt:lpstr>Hybrid App Architecture</vt:lpstr>
      <vt:lpstr>JavaScript Bridge in Web-based Apps</vt:lpstr>
      <vt:lpstr>Hybrid Mobile Frameworks</vt:lpstr>
      <vt:lpstr>Permission Model in Mobile Apps</vt:lpstr>
      <vt:lpstr>Permission in Web-based Mobile Apps </vt:lpstr>
      <vt:lpstr>Security in Web-based Mobile Apps</vt:lpstr>
      <vt:lpstr>A Running Attack Scenario</vt:lpstr>
      <vt:lpstr>The state-of-the-art</vt:lpstr>
      <vt:lpstr>Our Motivation</vt:lpstr>
      <vt:lpstr>Outline</vt:lpstr>
      <vt:lpstr>Threat Model</vt:lpstr>
      <vt:lpstr>Our Approach</vt:lpstr>
      <vt:lpstr>JavaScript Invocation</vt:lpstr>
      <vt:lpstr>Our Approach –  Wrapping JavaScript APIs</vt:lpstr>
      <vt:lpstr>Our Approach - HybridGuard</vt:lpstr>
      <vt:lpstr>HybridGuard</vt:lpstr>
      <vt:lpstr>Wrapping JavaScript  (Web/Bridge) APIs</vt:lpstr>
      <vt:lpstr>Principal Management and Tracking</vt:lpstr>
      <vt:lpstr>Load and Run JavaScript Code  under A Principal</vt:lpstr>
      <vt:lpstr>Principal Tracking Example</vt:lpstr>
      <vt:lpstr>Principal-based Permission</vt:lpstr>
      <vt:lpstr>Principal-based Permission Example</vt:lpstr>
      <vt:lpstr>Stateful and Fine-grained  Security Policies</vt:lpstr>
      <vt:lpstr>More Fine-grained Policy Patterns</vt:lpstr>
      <vt:lpstr>Complete Mediation</vt:lpstr>
      <vt:lpstr>HybridGuard Security</vt:lpstr>
      <vt:lpstr>HybridGuard Security</vt:lpstr>
      <vt:lpstr>Evaluation </vt:lpstr>
      <vt:lpstr>Policy Examples on Resources </vt:lpstr>
      <vt:lpstr>Tested Hybrid Apps and Policies</vt:lpstr>
      <vt:lpstr>Concluding Remarks</vt:lpstr>
      <vt:lpstr> </vt:lpstr>
    </vt:vector>
  </TitlesOfParts>
  <Company>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 Phung</dc:creator>
  <cp:lastModifiedBy>Phu Phung</cp:lastModifiedBy>
  <cp:revision>261</cp:revision>
  <dcterms:created xsi:type="dcterms:W3CDTF">2016-11-05T04:15:49Z</dcterms:created>
  <dcterms:modified xsi:type="dcterms:W3CDTF">2017-05-26T13:14:29Z</dcterms:modified>
</cp:coreProperties>
</file>