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43" r:id="rId2"/>
    <p:sldId id="489" r:id="rId3"/>
    <p:sldId id="485" r:id="rId4"/>
    <p:sldId id="511" r:id="rId5"/>
    <p:sldId id="486" r:id="rId6"/>
    <p:sldId id="484" r:id="rId7"/>
    <p:sldId id="487" r:id="rId8"/>
    <p:sldId id="488" r:id="rId9"/>
    <p:sldId id="492" r:id="rId10"/>
    <p:sldId id="490" r:id="rId11"/>
    <p:sldId id="477" r:id="rId12"/>
    <p:sldId id="481" r:id="rId13"/>
    <p:sldId id="493" r:id="rId14"/>
    <p:sldId id="494" r:id="rId15"/>
    <p:sldId id="495" r:id="rId16"/>
    <p:sldId id="496" r:id="rId17"/>
    <p:sldId id="497" r:id="rId18"/>
    <p:sldId id="499" r:id="rId19"/>
    <p:sldId id="498" r:id="rId20"/>
    <p:sldId id="501" r:id="rId21"/>
    <p:sldId id="504" r:id="rId22"/>
    <p:sldId id="500" r:id="rId23"/>
    <p:sldId id="503" r:id="rId24"/>
    <p:sldId id="505" r:id="rId25"/>
    <p:sldId id="506" r:id="rId26"/>
    <p:sldId id="508" r:id="rId27"/>
    <p:sldId id="509" r:id="rId28"/>
    <p:sldId id="510" r:id="rId29"/>
    <p:sldId id="507" r:id="rId30"/>
    <p:sldId id="40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4" autoAdjust="0"/>
    <p:restoredTop sz="70025" autoAdjust="0"/>
  </p:normalViewPr>
  <p:slideViewPr>
    <p:cSldViewPr>
      <p:cViewPr varScale="1">
        <p:scale>
          <a:sx n="61" d="100"/>
          <a:sy n="61" d="100"/>
        </p:scale>
        <p:origin x="22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A32F-C7A3-461B-B115-E2DDA648B969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B83E-04D3-4638-BD98-30C8BE4CF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8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0A107-35D3-4160-A7FC-43B658F85129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E9B9D-EF88-4DC0-8C76-6761566A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CDB65D-1EBA-41E6-A938-717AE635D747}" type="slidenum">
              <a:rPr lang="zh-TW" altLang="en-US" sz="1300" smtClean="0"/>
              <a:pPr>
                <a:spcBef>
                  <a:spcPct val="0"/>
                </a:spcBef>
              </a:pPr>
              <a:t>1</a:t>
            </a:fld>
            <a:endParaRPr lang="en-US" altLang="zh-TW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0534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8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3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4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5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7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8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0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5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2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7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6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0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77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1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E9B9D-EF88-4DC0-8C76-6761566AD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2CAB302-E6B5-4DEA-B6F8-361BFFC170BC}" type="slidenum">
              <a:rPr lang="en-US" altLang="en-US" sz="130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6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1295401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Sensor-based </a:t>
            </a:r>
            <a:r>
              <a:rPr lang="en-US" altLang="en-US" sz="4000" dirty="0"/>
              <a:t>Mobile Web Fingerprinting and Cross-site Input Inference </a:t>
            </a:r>
            <a:r>
              <a:rPr lang="en-US" altLang="en-US" sz="4000" dirty="0" smtClean="0"/>
              <a:t>Attacks</a:t>
            </a:r>
            <a:endParaRPr lang="en-US" alt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60899"/>
            <a:ext cx="5867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2200" dirty="0" err="1" smtClean="0">
                <a:solidFill>
                  <a:schemeClr val="tx1"/>
                </a:solidFill>
                <a:ea typeface="新細明體" panose="02020500000000000000" pitchFamily="18" charset="-120"/>
              </a:rPr>
              <a:t>Chuan</a:t>
            </a:r>
            <a:r>
              <a:rPr lang="en-US" altLang="zh-TW" sz="2200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 Yue, chuanyue@mines.edu</a:t>
            </a:r>
          </a:p>
        </p:txBody>
      </p:sp>
      <p:pic>
        <p:nvPicPr>
          <p:cNvPr id="4100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64776"/>
            <a:ext cx="5319249" cy="6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2859881"/>
            <a:ext cx="7239000" cy="4167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IEEE </a:t>
            </a:r>
            <a:r>
              <a:rPr lang="en-US" sz="2200" dirty="0"/>
              <a:t>Workshop on Mobile Security Technologies (</a:t>
            </a:r>
            <a:r>
              <a:rPr lang="en-US" sz="2200" dirty="0" err="1"/>
              <a:t>MoST</a:t>
            </a:r>
            <a:r>
              <a:rPr lang="en-US" sz="2200" dirty="0"/>
              <a:t>), </a:t>
            </a:r>
            <a:r>
              <a:rPr lang="en-US" sz="2200" dirty="0" smtClean="0"/>
              <a:t>2016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05000"/>
            <a:ext cx="7391400" cy="4221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and Background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99"/>
                </a:solidFill>
              </a:rPr>
              <a:t>Attacks</a:t>
            </a:r>
          </a:p>
          <a:p>
            <a:pPr>
              <a:spcBef>
                <a:spcPts val="1800"/>
              </a:spcBef>
            </a:pPr>
            <a:r>
              <a:rPr lang="en-US" dirty="0"/>
              <a:t>Potential Defense </a:t>
            </a:r>
            <a:r>
              <a:rPr lang="en-US" dirty="0" smtClean="0"/>
              <a:t>Mechanisms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Conclusion and Discussions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9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19380" y="1447800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8515" y="1443418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82989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</a:rPr>
              <a:t>User Fingerprinting</a:t>
            </a:r>
            <a:r>
              <a:rPr lang="en-US" sz="3600" dirty="0" smtClean="0"/>
              <a:t> Attacks - Privacy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219200" y="5341203"/>
            <a:ext cx="2813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first-party</a:t>
            </a:r>
            <a:r>
              <a:rPr lang="en-US" sz="2400" dirty="0" smtClean="0"/>
              <a:t> user fingerprinting attacks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6" y="1955943"/>
            <a:ext cx="2765406" cy="1015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4328740"/>
            <a:ext cx="1066800" cy="799907"/>
          </a:xfrm>
          <a:prstGeom prst="rect">
            <a:avLst/>
          </a:prstGeom>
        </p:spPr>
      </p:pic>
      <p:sp>
        <p:nvSpPr>
          <p:cNvPr id="1031" name="TextBox 1030"/>
          <p:cNvSpPr txBox="1"/>
          <p:nvPr/>
        </p:nvSpPr>
        <p:spPr>
          <a:xfrm>
            <a:off x="2468965" y="3352800"/>
            <a:ext cx="111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DOM</a:t>
            </a:r>
          </a:p>
          <a:p>
            <a:pPr algn="ctr"/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173425" y="3864114"/>
            <a:ext cx="103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window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events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1110" y="2566280"/>
            <a:ext cx="2362200" cy="2443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domainB.com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(in an iframe)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0125" y="3889514"/>
            <a:ext cx="103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window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events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1180" y="5334000"/>
            <a:ext cx="2813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third-party</a:t>
            </a:r>
            <a:r>
              <a:rPr lang="en-US" sz="2400" dirty="0" smtClean="0"/>
              <a:t> user fingerprinting attacks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20" idx="0"/>
            <a:endCxn id="19" idx="2"/>
          </p:cNvCxnSpPr>
          <p:nvPr/>
        </p:nvCxnSpPr>
        <p:spPr>
          <a:xfrm flipH="1" flipV="1">
            <a:off x="2623169" y="2971800"/>
            <a:ext cx="5731" cy="135694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28" idx="1"/>
          </p:cNvCxnSpPr>
          <p:nvPr/>
        </p:nvCxnSpPr>
        <p:spPr>
          <a:xfrm flipH="1" flipV="1">
            <a:off x="1218515" y="3370447"/>
            <a:ext cx="1410385" cy="95829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8" idx="0"/>
            <a:endCxn id="21" idx="1"/>
          </p:cNvCxnSpPr>
          <p:nvPr/>
        </p:nvCxnSpPr>
        <p:spPr>
          <a:xfrm flipH="1" flipV="1">
            <a:off x="5331110" y="3788002"/>
            <a:ext cx="1374490" cy="330067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18069"/>
            <a:ext cx="1066800" cy="7999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22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19380" y="1447800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8515" y="1443418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282989"/>
            <a:ext cx="8382000" cy="9941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99"/>
                </a:solidFill>
              </a:rPr>
              <a:t>Cross-Site Input Inference</a:t>
            </a:r>
            <a:r>
              <a:rPr lang="en-US" sz="3600" dirty="0"/>
              <a:t> Attacks -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5341203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p</a:t>
            </a:r>
            <a:r>
              <a:rPr lang="en-US" sz="2400" dirty="0" smtClean="0">
                <a:solidFill>
                  <a:srgbClr val="000099"/>
                </a:solidFill>
              </a:rPr>
              <a:t>arent-to-child</a:t>
            </a:r>
            <a:r>
              <a:rPr lang="en-US" sz="2400" dirty="0" smtClean="0"/>
              <a:t> cross-site input inference attacks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6" y="1879744"/>
            <a:ext cx="2765406" cy="595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2895600"/>
            <a:ext cx="1066800" cy="573657"/>
          </a:xfrm>
          <a:prstGeom prst="rect">
            <a:avLst/>
          </a:prstGeom>
        </p:spPr>
      </p:pic>
      <p:sp>
        <p:nvSpPr>
          <p:cNvPr id="1031" name="TextBox 1030"/>
          <p:cNvSpPr txBox="1"/>
          <p:nvPr/>
        </p:nvSpPr>
        <p:spPr>
          <a:xfrm>
            <a:off x="2577893" y="2569533"/>
            <a:ext cx="1536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DOM events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182858" y="2514600"/>
            <a:ext cx="103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window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events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1110" y="3048000"/>
            <a:ext cx="2362200" cy="2169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domainB.com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(in an iframe)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3810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9"/>
                </a:solidFill>
              </a:rPr>
              <a:t>w</a:t>
            </a:r>
            <a:r>
              <a:rPr lang="en-US" sz="2000" dirty="0" smtClean="0">
                <a:solidFill>
                  <a:srgbClr val="000099"/>
                </a:solidFill>
              </a:rPr>
              <a:t>indow events</a:t>
            </a:r>
            <a:endParaRPr lang="en-US" sz="20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>
            <a:stCxn id="20" idx="0"/>
            <a:endCxn id="19" idx="2"/>
          </p:cNvCxnSpPr>
          <p:nvPr/>
        </p:nvCxnSpPr>
        <p:spPr>
          <a:xfrm flipH="1" flipV="1">
            <a:off x="2623169" y="2475089"/>
            <a:ext cx="5731" cy="420511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1218515" y="3179947"/>
            <a:ext cx="876985" cy="2482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0"/>
            <a:endCxn id="21" idx="1"/>
          </p:cNvCxnSpPr>
          <p:nvPr/>
        </p:nvCxnSpPr>
        <p:spPr>
          <a:xfrm flipH="1" flipV="1">
            <a:off x="5331110" y="4132571"/>
            <a:ext cx="1222090" cy="439429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47800" y="3546271"/>
            <a:ext cx="2362200" cy="1685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domainB.com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(in an iframe)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572000"/>
            <a:ext cx="1066800" cy="57365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816600" y="2481179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password 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16600" y="2006600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username 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5000" y="4779879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password 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05000" y="4305300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username </a:t>
            </a:r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76800" y="53340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child-to-parent</a:t>
            </a:r>
            <a:r>
              <a:rPr lang="en-US" sz="2400" dirty="0" smtClean="0"/>
              <a:t> cross-site input inference attacks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26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99780" y="1632342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200" y="282989"/>
            <a:ext cx="8991600" cy="99417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</a:rPr>
              <a:t>First-Party User Fingerprinting</a:t>
            </a:r>
            <a:r>
              <a:rPr lang="en-US" sz="3600" dirty="0" smtClean="0"/>
              <a:t> Attacks - Privacy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31" y="2144867"/>
            <a:ext cx="2765406" cy="1015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765" y="4517664"/>
            <a:ext cx="1066800" cy="799907"/>
          </a:xfrm>
          <a:prstGeom prst="rect">
            <a:avLst/>
          </a:prstGeom>
        </p:spPr>
      </p:pic>
      <p:sp>
        <p:nvSpPr>
          <p:cNvPr id="1031" name="TextBox 1030"/>
          <p:cNvSpPr txBox="1"/>
          <p:nvPr/>
        </p:nvSpPr>
        <p:spPr>
          <a:xfrm>
            <a:off x="1950230" y="3541724"/>
            <a:ext cx="1112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DOM</a:t>
            </a:r>
          </a:p>
          <a:p>
            <a:pPr algn="ctr"/>
            <a:r>
              <a:rPr lang="en-US" sz="2000" dirty="0" smtClean="0"/>
              <a:t>events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54690" y="4053038"/>
            <a:ext cx="103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window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events</a:t>
            </a:r>
            <a:endParaRPr lang="en-US" sz="20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>
            <a:stCxn id="20" idx="0"/>
            <a:endCxn id="19" idx="2"/>
          </p:cNvCxnSpPr>
          <p:nvPr/>
        </p:nvCxnSpPr>
        <p:spPr>
          <a:xfrm flipH="1" flipV="1">
            <a:off x="2104434" y="3160724"/>
            <a:ext cx="5731" cy="135694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28" idx="1"/>
          </p:cNvCxnSpPr>
          <p:nvPr/>
        </p:nvCxnSpPr>
        <p:spPr>
          <a:xfrm flipH="1" flipV="1">
            <a:off x="699780" y="3559371"/>
            <a:ext cx="1410385" cy="95829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22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9404" y="1676400"/>
            <a:ext cx="540839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raise </a:t>
            </a:r>
            <a:r>
              <a:rPr lang="en-US" sz="2400" dirty="0" smtClean="0">
                <a:solidFill>
                  <a:srgbClr val="000099"/>
                </a:solidFill>
              </a:rPr>
              <a:t>severe privacy concerns</a:t>
            </a:r>
            <a:r>
              <a:rPr lang="en-US" sz="2400" dirty="0" smtClean="0"/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first-party website may </a:t>
            </a:r>
            <a:r>
              <a:rPr lang="en-US" sz="2200" dirty="0" smtClean="0">
                <a:solidFill>
                  <a:srgbClr val="000099"/>
                </a:solidFill>
              </a:rPr>
              <a:t>purposefully </a:t>
            </a:r>
            <a:r>
              <a:rPr lang="en-US" sz="2200" dirty="0">
                <a:solidFill>
                  <a:srgbClr val="000099"/>
                </a:solidFill>
              </a:rPr>
              <a:t>authorize</a:t>
            </a:r>
            <a:r>
              <a:rPr lang="en-US" sz="2200" dirty="0"/>
              <a:t> a third-party website to learn </a:t>
            </a:r>
            <a:r>
              <a:rPr lang="en-US" sz="2200" dirty="0" smtClean="0"/>
              <a:t>about its users.</a:t>
            </a:r>
            <a:endParaRPr lang="en-US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 </a:t>
            </a:r>
            <a:r>
              <a:rPr lang="en-US" sz="2200" dirty="0"/>
              <a:t>first-party website </a:t>
            </a:r>
            <a:r>
              <a:rPr lang="en-US" sz="2200" dirty="0" smtClean="0"/>
              <a:t>may </a:t>
            </a:r>
            <a:r>
              <a:rPr lang="en-US" sz="2200" dirty="0" smtClean="0">
                <a:solidFill>
                  <a:srgbClr val="000099"/>
                </a:solidFill>
              </a:rPr>
              <a:t>accidentally </a:t>
            </a:r>
            <a:r>
              <a:rPr lang="en-US" sz="2200" dirty="0">
                <a:solidFill>
                  <a:srgbClr val="000099"/>
                </a:solidFill>
              </a:rPr>
              <a:t>allow</a:t>
            </a:r>
            <a:r>
              <a:rPr lang="en-US" sz="2200" dirty="0"/>
              <a:t> a third-party website to do </a:t>
            </a:r>
            <a:r>
              <a:rPr lang="en-US" sz="2200" dirty="0" smtClean="0"/>
              <a:t>so due </a:t>
            </a:r>
            <a:r>
              <a:rPr lang="en-US" sz="2200" dirty="0"/>
              <a:t>to insecure JavaScript inclusion </a:t>
            </a:r>
            <a:r>
              <a:rPr lang="en-US" sz="2200" dirty="0" smtClean="0"/>
              <a:t>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</a:t>
            </a:r>
            <a:r>
              <a:rPr lang="en-US" sz="2200" dirty="0" smtClean="0"/>
              <a:t>sers may </a:t>
            </a:r>
            <a:r>
              <a:rPr lang="en-US" sz="2200" dirty="0" smtClean="0">
                <a:solidFill>
                  <a:srgbClr val="000099"/>
                </a:solidFill>
              </a:rPr>
              <a:t>not </a:t>
            </a:r>
            <a:r>
              <a:rPr lang="en-US" sz="2200" dirty="0">
                <a:solidFill>
                  <a:srgbClr val="000099"/>
                </a:solidFill>
              </a:rPr>
              <a:t>want to be tracked</a:t>
            </a:r>
            <a:r>
              <a:rPr lang="en-US" sz="2200" dirty="0"/>
              <a:t> by a first-party website in the </a:t>
            </a:r>
            <a:r>
              <a:rPr lang="en-US" sz="2200" dirty="0" smtClean="0"/>
              <a:t>first place</a:t>
            </a:r>
            <a:r>
              <a:rPr lang="en-US" sz="22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56" y="5562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the popular web browsers provide the </a:t>
            </a:r>
            <a:r>
              <a:rPr lang="en-US" sz="2000" dirty="0">
                <a:solidFill>
                  <a:srgbClr val="000099"/>
                </a:solidFill>
              </a:rPr>
              <a:t>privacy configuration features </a:t>
            </a:r>
            <a:r>
              <a:rPr lang="en-US" sz="2000" dirty="0"/>
              <a:t>such </a:t>
            </a:r>
            <a:r>
              <a:rPr lang="en-US" sz="2000" dirty="0" smtClean="0"/>
              <a:t>as disabling </a:t>
            </a:r>
            <a:r>
              <a:rPr lang="en-US" sz="2000" dirty="0">
                <a:solidFill>
                  <a:srgbClr val="000099"/>
                </a:solidFill>
              </a:rPr>
              <a:t>first-party</a:t>
            </a:r>
            <a:r>
              <a:rPr lang="en-US" sz="2000" dirty="0"/>
              <a:t> cookies and sending the “Do Not Track” requests to </a:t>
            </a:r>
            <a:r>
              <a:rPr lang="en-US" sz="2000" dirty="0" smtClean="0"/>
              <a:t>websites [22].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95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99780" y="1632342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333" y="282989"/>
            <a:ext cx="9067800" cy="99417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</a:rPr>
              <a:t>Third-Party User Fingerprinting</a:t>
            </a:r>
            <a:r>
              <a:rPr lang="en-US" sz="3600" dirty="0" smtClean="0"/>
              <a:t> Attacks - Privacy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1510" y="2750822"/>
            <a:ext cx="2362200" cy="2443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domainB.com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(in an iframe)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0525" y="4074056"/>
            <a:ext cx="103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window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events</a:t>
            </a:r>
            <a:endParaRPr lang="en-US" sz="2000" dirty="0">
              <a:solidFill>
                <a:srgbClr val="000099"/>
              </a:solidFill>
            </a:endParaRPr>
          </a:p>
        </p:txBody>
      </p:sp>
      <p:cxnSp>
        <p:nvCxnSpPr>
          <p:cNvPr id="47" name="Straight Arrow Connector 46"/>
          <p:cNvCxnSpPr>
            <a:stCxn id="48" idx="0"/>
            <a:endCxn id="21" idx="1"/>
          </p:cNvCxnSpPr>
          <p:nvPr/>
        </p:nvCxnSpPr>
        <p:spPr>
          <a:xfrm flipH="1" flipV="1">
            <a:off x="911510" y="3972544"/>
            <a:ext cx="1374490" cy="330067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302611"/>
            <a:ext cx="1066800" cy="7999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22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3891" y="1546860"/>
            <a:ext cx="526770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C</a:t>
            </a:r>
            <a:r>
              <a:rPr lang="en-US" sz="2200" dirty="0" smtClean="0"/>
              <a:t>an </a:t>
            </a:r>
            <a:r>
              <a:rPr lang="en-US" sz="2200" dirty="0">
                <a:solidFill>
                  <a:srgbClr val="000099"/>
                </a:solidFill>
              </a:rPr>
              <a:t>directly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000099"/>
                </a:solidFill>
              </a:rPr>
              <a:t>severely compromise the privacy</a:t>
            </a:r>
            <a:r>
              <a:rPr lang="en-US" sz="2200" dirty="0"/>
              <a:t> of </a:t>
            </a:r>
            <a:r>
              <a:rPr lang="en-US" sz="2200" dirty="0" smtClean="0"/>
              <a:t>mobile web </a:t>
            </a:r>
            <a:r>
              <a:rPr lang="en-US" sz="2200" dirty="0"/>
              <a:t>users, and </a:t>
            </a:r>
            <a:r>
              <a:rPr lang="en-US" sz="2200" dirty="0" smtClean="0">
                <a:solidFill>
                  <a:srgbClr val="000099"/>
                </a:solidFill>
              </a:rPr>
              <a:t>can indeed be </a:t>
            </a:r>
            <a:r>
              <a:rPr lang="en-US" sz="2200" dirty="0">
                <a:solidFill>
                  <a:srgbClr val="000099"/>
                </a:solidFill>
              </a:rPr>
              <a:t>pervasively </a:t>
            </a:r>
            <a:r>
              <a:rPr lang="en-US" sz="2200" dirty="0" smtClean="0">
                <a:solidFill>
                  <a:srgbClr val="000099"/>
                </a:solidFill>
              </a:rPr>
              <a:t>performed</a:t>
            </a:r>
            <a:r>
              <a:rPr lang="en-US" sz="2200" dirty="0" smtClean="0"/>
              <a:t>, e.g., third-party </a:t>
            </a:r>
            <a:r>
              <a:rPr lang="en-US" sz="2200" dirty="0">
                <a:solidFill>
                  <a:srgbClr val="000099"/>
                </a:solidFill>
              </a:rPr>
              <a:t>advertisements</a:t>
            </a:r>
            <a:r>
              <a:rPr lang="en-US" sz="2200" dirty="0"/>
              <a:t> are often </a:t>
            </a:r>
            <a:r>
              <a:rPr lang="en-US" sz="2200" dirty="0" smtClean="0"/>
              <a:t>included in </a:t>
            </a:r>
            <a:r>
              <a:rPr lang="en-US" sz="2200" dirty="0"/>
              <a:t>iframes on millions of first-party </a:t>
            </a:r>
            <a:r>
              <a:rPr lang="en-US" sz="2200" dirty="0" smtClean="0"/>
              <a:t>websites</a:t>
            </a:r>
            <a:r>
              <a:rPr lang="en-US" sz="2200" dirty="0"/>
              <a:t>:</a:t>
            </a:r>
            <a:endParaRPr lang="en-US" sz="22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Malicious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0099"/>
                </a:solidFill>
              </a:rPr>
              <a:t>compromised</a:t>
            </a:r>
            <a:r>
              <a:rPr lang="en-US" sz="2000" dirty="0" smtClean="0"/>
              <a:t> </a:t>
            </a:r>
            <a:r>
              <a:rPr lang="en-US" sz="2000" dirty="0"/>
              <a:t>advertising websites [9], [20] definitely </a:t>
            </a:r>
            <a:r>
              <a:rPr lang="en-US" sz="2000" dirty="0" smtClean="0"/>
              <a:t>have the </a:t>
            </a:r>
            <a:r>
              <a:rPr lang="en-US" sz="2000" dirty="0"/>
              <a:t>strong motivations to perform such </a:t>
            </a:r>
            <a:r>
              <a:rPr lang="en-US" sz="2000" dirty="0" smtClean="0"/>
              <a:t>attacks.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Legitimate </a:t>
            </a:r>
            <a:r>
              <a:rPr lang="en-US" sz="2000" dirty="0" smtClean="0">
                <a:solidFill>
                  <a:srgbClr val="000099"/>
                </a:solidFill>
              </a:rPr>
              <a:t>behavioral </a:t>
            </a:r>
            <a:r>
              <a:rPr lang="en-US" sz="2000" dirty="0">
                <a:solidFill>
                  <a:srgbClr val="000099"/>
                </a:solidFill>
              </a:rPr>
              <a:t>advertising </a:t>
            </a:r>
            <a:r>
              <a:rPr lang="en-US" sz="2000" dirty="0"/>
              <a:t>websites that infer user privacy </a:t>
            </a:r>
            <a:r>
              <a:rPr lang="en-US" sz="2000" dirty="0" smtClean="0"/>
              <a:t>for profit </a:t>
            </a:r>
            <a:r>
              <a:rPr lang="en-US" sz="2000" dirty="0"/>
              <a:t>[16], [17] also have the strong motivations to do so.</a:t>
            </a:r>
          </a:p>
        </p:txBody>
      </p:sp>
    </p:spTree>
    <p:extLst>
      <p:ext uri="{BB962C8B-B14F-4D97-AF65-F5344CB8AC3E}">
        <p14:creationId xmlns:p14="http://schemas.microsoft.com/office/powerpoint/2010/main" val="18116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Related Work on Web Fingerprinting Attacks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743076"/>
            <a:ext cx="8839200" cy="4613274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Fingerprinting is the most challenging type of </a:t>
            </a:r>
            <a:r>
              <a:rPr lang="en-US" sz="4000" dirty="0">
                <a:solidFill>
                  <a:srgbClr val="000099"/>
                </a:solidFill>
              </a:rPr>
              <a:t>web </a:t>
            </a:r>
            <a:r>
              <a:rPr lang="en-US" sz="4000" dirty="0" smtClean="0">
                <a:solidFill>
                  <a:srgbClr val="000099"/>
                </a:solidFill>
              </a:rPr>
              <a:t>tracking</a:t>
            </a:r>
            <a:r>
              <a:rPr lang="en-US" sz="4000" dirty="0" smtClean="0"/>
              <a:t> attacks (</a:t>
            </a:r>
            <a:r>
              <a:rPr lang="en-US" sz="4000" i="1" dirty="0" smtClean="0"/>
              <a:t>the </a:t>
            </a:r>
            <a:r>
              <a:rPr lang="en-US" sz="4000" i="1" dirty="0" err="1" smtClean="0"/>
              <a:t>Panopticlick</a:t>
            </a:r>
            <a:r>
              <a:rPr lang="en-US" sz="4000" i="1" dirty="0"/>
              <a:t> </a:t>
            </a:r>
            <a:r>
              <a:rPr lang="en-US" sz="4000" i="1" dirty="0" smtClean="0"/>
              <a:t>study by Eckersley [8]</a:t>
            </a:r>
            <a:r>
              <a:rPr lang="en-US" sz="4000" dirty="0" smtClean="0"/>
              <a:t>)</a:t>
            </a:r>
          </a:p>
          <a:p>
            <a:pPr lvl="1"/>
            <a:r>
              <a:rPr lang="en-US" sz="3100" dirty="0" smtClean="0"/>
              <a:t>Avoiding basic </a:t>
            </a:r>
            <a:r>
              <a:rPr lang="en-US" sz="3100" dirty="0" err="1">
                <a:solidFill>
                  <a:srgbClr val="000099"/>
                </a:solidFill>
              </a:rPr>
              <a:t>stateful</a:t>
            </a:r>
            <a:r>
              <a:rPr lang="en-US" sz="3100" dirty="0">
                <a:solidFill>
                  <a:srgbClr val="000099"/>
                </a:solidFill>
              </a:rPr>
              <a:t> </a:t>
            </a:r>
            <a:r>
              <a:rPr lang="en-US" sz="3100" dirty="0"/>
              <a:t>techniques such as HTTP cookies is tricky (e.g</a:t>
            </a:r>
            <a:r>
              <a:rPr lang="en-US" sz="3100" dirty="0" smtClean="0"/>
              <a:t>., need </a:t>
            </a:r>
            <a:r>
              <a:rPr lang="en-US" sz="3100" dirty="0"/>
              <a:t>to configure the appropriate settings in browsers)</a:t>
            </a:r>
          </a:p>
          <a:p>
            <a:pPr lvl="1"/>
            <a:r>
              <a:rPr lang="en-US" sz="3100" dirty="0" smtClean="0"/>
              <a:t>Avoiding </a:t>
            </a:r>
            <a:r>
              <a:rPr lang="en-US" sz="3100" dirty="0" smtClean="0">
                <a:solidFill>
                  <a:srgbClr val="000099"/>
                </a:solidFill>
              </a:rPr>
              <a:t>advanced </a:t>
            </a:r>
            <a:r>
              <a:rPr lang="en-US" sz="3100" dirty="0" err="1">
                <a:solidFill>
                  <a:srgbClr val="000099"/>
                </a:solidFill>
              </a:rPr>
              <a:t>stateful</a:t>
            </a:r>
            <a:r>
              <a:rPr lang="en-US" sz="3100" dirty="0"/>
              <a:t> techniques such as </a:t>
            </a:r>
            <a:r>
              <a:rPr lang="en-US" sz="3100" dirty="0" err="1" smtClean="0"/>
              <a:t>supercookies</a:t>
            </a:r>
            <a:r>
              <a:rPr lang="en-US" sz="3100" dirty="0" smtClean="0"/>
              <a:t> and HTML5 local storage (</a:t>
            </a:r>
            <a:r>
              <a:rPr lang="en-US" sz="3100" dirty="0"/>
              <a:t>[</a:t>
            </a:r>
            <a:r>
              <a:rPr lang="en-US" sz="3100" dirty="0" smtClean="0"/>
              <a:t>1, 3, 11, 12, 15]) is harder </a:t>
            </a:r>
            <a:r>
              <a:rPr lang="en-US" sz="3100" dirty="0"/>
              <a:t>(e.g., need to find ways to disable them)</a:t>
            </a:r>
          </a:p>
          <a:p>
            <a:pPr lvl="1"/>
            <a:r>
              <a:rPr lang="en-US" sz="3100" dirty="0"/>
              <a:t>Avoiding </a:t>
            </a:r>
            <a:r>
              <a:rPr lang="en-US" sz="3100" dirty="0" smtClean="0">
                <a:solidFill>
                  <a:srgbClr val="000099"/>
                </a:solidFill>
              </a:rPr>
              <a:t>stateless</a:t>
            </a:r>
            <a:r>
              <a:rPr lang="en-US" sz="3100" dirty="0" smtClean="0"/>
              <a:t> </a:t>
            </a:r>
            <a:r>
              <a:rPr lang="en-US" sz="3100" dirty="0"/>
              <a:t>fingerprinting techniques will be most </a:t>
            </a:r>
            <a:r>
              <a:rPr lang="en-US" sz="3100" dirty="0" smtClean="0"/>
              <a:t>challenging</a:t>
            </a:r>
          </a:p>
          <a:p>
            <a:pPr lvl="2"/>
            <a:r>
              <a:rPr lang="en-US" sz="2600" dirty="0" smtClean="0">
                <a:solidFill>
                  <a:srgbClr val="000099"/>
                </a:solidFill>
              </a:rPr>
              <a:t>browser fingerprinting</a:t>
            </a:r>
            <a:r>
              <a:rPr lang="en-US" sz="2600" dirty="0"/>
              <a:t> </a:t>
            </a:r>
            <a:r>
              <a:rPr lang="en-US" sz="2600" dirty="0" smtClean="0"/>
              <a:t>(e.g., characteristics </a:t>
            </a:r>
            <a:r>
              <a:rPr lang="en-US" sz="2600" dirty="0"/>
              <a:t>of the </a:t>
            </a:r>
            <a:r>
              <a:rPr lang="en-US" sz="2600" dirty="0" smtClean="0"/>
              <a:t>browsers) </a:t>
            </a:r>
            <a:r>
              <a:rPr lang="en-US" sz="2600" dirty="0"/>
              <a:t>[</a:t>
            </a:r>
            <a:r>
              <a:rPr lang="en-US" sz="2600" dirty="0" smtClean="0"/>
              <a:t>8]</a:t>
            </a:r>
            <a:endParaRPr lang="en-US" sz="2600" dirty="0"/>
          </a:p>
          <a:p>
            <a:pPr lvl="2"/>
            <a:r>
              <a:rPr lang="en-US" sz="2600" dirty="0" smtClean="0">
                <a:solidFill>
                  <a:srgbClr val="000099"/>
                </a:solidFill>
              </a:rPr>
              <a:t>smartphone </a:t>
            </a:r>
            <a:r>
              <a:rPr lang="en-US" sz="2600" dirty="0">
                <a:solidFill>
                  <a:srgbClr val="000099"/>
                </a:solidFill>
              </a:rPr>
              <a:t>fingerprinting </a:t>
            </a:r>
            <a:r>
              <a:rPr lang="en-US" sz="2600" dirty="0"/>
              <a:t>(e.g., </a:t>
            </a:r>
            <a:r>
              <a:rPr lang="en-US" sz="2600" dirty="0" smtClean="0"/>
              <a:t>hardware manufacturing imperfections) [4,6,7]</a:t>
            </a:r>
            <a:endParaRPr lang="en-US" sz="2600" dirty="0"/>
          </a:p>
          <a:p>
            <a:pPr lvl="2"/>
            <a:endParaRPr lang="en-US" dirty="0" smtClean="0"/>
          </a:p>
          <a:p>
            <a:r>
              <a:rPr lang="en-US" sz="4000" dirty="0" smtClean="0"/>
              <a:t>Ours </a:t>
            </a:r>
            <a:r>
              <a:rPr lang="en-US" sz="4000" dirty="0"/>
              <a:t>are more about </a:t>
            </a:r>
            <a:r>
              <a:rPr lang="en-US" sz="4000" b="1" dirty="0">
                <a:solidFill>
                  <a:srgbClr val="000099"/>
                </a:solidFill>
              </a:rPr>
              <a:t>user </a:t>
            </a:r>
            <a:r>
              <a:rPr lang="en-US" sz="4000" b="1" dirty="0" smtClean="0">
                <a:solidFill>
                  <a:srgbClr val="000099"/>
                </a:solidFill>
              </a:rPr>
              <a:t>fingerprinting</a:t>
            </a:r>
          </a:p>
          <a:p>
            <a:pPr lvl="1"/>
            <a:r>
              <a:rPr lang="en-US" sz="3100" dirty="0"/>
              <a:t>behavioral biometrics</a:t>
            </a:r>
            <a:endParaRPr lang="en-US" sz="3100" dirty="0" smtClean="0"/>
          </a:p>
          <a:p>
            <a:pPr lvl="1"/>
            <a:r>
              <a:rPr lang="en-US" sz="3100" dirty="0" smtClean="0"/>
              <a:t>across browsers and devices</a:t>
            </a:r>
            <a:endParaRPr lang="en-US" sz="31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10168" y="1556142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225028"/>
            <a:ext cx="8382000" cy="9941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Parent-to-Child Cross-Site </a:t>
            </a:r>
            <a:br>
              <a:rPr lang="en-US" sz="3600" dirty="0" smtClean="0">
                <a:solidFill>
                  <a:srgbClr val="000099"/>
                </a:solidFill>
              </a:rPr>
            </a:br>
            <a:r>
              <a:rPr lang="en-US" sz="3600" dirty="0" smtClean="0">
                <a:solidFill>
                  <a:srgbClr val="000099"/>
                </a:solidFill>
              </a:rPr>
              <a:t>Input Inference</a:t>
            </a:r>
            <a:r>
              <a:rPr lang="en-US" sz="3600" dirty="0" smtClean="0"/>
              <a:t> </a:t>
            </a:r>
            <a:r>
              <a:rPr lang="en-US" sz="3600" dirty="0"/>
              <a:t>Attacks -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19" y="1992468"/>
            <a:ext cx="2765406" cy="595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53" y="3008324"/>
            <a:ext cx="1066800" cy="573657"/>
          </a:xfrm>
          <a:prstGeom prst="rect">
            <a:avLst/>
          </a:prstGeom>
        </p:spPr>
      </p:pic>
      <p:sp>
        <p:nvSpPr>
          <p:cNvPr id="1031" name="TextBox 1030"/>
          <p:cNvSpPr txBox="1"/>
          <p:nvPr/>
        </p:nvSpPr>
        <p:spPr>
          <a:xfrm>
            <a:off x="2069546" y="2682257"/>
            <a:ext cx="1536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DOM events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74511" y="2627324"/>
            <a:ext cx="103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window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events</a:t>
            </a:r>
            <a:endParaRPr lang="en-US" sz="2000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>
            <a:stCxn id="20" idx="0"/>
            <a:endCxn id="19" idx="2"/>
          </p:cNvCxnSpPr>
          <p:nvPr/>
        </p:nvCxnSpPr>
        <p:spPr>
          <a:xfrm flipH="1" flipV="1">
            <a:off x="2114822" y="2587813"/>
            <a:ext cx="5731" cy="420511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710168" y="3292671"/>
            <a:ext cx="876985" cy="2482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39453" y="3658995"/>
            <a:ext cx="2362200" cy="1685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domainB.com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(in an iframe)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96653" y="4892603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password 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96653" y="4418024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username </a:t>
            </a:r>
            <a:r>
              <a:rPr lang="en-US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26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40514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parent document </a:t>
            </a:r>
            <a:r>
              <a:rPr lang="en-US" sz="2000" dirty="0" smtClean="0"/>
              <a:t>directly </a:t>
            </a:r>
            <a:r>
              <a:rPr lang="en-US" sz="2000" dirty="0"/>
              <a:t>has the URL (context) </a:t>
            </a:r>
            <a:r>
              <a:rPr lang="en-US" sz="2000" dirty="0" smtClean="0"/>
              <a:t>information of </a:t>
            </a:r>
            <a:r>
              <a:rPr lang="en-US" sz="2000" dirty="0"/>
              <a:t>its </a:t>
            </a:r>
            <a:r>
              <a:rPr lang="en-US" sz="2000" dirty="0" smtClean="0"/>
              <a:t>child documents.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607829" y="1478479"/>
            <a:ext cx="55361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Can cause </a:t>
            </a:r>
            <a:r>
              <a:rPr lang="en-US" sz="2200" dirty="0">
                <a:solidFill>
                  <a:srgbClr val="000099"/>
                </a:solidFill>
              </a:rPr>
              <a:t>severe </a:t>
            </a:r>
            <a:r>
              <a:rPr lang="en-US" sz="2200" dirty="0" smtClean="0">
                <a:solidFill>
                  <a:srgbClr val="000099"/>
                </a:solidFill>
              </a:rPr>
              <a:t>consequences</a:t>
            </a:r>
            <a:r>
              <a:rPr lang="en-US" sz="2200" dirty="0" smtClean="0"/>
              <a:t>.  One representative </a:t>
            </a:r>
            <a:r>
              <a:rPr lang="en-US" sz="2200" dirty="0"/>
              <a:t>scenario is for insecure or even </a:t>
            </a:r>
            <a:r>
              <a:rPr lang="en-US" sz="2200" dirty="0" smtClean="0"/>
              <a:t>malicious Web </a:t>
            </a:r>
            <a:r>
              <a:rPr lang="en-US" sz="2200" dirty="0"/>
              <a:t>Single Sign-On (SSO) </a:t>
            </a:r>
            <a:r>
              <a:rPr lang="en-US" sz="2200" dirty="0">
                <a:solidFill>
                  <a:srgbClr val="000099"/>
                </a:solidFill>
              </a:rPr>
              <a:t>relying party websites</a:t>
            </a:r>
            <a:r>
              <a:rPr lang="en-US" sz="2200" dirty="0"/>
              <a:t> [19] </a:t>
            </a:r>
            <a:r>
              <a:rPr lang="en-US" sz="2200" dirty="0" smtClean="0"/>
              <a:t>to </a:t>
            </a:r>
            <a:r>
              <a:rPr lang="en-US" sz="2200" dirty="0" smtClean="0">
                <a:solidFill>
                  <a:srgbClr val="000099"/>
                </a:solidFill>
              </a:rPr>
              <a:t>infer</a:t>
            </a:r>
            <a:r>
              <a:rPr lang="en-US" sz="2200" dirty="0" smtClean="0"/>
              <a:t> </a:t>
            </a:r>
            <a:r>
              <a:rPr lang="en-US" sz="2200" dirty="0"/>
              <a:t>users’ highly valuable </a:t>
            </a:r>
            <a:r>
              <a:rPr lang="en-US" sz="2200" dirty="0">
                <a:solidFill>
                  <a:srgbClr val="000099"/>
                </a:solidFill>
              </a:rPr>
              <a:t>SSO identity provider </a:t>
            </a:r>
            <a:r>
              <a:rPr lang="en-US" sz="2200" dirty="0" smtClean="0">
                <a:solidFill>
                  <a:srgbClr val="000099"/>
                </a:solidFill>
              </a:rPr>
              <a:t>accounts</a:t>
            </a:r>
            <a:r>
              <a:rPr lang="en-US" sz="2200" dirty="0" smtClean="0"/>
              <a:t> (e.g</a:t>
            </a:r>
            <a:r>
              <a:rPr lang="en-US" sz="2200" dirty="0"/>
              <a:t>., Gmail, Facebook, and Yahoo) typed in iframes.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721713"/>
            <a:ext cx="3733800" cy="24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11069" y="1556142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domainA.com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225028"/>
            <a:ext cx="8382000" cy="99417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Child-to-Parent Cross-Site </a:t>
            </a:r>
            <a:br>
              <a:rPr lang="en-US" sz="3600" dirty="0" smtClean="0">
                <a:solidFill>
                  <a:srgbClr val="000099"/>
                </a:solidFill>
              </a:rPr>
            </a:br>
            <a:r>
              <a:rPr lang="en-US" sz="3600" dirty="0" smtClean="0">
                <a:solidFill>
                  <a:srgbClr val="000099"/>
                </a:solidFill>
              </a:rPr>
              <a:t>Input </a:t>
            </a:r>
            <a:r>
              <a:rPr lang="en-US" sz="3600" dirty="0">
                <a:solidFill>
                  <a:srgbClr val="000099"/>
                </a:solidFill>
              </a:rPr>
              <a:t>Inference</a:t>
            </a:r>
            <a:r>
              <a:rPr lang="en-US" sz="3600" dirty="0"/>
              <a:t> Attacks -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22799" y="3156342"/>
            <a:ext cx="2362200" cy="2169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domainB.com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(in an iframe)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35289" y="391834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9"/>
                </a:solidFill>
              </a:rPr>
              <a:t>w</a:t>
            </a:r>
            <a:r>
              <a:rPr lang="en-US" sz="2000" dirty="0" smtClean="0">
                <a:solidFill>
                  <a:srgbClr val="000099"/>
                </a:solidFill>
              </a:rPr>
              <a:t>indow events</a:t>
            </a:r>
            <a:endParaRPr lang="en-US" sz="2000" dirty="0">
              <a:solidFill>
                <a:srgbClr val="000099"/>
              </a:solidFill>
            </a:endParaRPr>
          </a:p>
        </p:txBody>
      </p:sp>
      <p:cxnSp>
        <p:nvCxnSpPr>
          <p:cNvPr id="47" name="Straight Arrow Connector 46"/>
          <p:cNvCxnSpPr>
            <a:stCxn id="30" idx="0"/>
            <a:endCxn id="21" idx="1"/>
          </p:cNvCxnSpPr>
          <p:nvPr/>
        </p:nvCxnSpPr>
        <p:spPr>
          <a:xfrm flipH="1" flipV="1">
            <a:off x="922799" y="4240913"/>
            <a:ext cx="1222090" cy="439429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89" y="4680342"/>
            <a:ext cx="1066800" cy="57365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08289" y="2589521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password 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8289" y="2114942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username 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26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405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child </a:t>
            </a:r>
            <a:r>
              <a:rPr lang="en-US" sz="2000" dirty="0" smtClean="0"/>
              <a:t>document </a:t>
            </a:r>
            <a:r>
              <a:rPr lang="en-US" sz="2000" dirty="0"/>
              <a:t>can use the </a:t>
            </a:r>
            <a:r>
              <a:rPr lang="en-US" sz="2000" dirty="0" err="1"/>
              <a:t>document.referrer</a:t>
            </a:r>
            <a:r>
              <a:rPr lang="en-US" sz="2000" dirty="0"/>
              <a:t> value to obtain </a:t>
            </a:r>
            <a:r>
              <a:rPr lang="en-US" sz="2000" dirty="0" smtClean="0"/>
              <a:t>the URL </a:t>
            </a:r>
            <a:r>
              <a:rPr lang="en-US" sz="2000" dirty="0"/>
              <a:t>(context) information of its parent document.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8219" y="1590009"/>
            <a:ext cx="53395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Similar </a:t>
            </a:r>
            <a:r>
              <a:rPr lang="en-US" sz="2200" dirty="0"/>
              <a:t>to the third-party user </a:t>
            </a:r>
            <a:r>
              <a:rPr lang="en-US" sz="2200" dirty="0" smtClean="0"/>
              <a:t>fingerprinting attacks on data collection, not on goal. </a:t>
            </a:r>
          </a:p>
          <a:p>
            <a:endParaRPr lang="en-US" sz="2200" dirty="0" smtClean="0"/>
          </a:p>
          <a:p>
            <a:r>
              <a:rPr lang="en-US" sz="2200" dirty="0"/>
              <a:t>Can </a:t>
            </a:r>
            <a:r>
              <a:rPr lang="en-US" sz="2200" dirty="0">
                <a:solidFill>
                  <a:srgbClr val="000099"/>
                </a:solidFill>
              </a:rPr>
              <a:t>directly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000099"/>
                </a:solidFill>
              </a:rPr>
              <a:t>severely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99"/>
                </a:solidFill>
              </a:rPr>
              <a:t>compromise </a:t>
            </a:r>
            <a:r>
              <a:rPr lang="en-US" sz="2200" dirty="0" smtClean="0">
                <a:solidFill>
                  <a:srgbClr val="000099"/>
                </a:solidFill>
              </a:rPr>
              <a:t>the security</a:t>
            </a:r>
            <a:r>
              <a:rPr lang="en-US" sz="2200" dirty="0" smtClean="0"/>
              <a:t> </a:t>
            </a:r>
            <a:r>
              <a:rPr lang="en-US" sz="2200" dirty="0"/>
              <a:t>of mobile web users, and </a:t>
            </a:r>
            <a:r>
              <a:rPr lang="en-US" sz="2200" dirty="0" smtClean="0">
                <a:solidFill>
                  <a:srgbClr val="000099"/>
                </a:solidFill>
              </a:rPr>
              <a:t>can </a:t>
            </a:r>
            <a:r>
              <a:rPr lang="en-US" sz="2200" dirty="0">
                <a:solidFill>
                  <a:srgbClr val="000099"/>
                </a:solidFill>
              </a:rPr>
              <a:t>be </a:t>
            </a:r>
            <a:r>
              <a:rPr lang="en-US" sz="2200" dirty="0" smtClean="0">
                <a:solidFill>
                  <a:srgbClr val="000099"/>
                </a:solidFill>
              </a:rPr>
              <a:t>pervasively performed</a:t>
            </a:r>
            <a:r>
              <a:rPr lang="en-US" sz="2200" dirty="0" smtClean="0"/>
              <a:t>, e.g., prevalence </a:t>
            </a:r>
            <a:r>
              <a:rPr lang="en-US" sz="2200" dirty="0"/>
              <a:t>of using iframes </a:t>
            </a:r>
            <a:r>
              <a:rPr lang="en-US" sz="2200" dirty="0" smtClean="0"/>
              <a:t>to include </a:t>
            </a:r>
            <a:r>
              <a:rPr lang="en-US" sz="2200" dirty="0">
                <a:solidFill>
                  <a:srgbClr val="000099"/>
                </a:solidFill>
              </a:rPr>
              <a:t>advertisements</a:t>
            </a:r>
            <a:r>
              <a:rPr lang="en-US" sz="2200" dirty="0"/>
              <a:t> into millions of first-party </a:t>
            </a:r>
            <a:r>
              <a:rPr lang="en-US" sz="2200" dirty="0" smtClean="0"/>
              <a:t>websites. </a:t>
            </a:r>
            <a:r>
              <a:rPr lang="en-US" sz="2200" dirty="0"/>
              <a:t> 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99"/>
                </a:solidFill>
              </a:rPr>
              <a:t>Malicious</a:t>
            </a:r>
            <a:r>
              <a:rPr lang="en-US" sz="2200" dirty="0" smtClean="0"/>
              <a:t> or </a:t>
            </a:r>
            <a:r>
              <a:rPr lang="en-US" sz="2200" dirty="0" smtClean="0">
                <a:solidFill>
                  <a:srgbClr val="000099"/>
                </a:solidFill>
              </a:rPr>
              <a:t>compromised</a:t>
            </a:r>
            <a:r>
              <a:rPr lang="en-US" sz="2200" dirty="0" smtClean="0"/>
              <a:t> </a:t>
            </a:r>
            <a:r>
              <a:rPr lang="en-US" sz="2200" dirty="0"/>
              <a:t>advertising websites [9], [20] </a:t>
            </a:r>
            <a:r>
              <a:rPr lang="en-US" sz="2200" dirty="0" smtClean="0"/>
              <a:t>can be </a:t>
            </a:r>
            <a:r>
              <a:rPr lang="en-US" sz="2200" dirty="0"/>
              <a:t>the main threat </a:t>
            </a:r>
            <a:r>
              <a:rPr lang="en-US" sz="2200" dirty="0" smtClean="0"/>
              <a:t>sources.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07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Related Work on Input Inference Attacks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Based </a:t>
            </a:r>
            <a:r>
              <a:rPr lang="en-US" sz="2800" dirty="0"/>
              <a:t>on behavioral </a:t>
            </a:r>
            <a:r>
              <a:rPr lang="en-US" sz="2800" dirty="0" smtClean="0"/>
              <a:t>biometrics of smartphone users [2, 5, 10, 13, 18]</a:t>
            </a:r>
            <a:endParaRPr lang="en-US" sz="2800" dirty="0"/>
          </a:p>
          <a:p>
            <a:pPr lvl="1"/>
            <a:r>
              <a:rPr lang="en-US" sz="2200" dirty="0" smtClean="0">
                <a:solidFill>
                  <a:srgbClr val="000099"/>
                </a:solidFill>
              </a:rPr>
              <a:t>assume</a:t>
            </a:r>
            <a:r>
              <a:rPr lang="en-US" sz="2200" dirty="0" smtClean="0"/>
              <a:t> a </a:t>
            </a:r>
            <a:r>
              <a:rPr lang="en-US" sz="2200" dirty="0"/>
              <a:t>malicious app is installed on </a:t>
            </a:r>
            <a:r>
              <a:rPr lang="en-US" sz="2200" dirty="0" smtClean="0"/>
              <a:t>a smartphone</a:t>
            </a:r>
          </a:p>
          <a:p>
            <a:pPr lvl="1"/>
            <a:r>
              <a:rPr lang="en-US" sz="2200" dirty="0"/>
              <a:t>often use both </a:t>
            </a:r>
            <a:r>
              <a:rPr lang="en-US" sz="2200" dirty="0">
                <a:solidFill>
                  <a:srgbClr val="000099"/>
                </a:solidFill>
              </a:rPr>
              <a:t>touch-screen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>
                <a:solidFill>
                  <a:srgbClr val="000099"/>
                </a:solidFill>
              </a:rPr>
              <a:t>motion sensor</a:t>
            </a:r>
            <a:r>
              <a:rPr lang="en-US" sz="2200" dirty="0"/>
              <a:t> </a:t>
            </a:r>
            <a:r>
              <a:rPr lang="en-US" sz="2200" dirty="0" smtClean="0"/>
              <a:t>data</a:t>
            </a:r>
            <a:endParaRPr lang="en-US" sz="2200" dirty="0"/>
          </a:p>
          <a:p>
            <a:pPr lvl="1"/>
            <a:r>
              <a:rPr lang="en-US" sz="2200" dirty="0" smtClean="0"/>
              <a:t>focus </a:t>
            </a:r>
            <a:r>
              <a:rPr lang="en-US" sz="2200" dirty="0"/>
              <a:t>on touchscreen </a:t>
            </a:r>
            <a:r>
              <a:rPr lang="en-US" sz="2200" dirty="0">
                <a:solidFill>
                  <a:srgbClr val="000099"/>
                </a:solidFill>
              </a:rPr>
              <a:t>lock PINs or passwords </a:t>
            </a:r>
            <a:r>
              <a:rPr lang="en-US" sz="2200" dirty="0"/>
              <a:t>(that could be valuable only if they are reused by the smartphone owner on some online services or if the smartphone itself is also stolen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800" dirty="0"/>
              <a:t>Ours </a:t>
            </a:r>
            <a:r>
              <a:rPr lang="en-US" sz="2800" dirty="0" smtClean="0"/>
              <a:t>are </a:t>
            </a:r>
            <a:r>
              <a:rPr lang="en-US" sz="2800" dirty="0"/>
              <a:t>much </a:t>
            </a:r>
            <a:r>
              <a:rPr lang="en-US" sz="2800" b="1" dirty="0">
                <a:solidFill>
                  <a:srgbClr val="000099"/>
                </a:solidFill>
              </a:rPr>
              <a:t>broader</a:t>
            </a:r>
            <a:r>
              <a:rPr lang="en-US" sz="2800" dirty="0"/>
              <a:t> and </a:t>
            </a:r>
            <a:r>
              <a:rPr lang="en-US" sz="2800" b="1" dirty="0" smtClean="0">
                <a:solidFill>
                  <a:srgbClr val="000099"/>
                </a:solidFill>
              </a:rPr>
              <a:t>severer</a:t>
            </a:r>
            <a:endParaRPr lang="en-US" sz="2800" b="1" dirty="0" smtClean="0"/>
          </a:p>
          <a:p>
            <a:pPr lvl="1"/>
            <a:r>
              <a:rPr lang="en-US" sz="2200" dirty="0" smtClean="0"/>
              <a:t>Infer </a:t>
            </a:r>
            <a:r>
              <a:rPr lang="en-US" sz="2200" dirty="0" smtClean="0">
                <a:solidFill>
                  <a:srgbClr val="000099"/>
                </a:solidFill>
              </a:rPr>
              <a:t>highly </a:t>
            </a:r>
            <a:r>
              <a:rPr lang="en-US" sz="2200" dirty="0">
                <a:solidFill>
                  <a:srgbClr val="000099"/>
                </a:solidFill>
              </a:rPr>
              <a:t>valuable user inputs</a:t>
            </a:r>
            <a:r>
              <a:rPr lang="en-US" sz="2200" dirty="0"/>
              <a:t> (e.g., passwords) on </a:t>
            </a:r>
            <a:r>
              <a:rPr lang="en-US" sz="2200" dirty="0">
                <a:solidFill>
                  <a:srgbClr val="000099"/>
                </a:solidFill>
              </a:rPr>
              <a:t>any </a:t>
            </a:r>
            <a:r>
              <a:rPr lang="en-US" sz="2200" dirty="0" smtClean="0">
                <a:solidFill>
                  <a:srgbClr val="000099"/>
                </a:solidFill>
              </a:rPr>
              <a:t>website</a:t>
            </a:r>
          </a:p>
          <a:p>
            <a:pPr lvl="1"/>
            <a:r>
              <a:rPr lang="en-US" sz="2200" dirty="0">
                <a:solidFill>
                  <a:srgbClr val="000099"/>
                </a:solidFill>
              </a:rPr>
              <a:t>no malicious app </a:t>
            </a:r>
            <a:r>
              <a:rPr lang="en-US" sz="2200" dirty="0"/>
              <a:t>needs to be </a:t>
            </a:r>
            <a:r>
              <a:rPr lang="en-US" sz="2200" dirty="0" smtClean="0"/>
              <a:t>installed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36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Effectiveness </a:t>
            </a:r>
            <a:r>
              <a:rPr lang="en-US" sz="4000" dirty="0"/>
              <a:t>of t</a:t>
            </a:r>
            <a:r>
              <a:rPr lang="en-US" sz="4000" dirty="0" smtClean="0"/>
              <a:t>he </a:t>
            </a:r>
            <a:r>
              <a:rPr lang="en-US" sz="4000" dirty="0"/>
              <a:t>Attacks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31911"/>
            <a:ext cx="8001000" cy="472478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Our </a:t>
            </a:r>
            <a:r>
              <a:rPr lang="en-US" sz="2800" dirty="0">
                <a:solidFill>
                  <a:srgbClr val="000099"/>
                </a:solidFill>
              </a:rPr>
              <a:t>user fingerprinting</a:t>
            </a:r>
            <a:r>
              <a:rPr lang="en-US" sz="2800" dirty="0"/>
              <a:t> attacks and </a:t>
            </a:r>
            <a:r>
              <a:rPr lang="en-US" sz="2800" dirty="0">
                <a:solidFill>
                  <a:srgbClr val="000099"/>
                </a:solidFill>
              </a:rPr>
              <a:t>cross-site input </a:t>
            </a:r>
            <a:r>
              <a:rPr lang="en-US" sz="2800" dirty="0" smtClean="0">
                <a:solidFill>
                  <a:srgbClr val="000099"/>
                </a:solidFill>
              </a:rPr>
              <a:t>inference</a:t>
            </a:r>
            <a:r>
              <a:rPr lang="en-US" sz="2800" dirty="0" smtClean="0"/>
              <a:t> attacks </a:t>
            </a:r>
            <a:r>
              <a:rPr lang="en-US" sz="2800" dirty="0"/>
              <a:t>can be modeled as </a:t>
            </a:r>
            <a:r>
              <a:rPr lang="en-US" sz="2800" dirty="0">
                <a:solidFill>
                  <a:srgbClr val="000099"/>
                </a:solidFill>
              </a:rPr>
              <a:t>multi-class </a:t>
            </a:r>
            <a:r>
              <a:rPr lang="en-US" sz="2800" dirty="0" smtClean="0">
                <a:solidFill>
                  <a:srgbClr val="000099"/>
                </a:solidFill>
              </a:rPr>
              <a:t>classification</a:t>
            </a:r>
            <a:r>
              <a:rPr lang="en-US" sz="2800" dirty="0" smtClean="0"/>
              <a:t> problems:</a:t>
            </a:r>
          </a:p>
          <a:p>
            <a:pPr lvl="1"/>
            <a:r>
              <a:rPr lang="en-US" sz="2400" dirty="0" smtClean="0"/>
              <a:t>The former: </a:t>
            </a:r>
            <a:r>
              <a:rPr lang="en-US" sz="2400" dirty="0"/>
              <a:t>n </a:t>
            </a:r>
            <a:r>
              <a:rPr lang="en-US" sz="2400" dirty="0">
                <a:solidFill>
                  <a:srgbClr val="000099"/>
                </a:solidFill>
              </a:rPr>
              <a:t>users</a:t>
            </a:r>
            <a:r>
              <a:rPr lang="en-US" sz="2400" dirty="0"/>
              <a:t> are n different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classes with </a:t>
            </a:r>
            <a:r>
              <a:rPr lang="en-US" sz="2400" dirty="0"/>
              <a:t>n unique </a:t>
            </a:r>
            <a:r>
              <a:rPr lang="en-US" sz="2400" dirty="0" smtClean="0"/>
              <a:t>fingerprints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later: different </a:t>
            </a:r>
            <a:r>
              <a:rPr lang="en-US" sz="2400" dirty="0" smtClean="0">
                <a:solidFill>
                  <a:srgbClr val="000099"/>
                </a:solidFill>
              </a:rPr>
              <a:t>soft-keyboard keys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are </a:t>
            </a:r>
            <a:r>
              <a:rPr lang="en-US" sz="2400" dirty="0"/>
              <a:t>different </a:t>
            </a:r>
            <a:r>
              <a:rPr lang="en-US" sz="2400" dirty="0" smtClean="0"/>
              <a:t>classes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 smtClean="0"/>
              <a:t>Train and use machine learning classifiers</a:t>
            </a:r>
          </a:p>
          <a:p>
            <a:pPr lvl="1"/>
            <a:r>
              <a:rPr lang="en-US" sz="2400" dirty="0" smtClean="0"/>
              <a:t>Basic and statistical features</a:t>
            </a:r>
          </a:p>
        </p:txBody>
      </p:sp>
      <p:pic>
        <p:nvPicPr>
          <p:cNvPr id="1026" name="Picture 2" descr="http://remotedesktopmanager.com/Images/Features/sharedsettings_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50" y="214599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androidpolice.com/wp-content/uploads/2014/06/nexusae0_3.1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2602"/>
            <a:ext cx="199505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pascal-network.org/sites/default/files/imagepicker/d/David%20Hardoon/robot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74545"/>
            <a:ext cx="914400" cy="9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05000"/>
            <a:ext cx="7391400" cy="4221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Introduction and Background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Attacks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Potential Defense Mechanisms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Conclusion and Discussions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9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Challenges in Feature Extraction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9549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main challenge </a:t>
            </a:r>
            <a:r>
              <a:rPr lang="en-US" sz="2800" dirty="0"/>
              <a:t>is on </a:t>
            </a:r>
            <a:r>
              <a:rPr lang="en-US" sz="2800" dirty="0" smtClean="0">
                <a:solidFill>
                  <a:srgbClr val="000099"/>
                </a:solidFill>
              </a:rPr>
              <a:t>segmenting</a:t>
            </a:r>
            <a:r>
              <a:rPr lang="en-US" sz="2800" dirty="0" smtClean="0"/>
              <a:t> (or </a:t>
            </a:r>
            <a:r>
              <a:rPr lang="en-US" sz="2800" dirty="0"/>
              <a:t>aligning) the motion sensor data for individual </a:t>
            </a:r>
            <a:r>
              <a:rPr lang="en-US" sz="2800" dirty="0" smtClean="0"/>
              <a:t>user actions.</a:t>
            </a:r>
            <a:endParaRPr lang="en-US" sz="2400" dirty="0" smtClean="0"/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5795"/>
            <a:ext cx="5365313" cy="3576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2947987"/>
            <a:ext cx="2895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99"/>
                </a:solidFill>
              </a:rPr>
              <a:t>Touch </a:t>
            </a:r>
            <a:r>
              <a:rPr lang="en-US" sz="2200" dirty="0">
                <a:solidFill>
                  <a:srgbClr val="000099"/>
                </a:solidFill>
              </a:rPr>
              <a:t>events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000099"/>
                </a:solidFill>
              </a:rPr>
              <a:t>keyboard events </a:t>
            </a:r>
            <a:r>
              <a:rPr lang="en-US" sz="2200" dirty="0" smtClean="0"/>
              <a:t>are associated with </a:t>
            </a:r>
            <a:r>
              <a:rPr lang="en-US" sz="2200" dirty="0" smtClean="0">
                <a:solidFill>
                  <a:srgbClr val="000099"/>
                </a:solidFill>
              </a:rPr>
              <a:t>DOM</a:t>
            </a:r>
            <a:r>
              <a:rPr lang="en-US" sz="2200" dirty="0" smtClean="0"/>
              <a:t> elements, protected by </a:t>
            </a:r>
            <a:r>
              <a:rPr lang="en-US" sz="2200" dirty="0" smtClean="0">
                <a:solidFill>
                  <a:srgbClr val="000099"/>
                </a:solidFill>
              </a:rPr>
              <a:t>SOP</a:t>
            </a:r>
            <a:r>
              <a:rPr lang="en-US" sz="2200" dirty="0" smtClean="0"/>
              <a:t>, and cannot be directly used by a third-party for segmentation.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227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Challenges in User Fingerprinting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599" y="1331910"/>
            <a:ext cx="7010401" cy="502444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Accuracy and Scalability Considerations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solidFill>
                  <a:srgbClr val="000099"/>
                </a:solidFill>
              </a:rPr>
              <a:t>Feature </a:t>
            </a:r>
            <a:r>
              <a:rPr lang="en-US" sz="2200" dirty="0">
                <a:solidFill>
                  <a:srgbClr val="000099"/>
                </a:solidFill>
              </a:rPr>
              <a:t>value </a:t>
            </a:r>
            <a:r>
              <a:rPr lang="en-US" sz="2200" dirty="0" smtClean="0">
                <a:solidFill>
                  <a:srgbClr val="000099"/>
                </a:solidFill>
              </a:rPr>
              <a:t>distribution</a:t>
            </a:r>
            <a:r>
              <a:rPr lang="en-US" sz="2200" dirty="0" smtClean="0"/>
              <a:t>, </a:t>
            </a:r>
            <a:r>
              <a:rPr lang="en-US" sz="2200" dirty="0"/>
              <a:t>e.g., </a:t>
            </a:r>
            <a:r>
              <a:rPr lang="en-US" sz="2200" dirty="0" smtClean="0"/>
              <a:t>high between-subjects </a:t>
            </a:r>
            <a:r>
              <a:rPr lang="en-US" sz="2200" dirty="0"/>
              <a:t>entropy </a:t>
            </a:r>
            <a:r>
              <a:rPr lang="en-US" sz="2200" dirty="0" smtClean="0"/>
              <a:t>and low </a:t>
            </a:r>
            <a:r>
              <a:rPr lang="en-US" sz="2200" dirty="0"/>
              <a:t>within-subjects </a:t>
            </a:r>
            <a:r>
              <a:rPr lang="en-US" sz="2200" dirty="0" smtClean="0"/>
              <a:t>entropy indicate relevancy.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 smtClean="0">
                <a:solidFill>
                  <a:srgbClr val="000099"/>
                </a:solidFill>
              </a:rPr>
              <a:t>Impacts </a:t>
            </a:r>
            <a:r>
              <a:rPr lang="en-US" sz="2200" dirty="0">
                <a:solidFill>
                  <a:srgbClr val="000099"/>
                </a:solidFill>
              </a:rPr>
              <a:t>of </a:t>
            </a:r>
            <a:r>
              <a:rPr lang="en-US" sz="2200" dirty="0" smtClean="0">
                <a:solidFill>
                  <a:srgbClr val="000099"/>
                </a:solidFill>
              </a:rPr>
              <a:t>multiple factors</a:t>
            </a:r>
            <a:r>
              <a:rPr lang="en-US" sz="2200" dirty="0" smtClean="0"/>
              <a:t> </a:t>
            </a:r>
            <a:r>
              <a:rPr lang="en-US" sz="2200" dirty="0"/>
              <a:t>including different gestures (e.g., </a:t>
            </a:r>
            <a:r>
              <a:rPr lang="en-US" sz="2200" dirty="0" smtClean="0"/>
              <a:t>touch/long </a:t>
            </a:r>
            <a:r>
              <a:rPr lang="en-US" sz="2200" dirty="0"/>
              <a:t>press), touch activities (e.g., </a:t>
            </a:r>
            <a:r>
              <a:rPr lang="en-US" sz="2200" dirty="0" smtClean="0"/>
              <a:t>select/scroll</a:t>
            </a:r>
            <a:r>
              <a:rPr lang="en-US" sz="2200" dirty="0"/>
              <a:t>), DOM element types (e.g., </a:t>
            </a:r>
            <a:r>
              <a:rPr lang="en-US" sz="2200" dirty="0" smtClean="0"/>
              <a:t>button/link</a:t>
            </a:r>
            <a:r>
              <a:rPr lang="en-US" sz="2200" dirty="0"/>
              <a:t>), and rendering locations (e.g., </a:t>
            </a:r>
            <a:r>
              <a:rPr lang="en-US" sz="2200" dirty="0" smtClean="0"/>
              <a:t>top</a:t>
            </a:r>
            <a:r>
              <a:rPr lang="en-US" sz="2200" dirty="0"/>
              <a:t>/</a:t>
            </a:r>
            <a:r>
              <a:rPr lang="en-US" sz="2200" dirty="0" smtClean="0"/>
              <a:t> right/bottom</a:t>
            </a:r>
            <a:r>
              <a:rPr lang="en-US" sz="2200" dirty="0"/>
              <a:t>) on the selection of features</a:t>
            </a:r>
            <a:r>
              <a:rPr lang="en-US" sz="2200" dirty="0" smtClean="0"/>
              <a:t>.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Number </a:t>
            </a:r>
            <a:r>
              <a:rPr lang="en-US" sz="2200" dirty="0"/>
              <a:t>of bits of </a:t>
            </a:r>
            <a:r>
              <a:rPr lang="en-US" sz="2200" dirty="0">
                <a:solidFill>
                  <a:srgbClr val="000099"/>
                </a:solidFill>
              </a:rPr>
              <a:t>fingerprint distribution </a:t>
            </a:r>
            <a:r>
              <a:rPr lang="en-US" sz="2200" dirty="0" smtClean="0">
                <a:solidFill>
                  <a:srgbClr val="000099"/>
                </a:solidFill>
              </a:rPr>
              <a:t>entropy</a:t>
            </a:r>
            <a:endParaRPr lang="en-US" sz="2200" dirty="0" smtClean="0"/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</a:rPr>
              <a:t>Attack S</a:t>
            </a:r>
            <a:r>
              <a:rPr lang="en-US" sz="2800" dirty="0" smtClean="0">
                <a:solidFill>
                  <a:prstClr val="black"/>
                </a:solidFill>
              </a:rPr>
              <a:t>trategies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895600"/>
            <a:ext cx="1066800" cy="20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Challenges in Input Inference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31913"/>
            <a:ext cx="6477000" cy="95492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Accuracy, </a:t>
            </a:r>
            <a:r>
              <a:rPr lang="en-US" sz="2800" dirty="0" smtClean="0">
                <a:solidFill>
                  <a:prstClr val="black"/>
                </a:solidFill>
              </a:rPr>
              <a:t>Context Information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Attack </a:t>
            </a:r>
            <a:r>
              <a:rPr lang="en-US" sz="2800" dirty="0" smtClean="0">
                <a:solidFill>
                  <a:prstClr val="black"/>
                </a:solidFill>
              </a:rPr>
              <a:t>Strategies</a:t>
            </a:r>
            <a:r>
              <a:rPr lang="en-US" sz="2800" dirty="0" smtClean="0"/>
              <a:t> </a:t>
            </a:r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60716" y="2241942"/>
            <a:ext cx="2805420" cy="3854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460716" y="3969516"/>
            <a:ext cx="1433820" cy="387012"/>
          </a:xfrm>
          <a:prstGeom prst="straightConnector1">
            <a:avLst/>
          </a:prstGeom>
          <a:ln w="12700">
            <a:solidFill>
              <a:srgbClr val="000099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http://www.androidpolice.com/wp-content/uploads/2014/06/nexusae0_3.1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86" y="4964668"/>
            <a:ext cx="2342750" cy="10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980136" y="2396067"/>
            <a:ext cx="1676400" cy="1042590"/>
          </a:xfrm>
          <a:prstGeom prst="wedgeRectCallout">
            <a:avLst>
              <a:gd name="adj1" fmla="val 60649"/>
              <a:gd name="adj2" fmla="val -5649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81736" y="2958803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81736" y="2484224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username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537" y="2782669"/>
            <a:ext cx="68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ot area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94536" y="3437467"/>
            <a:ext cx="440267" cy="919062"/>
          </a:xfrm>
          <a:prstGeom prst="straightConnector1">
            <a:avLst/>
          </a:prstGeom>
          <a:ln w="12700">
            <a:solidFill>
              <a:srgbClr val="000099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32536" y="4356528"/>
            <a:ext cx="762000" cy="543527"/>
          </a:xfrm>
          <a:prstGeom prst="straightConnector1">
            <a:avLst/>
          </a:prstGeom>
          <a:ln w="12700">
            <a:solidFill>
              <a:srgbClr val="000099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47361" y="4341592"/>
            <a:ext cx="709529" cy="1221008"/>
          </a:xfrm>
          <a:prstGeom prst="straightConnector1">
            <a:avLst/>
          </a:prstGeom>
          <a:ln w="12700">
            <a:solidFill>
              <a:srgbClr val="000099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77755" y="3501730"/>
            <a:ext cx="124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evice orientation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6936" y="3697069"/>
            <a:ext cx="74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</a:t>
            </a:r>
          </a:p>
          <a:p>
            <a:pPr algn="ctr"/>
            <a:r>
              <a:rPr lang="en-US" dirty="0" smtClean="0"/>
              <a:t>field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46936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keystroke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52800" y="4284091"/>
            <a:ext cx="10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eyboard layout</a:t>
            </a:r>
          </a:p>
        </p:txBody>
      </p:sp>
    </p:spTree>
    <p:extLst>
      <p:ext uri="{BB962C8B-B14F-4D97-AF65-F5344CB8AC3E}">
        <p14:creationId xmlns:p14="http://schemas.microsoft.com/office/powerpoint/2010/main" val="4613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05000"/>
            <a:ext cx="7391400" cy="42211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and Background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Attacks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99"/>
                </a:solidFill>
              </a:rPr>
              <a:t>Potential Defense </a:t>
            </a:r>
            <a:r>
              <a:rPr lang="en-US" dirty="0">
                <a:solidFill>
                  <a:srgbClr val="000099"/>
                </a:solidFill>
              </a:rPr>
              <a:t>Mechanisms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Conclusion and Discussions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9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82989"/>
            <a:ext cx="86106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Toward Usable Defense Mechanisms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694381"/>
            <a:ext cx="8683625" cy="1354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t </a:t>
            </a:r>
            <a:r>
              <a:rPr lang="en-US" sz="2800" dirty="0"/>
              <a:t>is important to design </a:t>
            </a:r>
            <a:r>
              <a:rPr lang="en-US" sz="2800" dirty="0">
                <a:solidFill>
                  <a:srgbClr val="000099"/>
                </a:solidFill>
              </a:rPr>
              <a:t>fine-grained</a:t>
            </a:r>
            <a:r>
              <a:rPr lang="en-US" sz="2800" dirty="0"/>
              <a:t> defense </a:t>
            </a:r>
            <a:r>
              <a:rPr lang="en-US" sz="2800" dirty="0" smtClean="0"/>
              <a:t>mechanisms that </a:t>
            </a:r>
            <a:r>
              <a:rPr lang="en-US" sz="2800" dirty="0"/>
              <a:t>could be more </a:t>
            </a:r>
            <a:r>
              <a:rPr lang="en-US" sz="2800" dirty="0">
                <a:solidFill>
                  <a:srgbClr val="000099"/>
                </a:solidFill>
              </a:rPr>
              <a:t>usable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99"/>
                </a:solidFill>
              </a:rPr>
              <a:t>effective</a:t>
            </a:r>
            <a:r>
              <a:rPr lang="en-US" sz="2800" dirty="0"/>
              <a:t> in </a:t>
            </a:r>
            <a:r>
              <a:rPr lang="en-US" sz="2800" dirty="0" smtClean="0"/>
              <a:t>practice.</a:t>
            </a:r>
            <a:endParaRPr lang="en-US" sz="2000" dirty="0"/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lifeinquebec.com/wp-content/uploads/2015/01/Confused_man-248x165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1739900" cy="11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1395" y="3018047"/>
            <a:ext cx="2635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completely block webpages’ access to</a:t>
            </a:r>
          </a:p>
          <a:p>
            <a:pPr algn="ctr"/>
            <a:r>
              <a:rPr lang="en-US" sz="2000" dirty="0"/>
              <a:t>the motion sensor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286756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always </a:t>
            </a:r>
            <a:r>
              <a:rPr lang="en-US" sz="2000" dirty="0"/>
              <a:t>ask a user to grant or deny </a:t>
            </a:r>
            <a:r>
              <a:rPr lang="en-US" sz="2000" dirty="0" smtClean="0"/>
              <a:t>motion sensor </a:t>
            </a:r>
            <a:r>
              <a:rPr lang="en-US" sz="2000" dirty="0"/>
              <a:t>data access requests on individual webpages</a:t>
            </a:r>
          </a:p>
        </p:txBody>
      </p:sp>
      <p:pic>
        <p:nvPicPr>
          <p:cNvPr id="2072" name="Picture 24" descr="http://www.hse.gov.uk/workplacetransport/images/prohibition-unauth-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99443"/>
            <a:ext cx="1086382" cy="10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rainbowracing.com/onlinestore/sites/default/files/imagecache/product_full/item_398_Wrong_Way_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69125"/>
            <a:ext cx="812754" cy="8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http://www.rainbowracing.com/onlinestore/sites/default/files/imagecache/product_full/item_398_Wrong_Way_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46" y="2269125"/>
            <a:ext cx="812754" cy="8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044" y="282989"/>
            <a:ext cx="9067800" cy="994172"/>
          </a:xfrm>
        </p:spPr>
        <p:txBody>
          <a:bodyPr>
            <a:noAutofit/>
          </a:bodyPr>
          <a:lstStyle/>
          <a:p>
            <a:r>
              <a:rPr lang="en-US" sz="4000" dirty="0"/>
              <a:t>E</a:t>
            </a:r>
            <a:r>
              <a:rPr lang="en-US" sz="4000" dirty="0" smtClean="0"/>
              <a:t>lement-based Sensor Data</a:t>
            </a:r>
            <a:r>
              <a:rPr lang="en-US" sz="4000" dirty="0"/>
              <a:t> </a:t>
            </a:r>
            <a:r>
              <a:rPr lang="en-US" sz="4000" dirty="0" smtClean="0"/>
              <a:t>Access Control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599" y="1331910"/>
            <a:ext cx="6477001" cy="502444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Add </a:t>
            </a:r>
            <a:r>
              <a:rPr lang="en-US" sz="2800" dirty="0"/>
              <a:t>a </a:t>
            </a:r>
            <a:r>
              <a:rPr lang="en-US" sz="2800" dirty="0" smtClean="0"/>
              <a:t>new </a:t>
            </a:r>
            <a:r>
              <a:rPr lang="en-US" sz="2800" dirty="0" err="1" smtClean="0">
                <a:solidFill>
                  <a:srgbClr val="000099"/>
                </a:solidFill>
              </a:rPr>
              <a:t>boolean</a:t>
            </a:r>
            <a:r>
              <a:rPr lang="en-US" sz="2800" dirty="0" smtClean="0">
                <a:solidFill>
                  <a:srgbClr val="000099"/>
                </a:solidFill>
              </a:rPr>
              <a:t> attribute</a:t>
            </a:r>
            <a:r>
              <a:rPr lang="en-US" sz="2800" dirty="0" smtClean="0"/>
              <a:t>, e.g.,  </a:t>
            </a:r>
            <a:r>
              <a:rPr lang="en-US" sz="2800" dirty="0"/>
              <a:t>“disable-motion-sensor-data” for HTML </a:t>
            </a:r>
            <a:r>
              <a:rPr lang="en-US" sz="2800" dirty="0">
                <a:solidFill>
                  <a:srgbClr val="000099"/>
                </a:solidFill>
              </a:rPr>
              <a:t>input </a:t>
            </a:r>
            <a:r>
              <a:rPr lang="en-US" sz="2800" dirty="0" smtClean="0">
                <a:solidFill>
                  <a:srgbClr val="000099"/>
                </a:solidFill>
              </a:rPr>
              <a:t>elements</a:t>
            </a:r>
            <a:endParaRPr lang="en-US" sz="2000" dirty="0">
              <a:solidFill>
                <a:srgbClr val="000099"/>
              </a:solidFill>
            </a:endParaRP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Sufficiently protect </a:t>
            </a:r>
            <a:r>
              <a:rPr lang="en-US" sz="2400" dirty="0"/>
              <a:t>against </a:t>
            </a:r>
            <a:r>
              <a:rPr lang="en-US" sz="2400" dirty="0" smtClean="0"/>
              <a:t>both parent-to-child and </a:t>
            </a:r>
            <a:r>
              <a:rPr lang="en-US" sz="2400" dirty="0"/>
              <a:t>child-to-parent </a:t>
            </a:r>
            <a:r>
              <a:rPr lang="en-US" sz="2400" dirty="0" smtClean="0"/>
              <a:t>cross-site </a:t>
            </a:r>
            <a:r>
              <a:rPr lang="en-US" sz="2400" dirty="0"/>
              <a:t>input inference </a:t>
            </a:r>
            <a:r>
              <a:rPr lang="en-US" sz="2400" dirty="0" smtClean="0"/>
              <a:t>attacks</a:t>
            </a:r>
          </a:p>
          <a:p>
            <a:pPr lvl="1"/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000099"/>
                </a:solidFill>
              </a:rPr>
              <a:t>browser</a:t>
            </a:r>
            <a:r>
              <a:rPr lang="en-US" sz="2400" dirty="0" smtClean="0"/>
              <a:t> (browser extension) support</a:t>
            </a:r>
            <a:endParaRPr lang="en-US" sz="2000" dirty="0" smtClean="0"/>
          </a:p>
          <a:p>
            <a:pPr lvl="1"/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000099"/>
                </a:solidFill>
              </a:rPr>
              <a:t>individual </a:t>
            </a:r>
            <a:r>
              <a:rPr lang="en-US" sz="2400" dirty="0">
                <a:solidFill>
                  <a:srgbClr val="000099"/>
                </a:solidFill>
              </a:rPr>
              <a:t>websites</a:t>
            </a:r>
            <a:r>
              <a:rPr lang="en-US" sz="2400" dirty="0"/>
              <a:t> </a:t>
            </a:r>
            <a:r>
              <a:rPr lang="en-US" sz="2400" dirty="0" smtClean="0"/>
              <a:t>opt </a:t>
            </a:r>
            <a:r>
              <a:rPr lang="en-US" sz="2400" dirty="0"/>
              <a:t>in to </a:t>
            </a:r>
            <a:r>
              <a:rPr lang="en-US" sz="2400" dirty="0" smtClean="0"/>
              <a:t>the protection (compatibility and freedom)</a:t>
            </a:r>
          </a:p>
          <a:p>
            <a:pPr lvl="1"/>
            <a:r>
              <a:rPr lang="en-US" sz="2400" dirty="0" smtClean="0"/>
              <a:t>Completely </a:t>
            </a:r>
            <a:r>
              <a:rPr lang="en-US" sz="2400" dirty="0">
                <a:solidFill>
                  <a:srgbClr val="000099"/>
                </a:solidFill>
              </a:rPr>
              <a:t>transparent</a:t>
            </a:r>
            <a:r>
              <a:rPr lang="en-US" sz="2400" dirty="0"/>
              <a:t> to end </a:t>
            </a:r>
            <a:r>
              <a:rPr lang="en-US" sz="2400" dirty="0" smtClean="0"/>
              <a:t>users</a:t>
            </a:r>
          </a:p>
          <a:p>
            <a:r>
              <a:rPr lang="en-US" sz="2800" dirty="0"/>
              <a:t>Can be extended to </a:t>
            </a:r>
            <a:r>
              <a:rPr lang="en-US" sz="2800" dirty="0" smtClean="0"/>
              <a:t>HTML </a:t>
            </a:r>
            <a:r>
              <a:rPr lang="en-US" sz="2800" dirty="0">
                <a:solidFill>
                  <a:srgbClr val="000099"/>
                </a:solidFill>
              </a:rPr>
              <a:t>form </a:t>
            </a:r>
            <a:r>
              <a:rPr lang="en-US" sz="2800" dirty="0" smtClean="0">
                <a:solidFill>
                  <a:srgbClr val="000099"/>
                </a:solidFill>
              </a:rPr>
              <a:t>elements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800" y="2227179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password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1752600"/>
            <a:ext cx="1475154" cy="40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username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cdn1.iconfinder.com/data/icons/sitemap-cards/256/form-01-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1645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iley face clip art thumbs up free clipart images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816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umbs up down thumb war clipart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044" y="282989"/>
            <a:ext cx="90678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Frame-based Sensor Data</a:t>
            </a:r>
            <a:r>
              <a:rPr lang="en-US" sz="4000" dirty="0"/>
              <a:t> </a:t>
            </a:r>
            <a:r>
              <a:rPr lang="en-US" sz="4000" dirty="0" smtClean="0"/>
              <a:t>Access Control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599" y="1331910"/>
            <a:ext cx="8686801" cy="502444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Add</a:t>
            </a:r>
            <a:r>
              <a:rPr lang="en-US" sz="2800" dirty="0"/>
              <a:t> </a:t>
            </a:r>
            <a:r>
              <a:rPr lang="en-US" sz="2800" dirty="0" smtClean="0"/>
              <a:t>a new </a:t>
            </a:r>
            <a:r>
              <a:rPr lang="en-US" sz="2800" dirty="0">
                <a:solidFill>
                  <a:srgbClr val="000099"/>
                </a:solidFill>
              </a:rPr>
              <a:t>value</a:t>
            </a:r>
            <a:r>
              <a:rPr lang="en-US" sz="2800" dirty="0"/>
              <a:t> “allow-sensor-data” for the </a:t>
            </a:r>
            <a:r>
              <a:rPr lang="en-US" sz="2800" dirty="0">
                <a:solidFill>
                  <a:srgbClr val="000099"/>
                </a:solidFill>
              </a:rPr>
              <a:t>iframe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sandbox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attribute</a:t>
            </a:r>
            <a:r>
              <a:rPr lang="en-US" sz="2800" dirty="0"/>
              <a:t> in </a:t>
            </a:r>
            <a:r>
              <a:rPr lang="en-US" sz="2800" dirty="0" smtClean="0"/>
              <a:t>HTML5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/>
            <a:endParaRPr lang="en-US" sz="2000" dirty="0" smtClean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0099"/>
              </a:solidFill>
            </a:endParaRP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Sufficiently protect </a:t>
            </a:r>
            <a:r>
              <a:rPr lang="en-US" sz="2400" dirty="0"/>
              <a:t>against </a:t>
            </a:r>
            <a:r>
              <a:rPr lang="en-US" sz="2400" dirty="0" smtClean="0"/>
              <a:t>both third-party user fingerprinting and child-to-parent cross-site </a:t>
            </a:r>
            <a:r>
              <a:rPr lang="en-US" sz="2400" dirty="0"/>
              <a:t>input inference </a:t>
            </a:r>
            <a:r>
              <a:rPr lang="en-US" sz="2400" dirty="0" smtClean="0"/>
              <a:t>attacks</a:t>
            </a:r>
          </a:p>
          <a:p>
            <a:pPr lvl="1"/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000099"/>
                </a:solidFill>
              </a:rPr>
              <a:t>browser</a:t>
            </a:r>
            <a:r>
              <a:rPr lang="en-US" sz="2400" dirty="0" smtClean="0"/>
              <a:t> (browser extension) support, and need </a:t>
            </a:r>
            <a:r>
              <a:rPr lang="en-US" sz="2400" dirty="0"/>
              <a:t>to carefully </a:t>
            </a:r>
            <a:r>
              <a:rPr lang="en-US" sz="2400" dirty="0">
                <a:solidFill>
                  <a:srgbClr val="000099"/>
                </a:solidFill>
              </a:rPr>
              <a:t>delimit the scope</a:t>
            </a:r>
            <a:r>
              <a:rPr lang="en-US" sz="2400" dirty="0"/>
              <a:t> of the new attribute </a:t>
            </a:r>
            <a:r>
              <a:rPr lang="en-US" sz="2400" dirty="0" smtClean="0"/>
              <a:t>value</a:t>
            </a:r>
          </a:p>
          <a:p>
            <a:pPr lvl="1"/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000099"/>
                </a:solidFill>
              </a:rPr>
              <a:t>individual </a:t>
            </a:r>
            <a:r>
              <a:rPr lang="en-US" sz="2400" dirty="0">
                <a:solidFill>
                  <a:srgbClr val="000099"/>
                </a:solidFill>
              </a:rPr>
              <a:t>websites</a:t>
            </a:r>
            <a:r>
              <a:rPr lang="en-US" sz="2400" dirty="0"/>
              <a:t> </a:t>
            </a:r>
            <a:r>
              <a:rPr lang="en-US" sz="2400" dirty="0" smtClean="0"/>
              <a:t>opt </a:t>
            </a:r>
            <a:r>
              <a:rPr lang="en-US" sz="2400" dirty="0"/>
              <a:t>in to </a:t>
            </a:r>
            <a:r>
              <a:rPr lang="en-US" sz="2400" dirty="0" smtClean="0"/>
              <a:t>the protection (compatibility and freedom)</a:t>
            </a:r>
          </a:p>
          <a:p>
            <a:pPr lvl="1"/>
            <a:r>
              <a:rPr lang="en-US" sz="2400" dirty="0" smtClean="0"/>
              <a:t>Completely </a:t>
            </a:r>
            <a:r>
              <a:rPr lang="en-US" sz="2400" dirty="0">
                <a:solidFill>
                  <a:srgbClr val="000099"/>
                </a:solidFill>
              </a:rPr>
              <a:t>transparent</a:t>
            </a:r>
            <a:r>
              <a:rPr lang="en-US" sz="2400" dirty="0"/>
              <a:t> to end </a:t>
            </a:r>
            <a:r>
              <a:rPr lang="en-US" sz="2400" dirty="0" smtClean="0"/>
              <a:t>users</a:t>
            </a:r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430959"/>
            <a:ext cx="63246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&lt;iframe </a:t>
            </a:r>
            <a:r>
              <a:rPr lang="en-US" sz="2200" dirty="0" err="1"/>
              <a:t>src</a:t>
            </a:r>
            <a:r>
              <a:rPr lang="en-US" sz="2200" dirty="0"/>
              <a:t>="demo_iframe_sandbox_origin.htm" </a:t>
            </a:r>
            <a:r>
              <a:rPr lang="en-US" sz="2200" dirty="0">
                <a:solidFill>
                  <a:srgbClr val="000099"/>
                </a:solidFill>
              </a:rPr>
              <a:t>sandbox</a:t>
            </a:r>
            <a:r>
              <a:rPr lang="en-US" sz="2200" dirty="0"/>
              <a:t>="allow-same-origin </a:t>
            </a:r>
            <a:r>
              <a:rPr lang="en-US" sz="2200" dirty="0" smtClean="0"/>
              <a:t>allow-scripts</a:t>
            </a:r>
            <a:r>
              <a:rPr lang="en-US" sz="2200" dirty="0"/>
              <a:t>"&gt;&lt;/iframe&gt;</a:t>
            </a:r>
          </a:p>
        </p:txBody>
      </p:sp>
      <p:pic>
        <p:nvPicPr>
          <p:cNvPr id="10" name="Picture 4" descr="Smiley face clip art thumbs up free clipart images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241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umbs up down thumb war clipar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145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82989"/>
            <a:ext cx="9067800" cy="994172"/>
          </a:xfrm>
        </p:spPr>
        <p:txBody>
          <a:bodyPr>
            <a:noAutofit/>
          </a:bodyPr>
          <a:lstStyle/>
          <a:p>
            <a:r>
              <a:rPr lang="en-US" sz="4000" smtClean="0"/>
              <a:t>Domain-based </a:t>
            </a:r>
            <a:r>
              <a:rPr lang="en-US" sz="4000" dirty="0" smtClean="0"/>
              <a:t>Sensor Data</a:t>
            </a:r>
            <a:r>
              <a:rPr lang="en-US" sz="4000" dirty="0"/>
              <a:t> </a:t>
            </a:r>
            <a:r>
              <a:rPr lang="en-US" sz="4000" dirty="0" smtClean="0"/>
              <a:t>Access Control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599" y="1331910"/>
            <a:ext cx="6400801" cy="5024440"/>
          </a:xfrm>
        </p:spPr>
        <p:txBody>
          <a:bodyPr>
            <a:noAutofit/>
          </a:bodyPr>
          <a:lstStyle/>
          <a:p>
            <a:r>
              <a:rPr lang="en-US" sz="2800" dirty="0" smtClean="0"/>
              <a:t>Similar to existing domain-based privacy and content settings in web browsers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Default-deny, default allow, ask users at the site level; managing exceptions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Sufficiently protect </a:t>
            </a:r>
            <a:r>
              <a:rPr lang="en-US" sz="2400" dirty="0" smtClean="0"/>
              <a:t>against </a:t>
            </a:r>
            <a:r>
              <a:rPr lang="en-US" sz="2400" dirty="0"/>
              <a:t>all the four types of </a:t>
            </a:r>
            <a:r>
              <a:rPr lang="en-US" sz="2400" dirty="0" smtClean="0"/>
              <a:t>attacks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000099"/>
                </a:solidFill>
              </a:rPr>
              <a:t>browser</a:t>
            </a:r>
            <a:r>
              <a:rPr lang="en-US" sz="2400" dirty="0" smtClean="0"/>
              <a:t> (browser extension) support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No change to any website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Not transparent</a:t>
            </a:r>
            <a:r>
              <a:rPr lang="en-US" sz="2400" dirty="0" smtClean="0"/>
              <a:t>: users need to be </a:t>
            </a:r>
            <a:r>
              <a:rPr lang="en-US" sz="2400" dirty="0"/>
              <a:t>aware of this mechanism and properly use </a:t>
            </a:r>
            <a:r>
              <a:rPr lang="en-US" sz="2400" dirty="0" smtClean="0"/>
              <a:t>it</a:t>
            </a:r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58217"/>
            <a:ext cx="2514600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Smiley face clip art thumbs up free clipart images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444361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umbs up down thumb war clipart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09016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82989"/>
            <a:ext cx="9067800" cy="994172"/>
          </a:xfrm>
        </p:spPr>
        <p:txBody>
          <a:bodyPr>
            <a:noAutofit/>
          </a:bodyPr>
          <a:lstStyle/>
          <a:p>
            <a:r>
              <a:rPr lang="en-US" sz="3600" dirty="0" smtClean="0"/>
              <a:t>Domain </a:t>
            </a:r>
            <a:r>
              <a:rPr lang="en-US" sz="3600" dirty="0"/>
              <a:t>and </a:t>
            </a:r>
            <a:r>
              <a:rPr lang="en-US" sz="3600" dirty="0" smtClean="0"/>
              <a:t>Attack Specific Data Perturbation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599" y="1331910"/>
            <a:ext cx="8610601" cy="50244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B</a:t>
            </a:r>
            <a:r>
              <a:rPr lang="en-US" sz="2800" dirty="0" smtClean="0">
                <a:solidFill>
                  <a:srgbClr val="000099"/>
                </a:solidFill>
              </a:rPr>
              <a:t>rowser</a:t>
            </a:r>
            <a:r>
              <a:rPr lang="en-US" sz="2800" dirty="0" smtClean="0"/>
              <a:t> (browser extension) </a:t>
            </a:r>
            <a:r>
              <a:rPr lang="en-US" sz="2800" dirty="0" smtClean="0">
                <a:solidFill>
                  <a:srgbClr val="000099"/>
                </a:solidFill>
              </a:rPr>
              <a:t>detect</a:t>
            </a:r>
            <a:r>
              <a:rPr lang="en-US" sz="2800" dirty="0" smtClean="0"/>
              <a:t> </a:t>
            </a:r>
            <a:r>
              <a:rPr lang="en-US" sz="2800" dirty="0"/>
              <a:t>the specific attacks that may </a:t>
            </a:r>
            <a:r>
              <a:rPr lang="en-US" sz="2800" dirty="0" smtClean="0"/>
              <a:t>occur, and then </a:t>
            </a:r>
            <a:r>
              <a:rPr lang="en-US" sz="2800" dirty="0">
                <a:solidFill>
                  <a:srgbClr val="000099"/>
                </a:solidFill>
              </a:rPr>
              <a:t>perturb</a:t>
            </a:r>
            <a:r>
              <a:rPr lang="en-US" sz="2800" dirty="0"/>
              <a:t> </a:t>
            </a:r>
            <a:r>
              <a:rPr lang="en-US" sz="2800" dirty="0" smtClean="0"/>
              <a:t>the sensor data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e.g., adding noise or decreasing collection frequency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Should leverage </a:t>
            </a:r>
            <a:r>
              <a:rPr lang="en-US" sz="2400" dirty="0"/>
              <a:t>the </a:t>
            </a:r>
            <a:r>
              <a:rPr lang="en-US" sz="2400" dirty="0" smtClean="0"/>
              <a:t>research results on attacks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Should not affect the functionality of apps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99"/>
                </a:solidFill>
              </a:rPr>
              <a:t>P</a:t>
            </a:r>
            <a:r>
              <a:rPr lang="en-US" sz="2400" dirty="0" smtClean="0">
                <a:solidFill>
                  <a:srgbClr val="000099"/>
                </a:solidFill>
              </a:rPr>
              <a:t>rotect </a:t>
            </a:r>
            <a:r>
              <a:rPr lang="en-US" sz="2400" dirty="0" smtClean="0"/>
              <a:t>against </a:t>
            </a:r>
            <a:r>
              <a:rPr lang="en-US" sz="2400" dirty="0"/>
              <a:t>all the four types of </a:t>
            </a:r>
            <a:r>
              <a:rPr lang="en-US" sz="2400" dirty="0" smtClean="0"/>
              <a:t>attacks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Need </a:t>
            </a:r>
            <a:r>
              <a:rPr lang="en-US" sz="2400" dirty="0" smtClean="0">
                <a:solidFill>
                  <a:srgbClr val="000099"/>
                </a:solidFill>
              </a:rPr>
              <a:t>browser</a:t>
            </a:r>
            <a:r>
              <a:rPr lang="en-US" sz="2400" dirty="0" smtClean="0"/>
              <a:t> (browser extension) support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No change to any website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00099"/>
                </a:solidFill>
              </a:rPr>
              <a:t>Transparent</a:t>
            </a:r>
            <a:r>
              <a:rPr lang="en-US" sz="2400" dirty="0" smtClean="0"/>
              <a:t> </a:t>
            </a:r>
            <a:r>
              <a:rPr lang="en-US" sz="2400" dirty="0"/>
              <a:t>to end </a:t>
            </a:r>
            <a:r>
              <a:rPr lang="en-US" sz="2400" dirty="0" smtClean="0"/>
              <a:t>users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Protection </a:t>
            </a:r>
            <a:r>
              <a:rPr lang="en-US" sz="2400" dirty="0"/>
              <a:t>is </a:t>
            </a:r>
            <a:r>
              <a:rPr lang="en-US" sz="2400" dirty="0" smtClean="0"/>
              <a:t>only </a:t>
            </a:r>
            <a:r>
              <a:rPr lang="en-US" sz="2400" dirty="0" smtClean="0">
                <a:solidFill>
                  <a:srgbClr val="000099"/>
                </a:solidFill>
              </a:rPr>
              <a:t>statistical</a:t>
            </a:r>
            <a:r>
              <a:rPr lang="en-US" sz="2400" dirty="0" smtClean="0"/>
              <a:t> </a:t>
            </a:r>
            <a:r>
              <a:rPr lang="en-US" sz="2400" dirty="0"/>
              <a:t>rather than deterministic</a:t>
            </a:r>
          </a:p>
        </p:txBody>
      </p:sp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302" y="2775080"/>
            <a:ext cx="1524000" cy="1069050"/>
          </a:xfrm>
          <a:prstGeom prst="rect">
            <a:avLst/>
          </a:prstGeom>
        </p:spPr>
      </p:pic>
      <p:pic>
        <p:nvPicPr>
          <p:cNvPr id="10" name="Picture 4" descr="Smiley face clip art thumbs up free clipart images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471516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umbs up down thumb war clipart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86139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miley face clip art thumbs up free clipart images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24256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5575" y="282989"/>
            <a:ext cx="8759825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 of the Four Potential </a:t>
            </a:r>
            <a:br>
              <a:rPr lang="en-US" sz="4000" dirty="0" smtClean="0"/>
            </a:br>
            <a:r>
              <a:rPr lang="en-US" sz="4000" dirty="0" smtClean="0"/>
              <a:t>Defense Mechanisms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8" descr="http://egnyte.com/assets/images/newsletters/us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38855"/>
              </p:ext>
            </p:extLst>
          </p:nvPr>
        </p:nvGraphicFramePr>
        <p:xfrm>
          <a:off x="491067" y="1584960"/>
          <a:ext cx="8348133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3">
                  <a:extLst>
                    <a:ext uri="{9D8B030D-6E8A-4147-A177-3AD203B41FA5}">
                      <a16:colId xmlns:a16="http://schemas.microsoft.com/office/drawing/2014/main" val="319273829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8529107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9304300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23014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Defense Targets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Deployment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User Transparency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9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Element-based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sensor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access control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 types of cross-site input inference attacks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Browser and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websites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50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Frame-based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sensor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access control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Third-party user fingerprinting attacks and child-to-parent cross-site input inference attacks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Browser and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websites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7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Domain-based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sensor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access control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four types of attacks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Browser</a:t>
                      </a:r>
                      <a:endParaRPr lang="en-US" sz="18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6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Domain and attack specific 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data perturbation</a:t>
                      </a:r>
                      <a:endParaRPr lang="en-US" sz="18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four types of attacks (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statistical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Browser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Yes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7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Sensors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94135"/>
              </p:ext>
            </p:extLst>
          </p:nvPr>
        </p:nvGraphicFramePr>
        <p:xfrm>
          <a:off x="1051560" y="1295400"/>
          <a:ext cx="7406640" cy="358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142">
                  <a:extLst>
                    <a:ext uri="{9D8B030D-6E8A-4147-A177-3AD203B41FA5}">
                      <a16:colId xmlns:a16="http://schemas.microsoft.com/office/drawing/2014/main" val="580624607"/>
                    </a:ext>
                  </a:extLst>
                </a:gridCol>
                <a:gridCol w="3029412">
                  <a:extLst>
                    <a:ext uri="{9D8B030D-6E8A-4147-A177-3AD203B41FA5}">
                      <a16:colId xmlns:a16="http://schemas.microsoft.com/office/drawing/2014/main" val="4267578907"/>
                    </a:ext>
                  </a:extLst>
                </a:gridCol>
                <a:gridCol w="1781086">
                  <a:extLst>
                    <a:ext uri="{9D8B030D-6E8A-4147-A177-3AD203B41FA5}">
                      <a16:colId xmlns:a16="http://schemas.microsoft.com/office/drawing/2014/main" val="452934074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Sensors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0803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Accelerometer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acceleration forces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Motion Sensors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1480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Gyroscope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rotation rates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91632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Barometer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atmospheric pressure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</a:t>
                      </a:r>
                    </a:p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1248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Thermometer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8411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Ambient Light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 intensity 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344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Magnetometer/Compass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strength and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 of the magnetic field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Position Sensors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38027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Proximity Sensor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of nearby objects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1082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029200"/>
            <a:ext cx="409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have </a:t>
            </a:r>
            <a:r>
              <a:rPr lang="en-US" sz="2400" dirty="0"/>
              <a:t>enabled </a:t>
            </a:r>
            <a:r>
              <a:rPr lang="en-US" sz="2400" dirty="0" smtClean="0"/>
              <a:t>mobile apps </a:t>
            </a:r>
            <a:r>
              <a:rPr lang="en-US" sz="2400" dirty="0"/>
              <a:t>to have </a:t>
            </a:r>
            <a:r>
              <a:rPr lang="en-US" sz="2400" dirty="0">
                <a:solidFill>
                  <a:srgbClr val="000099"/>
                </a:solidFill>
              </a:rPr>
              <a:t>richer functionality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99"/>
                </a:solidFill>
              </a:rPr>
              <a:t>better </a:t>
            </a:r>
            <a:r>
              <a:rPr lang="en-US" sz="2400" dirty="0" smtClean="0">
                <a:solidFill>
                  <a:srgbClr val="000099"/>
                </a:solidFill>
              </a:rPr>
              <a:t>interactivity.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12" name="Picture 18" descr="http://www.empiremultimedia.com/EMC_Properties/HillClimbRacing/HillClimbRacing-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10223"/>
            <a:ext cx="2124156" cy="8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s://s-media-cache-ak0.pinimg.com/236x/f8/a1/b8/f8a1b8e5c93e90fb2f4c57c35eb972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81" y="5113988"/>
            <a:ext cx="1585083" cy="10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 dirty="0"/>
          </a:p>
        </p:txBody>
      </p:sp>
      <p:pic>
        <p:nvPicPr>
          <p:cNvPr id="15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Discussions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Motion sensor based attacks to web users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user fingerprinting attacks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cross-site input inference attacks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Four potential defense mechanisms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Hope to raise researchers’ and </a:t>
            </a:r>
            <a:r>
              <a:rPr lang="en-US" sz="2800" dirty="0" smtClean="0"/>
              <a:t>developers’ attention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Welcome your </a:t>
            </a:r>
            <a:r>
              <a:rPr lang="en-US" sz="2800" dirty="0" smtClean="0"/>
              <a:t>questions </a:t>
            </a:r>
            <a:r>
              <a:rPr lang="en-US" sz="2800" dirty="0"/>
              <a:t>and </a:t>
            </a:r>
            <a:r>
              <a:rPr lang="en-US" sz="2800" dirty="0" smtClean="0"/>
              <a:t>discussions</a:t>
            </a:r>
            <a:endParaRPr lang="en-US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		Thank </a:t>
            </a:r>
            <a:r>
              <a:rPr lang="en-US" sz="3600" dirty="0">
                <a:solidFill>
                  <a:srgbClr val="000099"/>
                </a:solidFill>
              </a:rPr>
              <a:t>You!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7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 Related Important Research Areas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houserenovationvancouver.ca/img/servic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90" y="2285999"/>
            <a:ext cx="3224743" cy="24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ntrust.com/wp-content/uploads/2013/09/enhanced-secur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295037" cy="24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645" y="4895671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d</a:t>
            </a:r>
            <a:r>
              <a:rPr lang="en-US" sz="2400" dirty="0" smtClean="0">
                <a:solidFill>
                  <a:srgbClr val="000099"/>
                </a:solidFill>
              </a:rPr>
              <a:t>esign new security mechanisms</a:t>
            </a:r>
            <a:r>
              <a:rPr lang="en-US" sz="2400" dirty="0" smtClean="0"/>
              <a:t> (e.g., sensor-based multi-factor user authentication)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895671"/>
            <a:ext cx="4003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analyze and protect against potential security/privacy risks</a:t>
            </a:r>
          </a:p>
          <a:p>
            <a:pPr algn="ctr"/>
            <a:r>
              <a:rPr lang="en-US" sz="2400" dirty="0" smtClean="0"/>
              <a:t>(e.g., our work)</a:t>
            </a:r>
            <a:endParaRPr lang="en-US" sz="2400" dirty="0"/>
          </a:p>
        </p:txBody>
      </p:sp>
      <p:pic>
        <p:nvPicPr>
          <p:cNvPr id="10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Sensors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78665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Motion sensors </a:t>
            </a:r>
            <a:r>
              <a:rPr lang="en-US" sz="2200" dirty="0"/>
              <a:t>provide high-entropy data</a:t>
            </a:r>
            <a:r>
              <a:rPr lang="en-US" sz="2200" dirty="0" smtClean="0"/>
              <a:t>, and are </a:t>
            </a:r>
            <a:r>
              <a:rPr lang="en-US" sz="2200" dirty="0" smtClean="0">
                <a:solidFill>
                  <a:srgbClr val="000099"/>
                </a:solidFill>
              </a:rPr>
              <a:t>inherently pertinent </a:t>
            </a:r>
            <a:r>
              <a:rPr lang="en-US" sz="2200" dirty="0">
                <a:solidFill>
                  <a:srgbClr val="000099"/>
                </a:solidFill>
              </a:rPr>
              <a:t>to the behaviors of </a:t>
            </a:r>
            <a:r>
              <a:rPr lang="en-US" sz="2200" dirty="0" smtClean="0">
                <a:solidFill>
                  <a:srgbClr val="000099"/>
                </a:solidFill>
              </a:rPr>
              <a:t>users</a:t>
            </a:r>
            <a:r>
              <a:rPr lang="en-US" sz="2200" dirty="0" smtClean="0"/>
              <a:t>. </a:t>
            </a:r>
            <a:r>
              <a:rPr lang="en-US" sz="2200" dirty="0"/>
              <a:t> Meanwhile, apps have </a:t>
            </a:r>
            <a:r>
              <a:rPr lang="en-US" sz="2200" dirty="0">
                <a:solidFill>
                  <a:srgbClr val="FF0000"/>
                </a:solidFill>
              </a:rPr>
              <a:t>unrestricted motion sensor data access</a:t>
            </a:r>
            <a:r>
              <a:rPr lang="en-US" sz="2200" dirty="0"/>
              <a:t> on both iOS and Android </a:t>
            </a:r>
            <a:r>
              <a:rPr lang="en-US" sz="2200" dirty="0" smtClean="0"/>
              <a:t>smartphone </a:t>
            </a:r>
            <a:r>
              <a:rPr lang="en-US" sz="2200" dirty="0"/>
              <a:t>platforms.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00200" y="2209800"/>
            <a:ext cx="5181600" cy="2979241"/>
            <a:chOff x="2057400" y="1667082"/>
            <a:chExt cx="4572000" cy="3162297"/>
          </a:xfrm>
        </p:grpSpPr>
        <p:pic>
          <p:nvPicPr>
            <p:cNvPr id="2072" name="Picture 24" descr="https://developer.apple.com/library/ios/documentation/UserExperience/Conceptual/DesigningExpandedAdUnits/Art/ch4_15ax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67082"/>
              <a:ext cx="4572000" cy="275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724527" y="4490825"/>
              <a:ext cx="3237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(figure source: developer.apple.com)</a:t>
              </a:r>
              <a:endParaRPr lang="en-US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09873" y="1417638"/>
            <a:ext cx="3239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Device </a:t>
            </a:r>
            <a:r>
              <a:rPr lang="en-US" sz="2000" dirty="0" smtClean="0">
                <a:solidFill>
                  <a:srgbClr val="000099"/>
                </a:solidFill>
              </a:rPr>
              <a:t>rotation </a:t>
            </a:r>
            <a:r>
              <a:rPr lang="en-US" sz="2000" dirty="0">
                <a:solidFill>
                  <a:srgbClr val="000099"/>
                </a:solidFill>
              </a:rPr>
              <a:t>rates</a:t>
            </a:r>
            <a:r>
              <a:rPr lang="en-US" sz="2000" dirty="0"/>
              <a:t> </a:t>
            </a:r>
            <a:r>
              <a:rPr lang="en-US" sz="2000" i="1" dirty="0" smtClean="0"/>
              <a:t>alpha</a:t>
            </a:r>
            <a:r>
              <a:rPr lang="en-US" sz="2000" dirty="0"/>
              <a:t>, </a:t>
            </a:r>
            <a:r>
              <a:rPr lang="en-US" sz="2000" i="1" dirty="0"/>
              <a:t>beta</a:t>
            </a:r>
            <a:r>
              <a:rPr lang="en-US" sz="2000" dirty="0"/>
              <a:t>, and </a:t>
            </a:r>
            <a:r>
              <a:rPr lang="en-US" sz="2000" i="1" dirty="0"/>
              <a:t>gamma</a:t>
            </a:r>
            <a:r>
              <a:rPr lang="en-US" sz="2000" dirty="0"/>
              <a:t> </a:t>
            </a:r>
            <a:r>
              <a:rPr lang="en-US" sz="2000" dirty="0" smtClean="0"/>
              <a:t>(in </a:t>
            </a:r>
            <a:r>
              <a:rPr lang="en-US" sz="2000" dirty="0"/>
              <a:t>degrees per second) around the three </a:t>
            </a:r>
            <a:r>
              <a:rPr lang="en-US" sz="2000" dirty="0" smtClean="0"/>
              <a:t>axes z, x, and y, respectively.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94873" y="1417637"/>
            <a:ext cx="2572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Device </a:t>
            </a:r>
            <a:r>
              <a:rPr lang="en-US" sz="2000" dirty="0" smtClean="0">
                <a:solidFill>
                  <a:srgbClr val="000099"/>
                </a:solidFill>
              </a:rPr>
              <a:t>acceleration </a:t>
            </a:r>
            <a:r>
              <a:rPr lang="en-US" sz="2000" dirty="0">
                <a:solidFill>
                  <a:srgbClr val="000099"/>
                </a:solidFill>
              </a:rPr>
              <a:t>forces</a:t>
            </a:r>
            <a:r>
              <a:rPr lang="en-US" sz="2000" dirty="0"/>
              <a:t> (in meters per second </a:t>
            </a:r>
            <a:r>
              <a:rPr lang="en-US" sz="2000" dirty="0" smtClean="0"/>
              <a:t>squared: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  <a:r>
              <a:rPr lang="en-US" sz="2000" dirty="0"/>
              <a:t>along </a:t>
            </a:r>
            <a:r>
              <a:rPr lang="en-US" sz="2000" dirty="0" smtClean="0"/>
              <a:t>three </a:t>
            </a:r>
            <a:r>
              <a:rPr lang="en-US" sz="2000" dirty="0"/>
              <a:t>axes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3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82989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Motion Sensor Data Collection from Mobile Web Users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69407" y="1676400"/>
            <a:ext cx="5105400" cy="2895600"/>
            <a:chOff x="3581400" y="1524000"/>
            <a:chExt cx="4648200" cy="2590014"/>
          </a:xfrm>
        </p:grpSpPr>
        <p:pic>
          <p:nvPicPr>
            <p:cNvPr id="3074" name="Picture 2" descr="http://appsonmob.com/wp-content/uploads/2014/11/Screen-Shot-2014-11-21-at-5.39.55-p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524000"/>
              <a:ext cx="4648200" cy="225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552950" y="3775460"/>
              <a:ext cx="28932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(figure source: </a:t>
              </a:r>
              <a:r>
                <a:rPr lang="en-US" sz="1600" dirty="0"/>
                <a:t>appsonmob.com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pic>
        <p:nvPicPr>
          <p:cNvPr id="3076" name="Picture 4" descr="https://usercontent2.hubstatic.com/9178125_f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7395"/>
            <a:ext cx="2035004" cy="20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47244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99"/>
                </a:solidFill>
              </a:rPr>
              <a:t>Browsers</a:t>
            </a:r>
            <a:r>
              <a:rPr lang="en-US" sz="2200" dirty="0"/>
              <a:t> and </a:t>
            </a:r>
            <a:r>
              <a:rPr lang="en-US" sz="2200" dirty="0" err="1">
                <a:solidFill>
                  <a:srgbClr val="000099"/>
                </a:solidFill>
              </a:rPr>
              <a:t>WebView</a:t>
            </a:r>
            <a:r>
              <a:rPr lang="en-US" sz="2200" dirty="0">
                <a:solidFill>
                  <a:srgbClr val="000099"/>
                </a:solidFill>
              </a:rPr>
              <a:t> components</a:t>
            </a:r>
            <a:r>
              <a:rPr lang="en-US" sz="2200" dirty="0"/>
              <a:t> have further extended the </a:t>
            </a:r>
            <a:r>
              <a:rPr lang="en-US" sz="2200" dirty="0">
                <a:solidFill>
                  <a:srgbClr val="FF0000"/>
                </a:solidFill>
              </a:rPr>
              <a:t>unrestricted motion sensor data access</a:t>
            </a:r>
            <a:r>
              <a:rPr lang="en-US" sz="2200" dirty="0"/>
              <a:t> to regular </a:t>
            </a:r>
            <a:r>
              <a:rPr lang="en-US" sz="2200" dirty="0" smtClean="0"/>
              <a:t>webpages.</a:t>
            </a:r>
            <a:endParaRPr lang="en-US" sz="2200" dirty="0" smtClean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99"/>
                </a:solidFill>
              </a:rPr>
              <a:t>Mobile </a:t>
            </a:r>
            <a:r>
              <a:rPr lang="en-US" sz="2200" dirty="0">
                <a:solidFill>
                  <a:srgbClr val="000099"/>
                </a:solidFill>
              </a:rPr>
              <a:t>W</a:t>
            </a:r>
            <a:r>
              <a:rPr lang="en-US" sz="2200" dirty="0" smtClean="0">
                <a:solidFill>
                  <a:srgbClr val="000099"/>
                </a:solidFill>
              </a:rPr>
              <a:t>eb Users </a:t>
            </a:r>
            <a:r>
              <a:rPr lang="en-US" sz="2200" dirty="0" smtClean="0"/>
              <a:t>include</a:t>
            </a:r>
            <a:r>
              <a:rPr lang="en-US" sz="2200" dirty="0" smtClean="0">
                <a:solidFill>
                  <a:srgbClr val="000099"/>
                </a:solidFill>
              </a:rPr>
              <a:t> browser users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0099"/>
                </a:solidFill>
              </a:rPr>
              <a:t>app users</a:t>
            </a:r>
            <a:r>
              <a:rPr lang="en-US" sz="2200" dirty="0"/>
              <a:t> </a:t>
            </a:r>
            <a:r>
              <a:rPr lang="en-US" sz="2200" dirty="0" smtClean="0"/>
              <a:t>(through </a:t>
            </a:r>
            <a:r>
              <a:rPr lang="en-US" sz="2200" dirty="0" err="1" smtClean="0"/>
              <a:t>WebView</a:t>
            </a:r>
            <a:r>
              <a:rPr lang="en-US" sz="2200" dirty="0" smtClean="0"/>
              <a:t>) –attacks </a:t>
            </a:r>
            <a:r>
              <a:rPr lang="en-US" sz="2200" dirty="0" smtClean="0">
                <a:solidFill>
                  <a:srgbClr val="000099"/>
                </a:solidFill>
              </a:rPr>
              <a:t>can </a:t>
            </a:r>
            <a:r>
              <a:rPr lang="en-US" sz="2200" dirty="0">
                <a:solidFill>
                  <a:srgbClr val="000099"/>
                </a:solidFill>
              </a:rPr>
              <a:t>potentially</a:t>
            </a:r>
            <a:r>
              <a:rPr lang="en-US" sz="2400" dirty="0"/>
              <a:t> </a:t>
            </a:r>
            <a:r>
              <a:rPr lang="en-US" sz="2200" dirty="0" smtClean="0">
                <a:solidFill>
                  <a:srgbClr val="000099"/>
                </a:solidFill>
              </a:rPr>
              <a:t>affect almost all the smartphone users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2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82989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 smtClean="0"/>
              <a:t>HTML5 </a:t>
            </a:r>
            <a:r>
              <a:rPr lang="en-US" sz="4000" dirty="0" err="1" smtClean="0"/>
              <a:t>DeviceMotionEvent</a:t>
            </a:r>
            <a:r>
              <a:rPr lang="en-US" sz="4000" dirty="0" smtClean="0"/>
              <a:t> Interface</a:t>
            </a:r>
            <a:br>
              <a:rPr lang="en-US" sz="4000" dirty="0" smtClean="0"/>
            </a:br>
            <a:r>
              <a:rPr lang="en-US" sz="3600" dirty="0"/>
              <a:t>(</a:t>
            </a:r>
            <a:r>
              <a:rPr lang="en-US" sz="3600" dirty="0" smtClean="0"/>
              <a:t>www.w3.org specification</a:t>
            </a:r>
            <a:r>
              <a:rPr lang="en-US" sz="3600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59" y="2286000"/>
            <a:ext cx="6470741" cy="40703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1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1305151"/>
            <a:ext cx="8938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User agents implementing this </a:t>
            </a:r>
            <a:r>
              <a:rPr lang="en-US" sz="2000" dirty="0" smtClean="0"/>
              <a:t>specification </a:t>
            </a:r>
            <a:r>
              <a:rPr lang="en-US" sz="2000" dirty="0"/>
              <a:t>must provide a new DOM event, named </a:t>
            </a:r>
            <a:r>
              <a:rPr lang="en-US" sz="2000" b="1" dirty="0" err="1">
                <a:solidFill>
                  <a:srgbClr val="000099"/>
                </a:solidFill>
              </a:rPr>
              <a:t>devicemotion</a:t>
            </a:r>
            <a:r>
              <a:rPr lang="en-US" sz="2000" dirty="0"/>
              <a:t>. The corresponding event must be of type </a:t>
            </a:r>
            <a:r>
              <a:rPr lang="en-US" sz="2000" b="1" dirty="0" err="1">
                <a:solidFill>
                  <a:srgbClr val="000099"/>
                </a:solidFill>
              </a:rPr>
              <a:t>DeviceMotionEvent</a:t>
            </a:r>
            <a:r>
              <a:rPr lang="en-US" sz="2000" dirty="0"/>
              <a:t> and must fire on the </a:t>
            </a:r>
            <a:r>
              <a:rPr lang="en-US" sz="2000" b="1" dirty="0">
                <a:solidFill>
                  <a:srgbClr val="000099"/>
                </a:solidFill>
              </a:rPr>
              <a:t>window</a:t>
            </a:r>
            <a:r>
              <a:rPr lang="en-US" sz="2000" dirty="0"/>
              <a:t> </a:t>
            </a:r>
            <a:r>
              <a:rPr lang="en-US" sz="2000" dirty="0" smtClean="0"/>
              <a:t>object.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6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REhUUEhQWFhUVGBgWGBQVGBUUGBgYGBcaFhUYFBQYHCgiGBwlHBQXITEhJSkrLi4uGCAzODMsNygtLisBCgoKDg0OGxAQGy8mHyQwLC8sLywtLCwsLCw0LCwsLCwsLCwsLCwsLCwsLCwsLCwsLCwsLCwsLCwsLCwsLCwsLP/AABEIAMUBAAMBIgACEQEDEQH/xAAbAAABBQEBAAAAAAAAAAAAAAAFAAEDBAYCB//EAEgQAAIBAgMEBwMJBAgGAwEAAAECEQADBBIhBTFBUQYTIjJhcYGRodEUFSNCUmKSscEzcnOyBxZDU4LD0vA0oqPC4fEkZLNU/8QAGgEAAwEBAQEAAAAAAAAAAAAAAAIDAQQFBv/EAC4RAAICAQQABgEDAwUAAAAAAAABAhEDBBIhMRMiMkFRYXEUM/CRweEFQoGhsf/aAAwDAQACEQMRAD8A9BpUqVAFTFYPMcynJcG5gN/g4+sK4wuKk5HGS4BOXgR9pDxH5VdqHFYZbghuBkEaFTzU8DQB3T1QTENbIS9Gui3dyt4N9lvcav0AKlSpUAKlTTSmgBnQMCDuIg+R0NQ7LuE2lnevYPmhyn8qnqthOzduJ9rLcHr2X96g+tAF6lTUqAHpUqVACpqVcXroRSx3DlvPIAcSaAIcW50RTDNOo3qvFvPgPHyru2gUAAQBoByqPDWiJZu+2rRw5KDyHx51NQA9KaanoAVKlSmgBU1R3LwBjUtvyjU+Z5DxNcjDlv2kEfYHd/xH6/5eFADdcX/Zwfvnujy+36aeNS2sOAZMlvtHU+Q+yPAVMKU0AKlTUqAHpVxduhRmYhRzJAHtqucZPdBPiZUew6n2UCuSXZythTxf8b/GuhhRzf8AG/xqhZ2lbbcwHnp7zV5bp8/9862iSzNcSQ/yUc3/ABv8aXyYc3/G/wAa7F0c486frV5j21hXdH5IrmCVgQ2Yg7wXcg+YJrm5YZQMhMLpknePus24jhOlT9cOYpdcvMUG7l8nFgBhId9NCNAQeTCNDUvUfeb2j4VXuwTmVgr8+BHJxxHvHCureOEdoEHiACw9GA1FAWib5P8Aeb2j4Uuo+83tHwqP5anM/hb4U/y1OZ/C3woC0d9T95vaPhVBlIxGViSDbJQzBGvbEiJ3D2Vc+WpzP4W+FUdo3gWtOsko+ogjssIbeOECtQWi/wBV4t+JqfqvFvxN8abrl5j20uvX7QrAtD9V4t+JvjS6rxb8TfGm69ftD2il168x7aA3IXVeLfib41VZM9wKC0IczsSTBI7KidJ3meGnOpMVi8qkr2m0AG/U8WjgN9Nhbtu2uWSeJYq0sx3k6ca0LRZFj7ze0fCl1P3m9o+FcfLU5n8LfCl8tTmfwt8KwLR31P3m9o+FLqfvN7R8K4+WpzP4W+FRvi50QhR9t/8AtTeT4mB50BaOr0LEu2u4CCT+6oEmubVtyZJKjgsgnzZo08h7ae1kWTMsd7Eyx9eXgNKk61eYoDcvk4t4ZVmMwkye02p5kzrXfVeLfib40uuXmKXXLzFBm5fIuq8W/E3xoRtrb2Hwuly4xf8AukYs/qJ7PrFE3xB+qPVtB7BqfdXknT3o+cPdF1B9HcJOggK5OZl36TJI9eVY2bCcG6NiOnuFgk/KBHr+T0ezO4EEoCJ7xdyDqPup/wA1ePYXZ16+sWrTuSN6qcsx9o6e+vZrSwqg7woB8wAKWEm+zNU1BLayE2gvajM+4M5LHX7xmB5eylgMQbiywAYMVYAyAV5HkQQfWpL7QJO4bzroCIJ08DVXZbhg9xe69xmUmTKgKinXnkmqHHScLfZg9n4vE3EziwLiyRKEK0jf2Z1ozsS9dul1trdtsgDMtwFdCY0mAdRUXQj/AIb/ABv+la7ZZ1f90fnVXHy2U8ZvJsaKmAv3iSt1Y0kGIkzz3GrtT4gbvM1WvXAqsx3KCT5ASalYuSPnpHVS4XvD/fCs3d6X4VIzMyzukAT7TUtvpZYBntn/AA/A1PxYfJ0R0Oo3ehmsv3lRWdyFVQSWO4Ab6AfLsViMr2RbsWSVytfg3LoJGoT6oI3Deaq4rpdh7iMjoWVhBUq2o9DVvZ+zsOhW7aw9sEgMrHMSJE6ZiYPlVMeSDXHZXNjnipzVfk6x21bly7dtWHs2UsQLt69B1OsIkjQAak1V+f7ibPN+4VFxiy2myxn1Itvk8QCfIVcxGz7Fy51r4e0z6dpgTu3abuA4VYxSpdjrLaNlVlEzoHADQJjUKBNU3RIqaBlnpE9+9hbdkAK+txyveKKDcVAeAJgtzIHA1Vxm2sTeu3reFfW3cyIi2s0xoz3LzdlFmfZR+wVQqVtoDbXIpEjKsglR4SBT4W4LSBLaKqgkwC28mSTJ1MnfWb4rpG7kRnHN8pW0XRVtWhcvsYUEt2VVc3dEhmPpQw7avNgr2JV0XLculZTN9GpyoqgEdomNTO+r2IwVm5c625YtM+gzMCd27Q6e6nxV6wlsJdWylvMCFZurTMDnHEAmRMeFFozxI9Hdp7uGsXLuJum4VTMUyJbCkCSqkamSQJ8KGbDxmNv3U6wsi72X5OFQj7Idmza8DFW8ZtvDXkZLl3DsrbwbyidZ3hudQ4DaWCw8m02EQtEkXUlo1EsWk76zfGmN/wAA/H9JLty46Ye6gYXDatWVt53uEaFjcY5UBM+ythhFfq163KXyjMVEKWjtZfChOBv2HVBZWw62W7JQhwjR9oEwYPvq3c2mE7xtrO7M2WY5SdaJNPoVZIplDFdI7dvFvbu3Ut2rdvXNva4xnQ/dX86fpH0hTDhEV0D3RIZgXVE+2VXVp4Dj6U+Hv4dGdl+T5nYszG4pJJ36sTp4VNb2jaDs4NjO2WW6xCTl7o1OgEn20bom7kDcD0gcYO/fZlu9W5W05Tq+s0ULmQbu01SdH9oYi5iXt3i2VbQcq1kWjmYgAgAkqN/eMmpmuYY2up/+P1ZJOTrBEk5pnNMzrNd4DE4ewpWz1CAmTluLqeZOaT61rnGnRm5Bu4ND5H8qFipU2kHBCm23PK2aJ3TBqMUhHNJPoVM3w/OnFMfh+dBEsVxcRWEMARvggEaeBrs11evhGAyk6ToJ4Mf+33igfHByOQCd3pG72V0LJ5e2urGILHuMuv1gdd87t24a6jWrJIrCywL3ZWGHPP2V2MOKlVp3U9BRYoowXQTamFs4QC/dtK3WXDlYgvHZg5RrFavZm0LGIRnsMp4NAysOWZTqJ4c68Us7q2v9GP7XEfwk/wD0NDk7oXd56o3WI4eZqljh9Hc/cb+U1dxHDzqpiR2G/dP5VkvSxH+8vyjIbLfDWVY3rYLv2cxBaUKwViDu3xpvqG1dRVy2TcRJbKi28wAZpXU8pgeFNjtmu8xBECFYA67j6xXJwF4aKdAsAGBrHLdXPix3FXJHtZcs1mlJRfPwv8hTZ9jMLzZgBroYBY5PveIO6tFgh9Hb/cT+UVjbODuyM5BXjunjEeG6trhu4v7q/lVMap1/4cOvm5wUnfL9/wAI7I/I1QxuKS0iBbNonqVbMyAgOQCgMDWQHJ9KIHd7fyqTEYtrWFV0ALBLcAzGoUHiOHiB408yWhauquwXcxg6x1WxZKgMbbdUQH+wMx01z2/aeVRNtHVWXD2Ch6n+z7UXQTGWRJBVgR5QDuq7Y23duGFQDtW1lkuRluIe0RmEZXVwQeBXzNno9tO5f1cKNFIyrcXUsQZzE8AKn37nqSWxW4rj7IMKoCADcJA9GMVm/wCkNZsW/wCKP5HrSYTuD1/mNAOnizYSP7wfytVb4PEirz19s88VD4+kVFfTnPrH6UhtC0zhAwJOmhMeU1YZPD31Cnuuj290fB2blZtP6MVixe/jf5a1d6S4JL2Jwdu6uZG66RJG4Id4II3VX/o4H0N3+L/lrRDa/wDxuB87/wDKlWk/KeM1WV8/yjodCsF/cf8AUvf66f8AqTgv7n/qXv8AXWgFKo2Q8SXyZ49CsF/c/wDUvf66obe6K4Ozh7lxLAzKNJe8RqYmM/jWk2vizZs3LgAJRS0GQDHOKxm1ukty7aa21u2oaBKs5O+dAdOFLOaidWmhlyStcpdkfQxurXFssLC2NYBjV5Mcd9acjETl6wdZvydWvcmM0zv8OenjWU6L3CtvGsIlUssAd0guRPhpXdvpKxyo1u2EZ1HebMCxCk5jpl1mD2Y07ulPCdRRTPhlLJJpdGm6y8dReBVtLTC0O23ERPZ3bz48tbGz7rkutxgzIUBhQuUkEldN/DWuXnM+aM0fSx3Sv/15+vMTx1E65K62f3rnL6PLPejtd/70zPHnrNVjJs4X0FTT4oXQ2ZQGUAdjKSSfTz5cBTGrD2JYNyjQifZWsvpWk3YOsi+ODtppItp2pnWGBiBEeJqxawRDDNedyoAgwBvmSo48KlfAAzqwmZjxqWzhwndEf7/8UvNna5quCRBpqZ9I91PT0xpyJ4FZ3Vtv6Mf2uI/hJ/OaxNndW1/ox/a4j+En/wChpfc5l+4bnEcKr3R2T5GrOI4VBTPoyfGRMyGKwobEMBiVVsvckypAk+EcarrbQJJxKZWYQ0sJKAhhHDvg+yjmI6NLcu3rjuAW0t5WEa28pLjwPAGhTdELnVRnt55cxm0HYULrHMGT5V0RWOknL/pG5MmTc2o937sexgglxDcvhyZjtES2bLMCQdWUVrbI7I8hQCz0bK3s+dMmZSFzaqFdDxiZC+6tCu6pTSu07FnNuFNVz+RHd7fyrttqJZSwrZy7ouVLaM7NCrJgbgJGtcH9D+VDds7KvXUw9yxcCXETKCSRK3ESQSNd6+w8KyKTlTNxtqDcflBbZ23UvXDby3UfLnC3UKEqeInfwqZdpdtQw0L5QcwPHsmN+sUC6ObBvJd6zE3FYqnVBELwASDvYyBpzq0iNcuKuR1y3R2iu/TNmU8hu1rciin5S2Jya8xJhO4PX8zQfpis2k/iD+VqMYTuD1/M1V21gTeRVUgENOvkR+tJ7ELrK7+TyDZzK7dStmyDZYTdCMLpFtmg5s5BLZu1K7lWIrXbM6NtiELq6qASCCGO4A8POuMP/Ryy3nutcV8xLZO2oEtm1g9ocIrQ4fYt62FCLhgFMqMr6HmBmgGtOjfH5O+h+ENkX7ZMlb0SNAYRd01Jtf8A43A+d/8AlSrex8Hct9YbpUtcfOSsx3QOPlQTpqbvXYTqJ60m6FyxOotzE6DSdTST9JKC3ZaX84NkDTzWKGK2pYCM6rcQFs6wjMFG8syxpEkETu1org9hC4ue8Xd27RhiAs6xpUNyHWjlfLLfSc//ABL/APDNeeYnu1q+kOyGs2nNnPDqUa2ZYme6VG86iKymKEKN8Hdoa5s76PU0GPw1JF7o/wDsMf8AwrX+ZU74O0GVtQRlaQ8ZYhhodYnX0qvsH9htD+Fb/wAyiNxW00HZA0LBZ0GhBBroiltQ2FXOa/AZwVyVG4hDKhdBZ49a0cNSPQ7xmItbP79075Nsl/t6HtjwPDy0kQTS2cTl1AXtQoBnrGj9m+6F0n27oIa7gO/d5g2wV4KYMqvgNNfHhuF4Hj6mO3JJILGr4qiavCnE0/uIU9MKeg6hUxp6agDwrDbJvONLbxzIyj2tFa3oDa+TXb/Wwoa0gDTmBOckgFZBI5VHtOwLnVK5YKbhzFd8BCdJMDzOg3mpNm2ylpVO9ZU+jMKO5URV76NHtDb9tVLQxVdSY9NBvrrZW0BiLfWAEAkiDv0MGazWOYC2xO4QTHIOpMTRvoxdD2Sw1DXLpkzrLnUzrJ368618OiWatwYpVyzAAkkADUk6ADmSd1DMN0jw1y6tq3dDs0wVBK6CYD7iYndyopkaYVrHdI8ffXFLasvlz5RHCSY41ptq43qLNy6RmyLMTEncBPDU15XtXblzEXOsZUUgCMubhuIJO+t2SkvKMoya4NVtXE37dtnt37hFtlS4LiW0IZgSFyAllaBJVgCARzo30WxD3cOrPceZjsuyiBoNBpWRwxvY9Je6O9qMkSwGjOwgE5TvNbHo3h+os5GZZBPFdffSbWnyPc4ybXCCLoQCesu6A/2j8vOsXsrauJutdLYi4tuz2mKqpIEkAksQEURqzGBpNbPEX1CMSw0VjvHAE6a15FgtsXLbF7ZC5wZBGYFW1ysDod9aoOXpNvJJqzSY/aGJs3UTrWKPkZZCA5HOk5ZAJGuh41vrZ0HkPyrzHY1q5jLjOzjNbKEzABXXKFkgCMhEV6ZbuCBqu4cRy86KcfUTalbB/SW+1vDu6GGEQaAbLv4i7bVnv3A11yloKtsKWmILuQC33RrGu6jXSxwcLdgjRcxgjcJ8a84wm3L9lciMAs5gCA0NuzLPdOu8VqhKXKGhF31waro9tS++K6u5cLBSwMRBKmJniKN7XMY3Anxv/wAiVmOguHLv10iFYowJA1IDTqdd9aTbdwLjMCTuHX/yJG+o5YS8NxfDKadNTV/Zor1wlSBqeHHWNKg+W5Vgbzu8I0mOVVijnUQq8hxHAmZ1qBMOytmbcTru8gIXzO+vKUdTj8sZJ/bPSiueegiuLzlREEREc/DlQjpThUGFc9WoKjsnLEdoTlNWekOK+TWGuBZMqiDdNxjCD26+lY/anRraF0zccXTMH6UwOehAEDw99WjglPnM+V79D7kvScdHf2OP/h2v8yqGE2Q+JzFICKwWW3liJJ3d0bydwBndU96xe2cWt3MrLibeUlZ3oeBIEEF/Y1F+im1razaDrbujMesJP0ikyUUDWZ0010BEnSupJcFMWSUN80vgrYjo/ew2Z7T9q2pzCCA4ntBJOsSJA1GnEitRsS/1ilx3WW0VG8gENox4sDOvt1mq2L2mlm3NxeqCElbRyhrJHdZQCQwbcB5xpmjvoyECHJERa1EQTBJOm7fEeHKKtDs49dNzhclyaI1dFDr6sR2GCnxXMD7xUQx99O/aDj7VowfVD+lVODA0rthcU9DsPtqy2mbIfsv2D76vq0iRr5a1h1nVKmmnoA8u2xiGti0ygEi4eyRmBBQggrxEGusHZY2kl2VsvaBGsliZOo11ozg3tA9sMfIx7eNNtXpTgbIydWbjDeiqBHm5MT6mnUXutE1CpbrK9q0jDLdkqd+g19Jq1iukeCwq5Azlh/Zouon7RIyis1Z23YvZ5tvZIgrlvM4KmZlWG8HlzrK4hszsTrLHU+dbCNypjySas1u3ula4nC3EVGQllUyQeyCDw3yP1oB0cZxirJtgFw8LmnLJVgMxHhPsobOkcKI4fbLo6Mlu2Mji4qjNlkC4Ap1mALzcZ0FVqk0TpL0oK9JtrOwexeUG4jQXDNG+YCyFj/DPjWcFv9Pf/wCqJ2kONxXaK2zdJZiASqZULHQmYhOdU7iIpg3dYUx1baSsgb/vVPElBVZR8hPo9tu5YtsiwQXz68yqj/s95oxZ2ndxZFkpbMCRmkRHJxqN9BG2fbs2UvG6WW7qAEIjKzIZmSTIq90ZxNrrjDkdhtSGAGo4iDUsq3N/A8XSLm1EfDZn6qymZGAClny6QxXPqCcwrGhNPQ+7Stvt7FW7wCqxgBlkksxkj4caznzem7O34V+NTw58WNNJnPk1WNvli6P7TbD3HKAEsF3j7LEj8zWpw+Gu4nLeazYeRuZnTNwBbJEnSszZ2eoJPWHduKxxnUia2ewsRbRLStcAYaBSzCe1yGjd4esUTnjzPspizwfpfJlMVtQpZu2VRAHkMd7HXdmOsCgSpPu95ijuEwKYq69sXCjDMSSpIGXMx5fYPGgqNagHrdND+zbQb9deFdGGoRqxp8s0vQk38l3qBbjMubP4g8IMjs1ct49r2JwouhQLd69aGUnVgEGWOAkrB8al6P4W1hEzPfWbhJ1zqJtsyRAMEAgzPOs9iWLYk2o3Yi8ynWczOAT6dWpFTyx3N0NDtHr1vKEG7x3zHh7q4xarA3TxC6j0rK2ukSMmW7mmAZtOVY8QSFgqT4SD7q42pj7+JtsmHtOoEBmMBj90bvWJPtrnlGS8rR1Qx3LlhXa+HW9bQXUIFu8jGfogYlQwIOoBfMB4HnRi7jFUAMcusSSqyTuid55D8687ubExYYdeHu217RAYOCBwgnXhp51oMPtcsoWASu8OpzeAKk+kxRFOXTJ6lww17r5Rc6WbPXFC2pUlg4AMkZRM3GMfdWPMioj0YwpM9V495vjVbae07ipdvoEBtpORmMHmBqDP61mf6/4n+5sf9T/XV4Jr8nBKc8vMOEbB+jOFbVrUnmWc/mauYDZ1uwCLS5QxBIknUacawX9f8T/c2fbc/wBdL+v+J/uLPtuf66cR48j9z0+lWX2P06w18hbh6i4fq3D2Sfu3N3titKtwHiPaKW6IuEl7DXrCuIZQfMTVM7Ly62ne2eQJK+w6++iFKtsFJrooDF4m33lW6Oa6N7Bv9hqext+0xh8yH7wPvjd7Knri9ZVxDKG8xNBWOd+553ir9y0e1cHmIPt0rIMxJJOpJJJ5kmTXWK2gznefM7//ABUQNNpYOLbs7ckk6GuMRunXSBvotsrYty8Qtu0bjHTgEXxZjpGh57t1X+iPR44kl30tK2UwYZzElVP1RqJb0FelbLsrh1yooAAAEaaCSNP8RpcufbNpFscIqF1b++jMYDoG2Sb9wA69m1w9WXX2VX2z0FuIjPa+ljXJ2Q/jG4E+RrXbQ2olrt3rqW1IyDOyohJ147209k1Yw+NLDMrh1Y5g0qwg/YK8PbvqPjc3bKKc+qX9EeRbPcWnuOSQRYuoqkGQ7oFWfRjvoQ6FiSTJPGvUulOwVxBN1Rku5R257JCfVZOMidfCvNcRZa25R1KsphlPA8vEeNUhkUiWSCS3Lj6JsXezYbD2w2ttr4Zde6zW7ls+3P7Kl2DYILPIjLkE/WZiIAnf3ffTbKwHWsc3dWJHEzMD3GtxsHYyluvbcsC0gMAESCSN28iPKubPn83hx79znhtyTeNuuAXgOjd+53l6pRxfQn91d/DjFFl6HW+N1yfAL+tarZiF1DOIP2ZmPjU75DJg9gkHstrChuyI7ehHdnWRvEUscLasHpdPB1tMBtDou9vW2S6gEmYERzE66TuHChd229jKXWHUi4qk6XF7JOVhM90V6pdtKyyBwndBgiYIO7TgaFYrApdAV1Gg0Mbj9UqeEcqWcHB2EdJhvfG00eUbExXVvddmAzWr0b9bjqQg3ffahXUcKPbc2eE7Y0kwy+PMeo3UIrtxZVkjuRmOamrQUbaU4ayh7To94HUg5HyOjTEby4/w+NWuji4i/izds5VIZ3ZmGdEFwkwQd51IHHSgP/oACSeQAG8+FesdG9m/JrCIRDntXOecjUact3pWZZ7UWxxtljA7MtWASBLHVrjasx/QcgKl6797z4eyKnwjEMS4BE9mPdPjVw4kGO8InQRBkRDeHGuVJS7Z0Sk1wlYOzzuDEcxMekVDj9nW8QsOJiQGHZYc4PpuoqmIgyMxEKMumVYnVdJkzrJ4DdVbGYkSNCM0AeJ86GkuUzE2+GjybpJsV8LdhjmRtUfnG8E8CJGnjQyvV+kOzPlWHZAJfv2+EONwk92RofOvKXQqSGBBBgqRBB5Ec66sU9yIZI7Xwc1f2ds7rO00hOEb2+Aqnh7WdlXmY9OPurQ465kt9nTSBHAaD9RXNrM8o1CHbO7Q6aM7yT6RyvVIwREljoFRc7E/Gru0MO9gBrttlU/WGVgPBipOU+daDoDsO38nF46vdza8kBKhRPPeeenKtMmBBBDbt0QIjxB/Kuf9HfbbKv8A1GuIpJfgwmzNtXE1R8y/ZYyPTiprZ4HFreQOnqOIPEGvOtvbPGDxht2/2bAOF5Bp7PoVMV1iNqX8MOssMNCMyMAyON2o3gjSCCDW4pyw5Vjk7TJ6vSw1WF5oKpLv7PSqVZLYfT3D3oW99BcOnaM2yfC59X/FHnWsmf8Af616Z85KLj2eCG3U1qwzkqisxMaKCxgTOgE8RV6zs6TYzErnLdaYnqxnyqfVZavQehmzVsWSU1a47DrNQXVHZbceECY+8aaWfHFeXk9GOOTfJL0OwhtYO0rKVbtMysMpDMzEgg0ZQGNYmBJGmvgOFcXMYigF3AVtASdCfA+lSJtPDjdct+ZJM+gFcO3e7OndtVDZZ3wfCPzmucOhAghRBMBd0eQ3Gp/nWx//AEL6af8AbS+drH9+n+LX3xTeF9i+L9ERnTSdfYI3xx9K87/pGtZcVbbX6S1rPNGIEeMH3V6McbaeerdDHeyncOB1GlQ4vCW7ym3dUMjaEHx3EHgRwI1rIvZI1+eJ49hMQ6H6MwTpBAIPESDXqfR26WwyEQWgyNwnMZnlQXYPRG2qobrP1rZtJUQAY0AB1iJPjpT4vDGxkvWXJVtzRrP2WHGajqZtT3Rjx8nRpsGJp26kbBLpAMH3CapY3aRtkSLzayWt23ugDiCV1B8hNZy7t7Ek9lVA/cb3EzXdvb98LrbDE/dceG4b/dSrN+Tf08vr+qNYtw/aMHz94NRo0k+BjcRoQDoTv9Kxl/a2LY6Oy+SBR/If9mrWz8bjLmiuxI1llQR/iK0ss30zYYJOVOl92jIdI8QzX7oJOUO8DcB2iOG+hqrJgVqNt9FLyr1igNEllDZmjeSB9aNfbQPA4N2cLlILEKCRuJIGvtruw5IrFxwR/Tweo2f7foudHL9vD31uXQWCgxlAJVjoGjjAn216VhNoWrutt1cDivCefEetAr/RHDqp+kuCCFLdk6sQFkZdNTWcxOAv4S/2JzrqrqCQVPEjkdxB5VKT3uz0Fg0001jdNfJ6SrgkjiIJ0PGY13Hdwrm8pYdl8v3lCsf+YEUCwnSFSBntXrbcQLbus8YI1jzFXMPtC0B2dB+69v2hlFJTOGUdvZdAcRDZ9ROfKpA13BQPfUzkDf6c/SqTY+3xf2k/kBrVbD417xJtLkQGOtug9o/ctHVvNoHgaygirKu1elduyxRULsD2iCFUHlJ3+ysT0mxwxF7rVTLKqCCQe0JkyPT2Vrj0Kt8b1zMT3iE1Y6gkbzWMxWHZCysJykqeIkGNDxE1WElFnf4GmyYmk+URbIH0o8J/KjOMs51IH+/9xVHDYp0GUWxCrm5HLp2td9FcMDcXMiswPJSdeI0FcGr8SWRTSK6J4o4njcv7E/RTpGtm22GxI+iYnKWBIWe8rj7JOs8NeFa/aW37VkLcussnMUgZ2OYDMEynjA13ab6xj4Fz/Zv+BvhUfza3G0/h2H9ndqi1U69LOaWhxXxJFPF4x8ZiWvMIHAcFUCFWeJ+NS7S/ZP5VcXCuNAjj/A3woXi8chGUqXBnXVQY0MHjHhXPJ5MmRSp8HZBYsOJxUlyAXQHfRDY+3cTgz9E+a3xtP2kPkN6nxUj1qqbRJOUMRv5kDxp/kz/Yb2V7u+Ndnzcsb6aNQNmn7S++rVwX8lpbd7qjZLFWQSTm4MGBBA8uNXIpVOOlxxdod5ZM42DcuWJF6891Y7Ktl7JmSRoI3njRz5+8PyoNSqygkTbbDX9YPD8vjUd7pGFUsQYGpgA+6daFCquLMox8DHurJJJNguXQYw3Su05hA5Op1QAeOpOlWRttR9Qeek1m9mWcqyd7flwq7S4/NFNoaXDpA/amCN9gTcYKhc2wGZCocgsJWJ3Cpej+DXCtMkrvyhmPa3BjmPAE+2rlNWrFG7M3uqDHz/4e8Uv6wHkfaKERSp9qFC/z/wCHvFc/PY4jf5GhUU0UbUbYVG2gPq+8fGsltS5N9ysjtBhzBImQR4ijFCNqj6TzA/WuTVxUcfCLYW3LkhvbObElrrXXBuHtQ7KDEASq6cK0mwcQMNaCdpjJ1LFtOAljP/s0P2aPox6/nVqq4YeRNiZJeZoMfP8A4H3fGkdv+B91B4pqttRMMNt2ZkHXypfPo5H/AJeFB4pRRtQBHG7UW5bZIgsCAwgEHgZmss2yyRBZffRiKUVOeCE+x45JR6MhiNlIpMhjzAdiD6Tu8K2Ww+kKC2qWkZQiqCTkAM6SOckUL2vhpGYDd3vEVFscyXHgNN3E1zQcoZdj5srJKUNxrPn5uX5fCl8/Ny94+FB1NdV20c4VO3Ty3a7x8KgxG0UuAB7SOFMgMEIB5gRvqjSo2oBtoi3ct5Et27cZQCoA7KTlUxqQMxjzoX82ffHs/wDNFDSqc9PCbuSHjkkuhUqo/LTyHvphjyZiNN++q2IEKVDvnLSdI9ac48zECT50WBeblzri9bzDLwIj00psO+YSfKucTeKxGszv9KGrQFgClQ87QPh76Xzh5e+gAhT0N+cT4e+l84nw99FgEqVDfnA+Hvp/nE+HvosAhT0OO0Dpu13b6Rx5mIE+tFgEaFbYXtL5H8//ADXfzjod2m/fUGNv5wu7ju8a5tXziZXD60Ednj6NfKrFDLOLIUCBAFP84eXvq2PiC/Aku2Eqah/zh5e+m+cPL304oSpUN+cPL30vnDy99ABKaVDjjzE6R60x2gQJ0186ACJE1RwNjI7jhAI8pNc/LzMQJ5a1JhcXnPDjrrwpJQUpJ+6GUqTRZfn/ALiugacVTv3yhgRG/WqClylQ75wPh76XzgfD31gBGlQ75wPh76XzgfD30WBXmobPefzFT1wqRJHHfWAVf7L1/Wp3HbXyNddSIy8K6yCQeI0oAJYLu+pqLaH1fX9KlwXdHmai2h9X1/St9gBt3fXNdXd9cVgD01PTUAPSpUqAOrv1PMU574/dNSdXMeFIprPHdQBXHdfzNd3Ny+X6VJ1QgjnXF8QBUNT+0ymH1o7Hd9KhqYd30qCqQ9KEl2x6VNT05gqRpUqAOj3DXNzuL5ipUWRBp2tggDl+lAHB/aen61PsnefNq4yCZ4xFT4BAG08TQASNDtod4+QolQ3aHePkK1gD6VKlWAKlSpUAWqVKlQAqVKlQAQwXd9TUe0Pq+v6U1KtAG3d9cUqVYA4pqVKgBxSp6VAFhNwpU9KgBjUOI4UqVQ1X7TKYvWjsd30qGlSqkPShJdsalT0qcwanpUqAJrW6u6VKgBVPgu/6UqVABGhuP3nyFKlWsAfSpqVYA9KlSoA/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82989"/>
            <a:ext cx="7886700" cy="994172"/>
          </a:xfrm>
        </p:spPr>
        <p:txBody>
          <a:bodyPr>
            <a:noAutofit/>
          </a:bodyPr>
          <a:lstStyle/>
          <a:p>
            <a:r>
              <a:rPr lang="en-US" sz="4000" dirty="0"/>
              <a:t>JavaScript Code for Registering to Receive </a:t>
            </a:r>
            <a:r>
              <a:rPr lang="en-US" sz="4000" dirty="0" err="1"/>
              <a:t>devicemotion</a:t>
            </a:r>
            <a:r>
              <a:rPr lang="en-US" sz="4000" dirty="0"/>
              <a:t> </a:t>
            </a:r>
            <a:r>
              <a:rPr lang="en-US" sz="4000" dirty="0" smtClean="0"/>
              <a:t>Events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1651337"/>
            <a:ext cx="8763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99"/>
                </a:solidFill>
              </a:rPr>
              <a:t>window</a:t>
            </a:r>
            <a:r>
              <a:rPr lang="en-US" altLang="en-US" sz="2400" dirty="0" err="1"/>
              <a:t>.addEventListener</a:t>
            </a:r>
            <a:r>
              <a:rPr lang="en-US" altLang="en-US" sz="2400" dirty="0"/>
              <a:t>("</a:t>
            </a:r>
            <a:r>
              <a:rPr lang="en-US" altLang="en-US" sz="2400" dirty="0" err="1"/>
              <a:t>devicemotion</a:t>
            </a:r>
            <a:r>
              <a:rPr lang="en-US" altLang="en-US" sz="2400" dirty="0"/>
              <a:t>", </a:t>
            </a:r>
            <a:r>
              <a:rPr lang="en-US" altLang="en-US" sz="2400" i="1" dirty="0">
                <a:solidFill>
                  <a:srgbClr val="000099"/>
                </a:solidFill>
              </a:rPr>
              <a:t>function(event)</a:t>
            </a:r>
            <a:r>
              <a:rPr lang="en-US" altLang="en-US" sz="2400" i="1" dirty="0"/>
              <a:t> {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   // Process </a:t>
            </a:r>
            <a:r>
              <a:rPr lang="en-US" altLang="en-US" sz="2400" i="1" dirty="0" err="1"/>
              <a:t>event.acceleration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event.accelerationIncludingGravity</a:t>
            </a:r>
            <a:r>
              <a:rPr lang="en-US" altLang="en-US" sz="2400" i="1" dirty="0"/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   // </a:t>
            </a:r>
            <a:r>
              <a:rPr lang="en-US" altLang="en-US" sz="2400" i="1" dirty="0" err="1"/>
              <a:t>event.rotationRate</a:t>
            </a:r>
            <a:r>
              <a:rPr lang="en-US" altLang="en-US" sz="2400" i="1" dirty="0"/>
              <a:t> and </a:t>
            </a:r>
            <a:r>
              <a:rPr lang="en-US" altLang="en-US" sz="2400" i="1" dirty="0" err="1" smtClean="0"/>
              <a:t>event.interval</a:t>
            </a:r>
            <a:r>
              <a:rPr lang="en-US" altLang="en-US" sz="2400" i="1" dirty="0" smtClean="0"/>
              <a:t>, e.g.: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   </a:t>
            </a:r>
            <a:r>
              <a:rPr lang="en-US" altLang="en-US" sz="2400" i="1" dirty="0" err="1" smtClean="0"/>
              <a:t>var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acc_values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= </a:t>
            </a:r>
            <a:r>
              <a:rPr lang="en-US" altLang="en-US" sz="2400" i="1" dirty="0" err="1" smtClean="0"/>
              <a:t>event.</a:t>
            </a:r>
            <a:r>
              <a:rPr lang="en-US" altLang="en-US" sz="2400" i="1" dirty="0" err="1" smtClean="0">
                <a:solidFill>
                  <a:srgbClr val="000099"/>
                </a:solidFill>
              </a:rPr>
              <a:t>acceleration.x</a:t>
            </a:r>
            <a:r>
              <a:rPr lang="en-US" altLang="en-US" sz="2400" i="1" dirty="0" smtClean="0"/>
              <a:t> + “:” +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                              </a:t>
            </a:r>
            <a:r>
              <a:rPr lang="en-US" altLang="en-US" sz="2400" i="1" dirty="0" err="1" smtClean="0"/>
              <a:t>event.</a:t>
            </a:r>
            <a:r>
              <a:rPr lang="en-US" altLang="en-US" sz="2400" i="1" dirty="0" err="1" smtClean="0">
                <a:solidFill>
                  <a:srgbClr val="000099"/>
                </a:solidFill>
              </a:rPr>
              <a:t>acceleration.y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+ “:” </a:t>
            </a:r>
            <a:r>
              <a:rPr lang="en-US" altLang="en-US" sz="2400" i="1" dirty="0" smtClean="0"/>
              <a:t>+;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                              </a:t>
            </a:r>
            <a:r>
              <a:rPr lang="en-US" altLang="en-US" sz="2400" i="1" dirty="0" err="1" smtClean="0"/>
              <a:t>event.</a:t>
            </a:r>
            <a:r>
              <a:rPr lang="en-US" altLang="en-US" sz="2400" i="1" dirty="0" err="1" smtClean="0">
                <a:solidFill>
                  <a:srgbClr val="000099"/>
                </a:solidFill>
              </a:rPr>
              <a:t>acceleration.z</a:t>
            </a:r>
            <a:r>
              <a:rPr lang="en-US" altLang="en-US" sz="2400" i="1" dirty="0" smtClean="0"/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   </a:t>
            </a:r>
            <a:r>
              <a:rPr lang="en-US" altLang="en-US" sz="2400" i="1" dirty="0" err="1"/>
              <a:t>var</a:t>
            </a:r>
            <a:r>
              <a:rPr lang="en-US" altLang="en-US" sz="2400" i="1" dirty="0"/>
              <a:t> </a:t>
            </a:r>
            <a:r>
              <a:rPr lang="en-US" altLang="en-US" sz="2400" i="1" dirty="0" err="1" smtClean="0"/>
              <a:t>rot_values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= </a:t>
            </a:r>
            <a:r>
              <a:rPr lang="en-US" altLang="en-US" sz="2400" i="1" dirty="0" err="1"/>
              <a:t>event.</a:t>
            </a:r>
            <a:r>
              <a:rPr lang="en-US" altLang="en-US" sz="2400" i="1" dirty="0" err="1">
                <a:solidFill>
                  <a:srgbClr val="000099"/>
                </a:solidFill>
              </a:rPr>
              <a:t>rotationRate.</a:t>
            </a:r>
            <a:r>
              <a:rPr lang="en-US" sz="2400" i="1" dirty="0" err="1">
                <a:solidFill>
                  <a:srgbClr val="000099"/>
                </a:solidFill>
              </a:rPr>
              <a:t>alpha</a:t>
            </a:r>
            <a:r>
              <a:rPr lang="en-US" altLang="en-US" sz="2400" i="1" dirty="0"/>
              <a:t> + “:” +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                                 </a:t>
            </a:r>
            <a:r>
              <a:rPr lang="en-US" altLang="en-US" sz="2400" i="1" dirty="0" err="1"/>
              <a:t>event.</a:t>
            </a:r>
            <a:r>
              <a:rPr lang="en-US" altLang="en-US" sz="2400" i="1" dirty="0" err="1">
                <a:solidFill>
                  <a:srgbClr val="000099"/>
                </a:solidFill>
              </a:rPr>
              <a:t>rotationRate.</a:t>
            </a:r>
            <a:r>
              <a:rPr lang="en-US" sz="2400" i="1" dirty="0" err="1">
                <a:solidFill>
                  <a:srgbClr val="000099"/>
                </a:solidFill>
              </a:rPr>
              <a:t>beta</a:t>
            </a:r>
            <a:r>
              <a:rPr lang="en-US" altLang="en-US" sz="2400" i="1" dirty="0"/>
              <a:t> + “:” +;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                                 </a:t>
            </a:r>
            <a:r>
              <a:rPr lang="en-US" altLang="en-US" sz="2400" i="1" dirty="0" err="1"/>
              <a:t>event.</a:t>
            </a:r>
            <a:r>
              <a:rPr lang="en-US" altLang="en-US" sz="2400" i="1" dirty="0" err="1">
                <a:solidFill>
                  <a:srgbClr val="000099"/>
                </a:solidFill>
              </a:rPr>
              <a:t>rotationRate.</a:t>
            </a:r>
            <a:r>
              <a:rPr lang="en-US" sz="2400" i="1" dirty="0" err="1">
                <a:solidFill>
                  <a:srgbClr val="000099"/>
                </a:solidFill>
              </a:rPr>
              <a:t>gamma</a:t>
            </a:r>
            <a:r>
              <a:rPr lang="en-US" altLang="en-US" sz="2400" i="1" dirty="0" smtClean="0"/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</a:t>
            </a:r>
            <a:r>
              <a:rPr lang="en-US" altLang="en-US" sz="2400" i="1" dirty="0" err="1" smtClean="0"/>
              <a:t>var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interval_value</a:t>
            </a:r>
            <a:r>
              <a:rPr lang="en-US" altLang="en-US" sz="2400" i="1" dirty="0" smtClean="0"/>
              <a:t> </a:t>
            </a:r>
            <a:r>
              <a:rPr lang="en-US" altLang="en-US" sz="2400" i="1" dirty="0"/>
              <a:t>= </a:t>
            </a:r>
            <a:r>
              <a:rPr lang="en-US" altLang="en-US" sz="2400" i="1" dirty="0" err="1" smtClean="0"/>
              <a:t>event.interval</a:t>
            </a:r>
            <a:r>
              <a:rPr lang="en-US" altLang="en-US" sz="2400" i="1" dirty="0" smtClean="0"/>
              <a:t>;</a:t>
            </a:r>
            <a:endParaRPr lang="en-US" altLang="en-US" sz="24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/>
              <a:t>}</a:t>
            </a:r>
            <a:r>
              <a:rPr lang="en-US" altLang="en-US" sz="2400" dirty="0"/>
              <a:t>, true);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pic>
        <p:nvPicPr>
          <p:cNvPr id="14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304800" y="1905000"/>
            <a:ext cx="6400800" cy="4343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Web Browser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57200" y="2514600"/>
            <a:ext cx="60960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Sandbox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7924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JavaScript Security Model in </a:t>
            </a:r>
            <a:br>
              <a:rPr lang="en-US" altLang="en-US" sz="4000" dirty="0" smtClean="0"/>
            </a:br>
            <a:r>
              <a:rPr lang="en-US" altLang="en-US" sz="4000" dirty="0" smtClean="0"/>
              <a:t>Browsers and </a:t>
            </a:r>
            <a:r>
              <a:rPr lang="en-US" altLang="en-US" sz="4000" dirty="0" err="1" smtClean="0"/>
              <a:t>WebView</a:t>
            </a:r>
            <a:endParaRPr lang="en-US" altLang="en-US" sz="4000" dirty="0" smtClean="0"/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609600" y="3124200"/>
            <a:ext cx="5791200" cy="2895600"/>
          </a:xfrm>
          <a:prstGeom prst="flowChartDocument">
            <a:avLst/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685800" y="3200400"/>
            <a:ext cx="56388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660066"/>
                </a:solidFill>
              </a:rPr>
              <a:t>http</a:t>
            </a:r>
            <a:r>
              <a:rPr lang="en-US" altLang="en-US" dirty="0"/>
              <a:t>://</a:t>
            </a:r>
            <a:r>
              <a:rPr lang="en-US" altLang="en-US" dirty="0">
                <a:solidFill>
                  <a:srgbClr val="0000CC"/>
                </a:solidFill>
              </a:rPr>
              <a:t>www.domainA.com</a:t>
            </a:r>
            <a:r>
              <a:rPr lang="en-US" altLang="en-US" dirty="0"/>
              <a:t>:</a:t>
            </a:r>
            <a:r>
              <a:rPr lang="en-US" altLang="en-US" dirty="0">
                <a:solidFill>
                  <a:srgbClr val="663300"/>
                </a:solidFill>
              </a:rPr>
              <a:t>8080</a:t>
            </a:r>
            <a:r>
              <a:rPr lang="en-US" altLang="en-US" dirty="0"/>
              <a:t>/pageA.htm</a:t>
            </a:r>
          </a:p>
        </p:txBody>
      </p:sp>
      <p:sp>
        <p:nvSpPr>
          <p:cNvPr id="148495" name="AutoShape 15"/>
          <p:cNvSpPr>
            <a:spLocks noChangeArrowheads="1"/>
          </p:cNvSpPr>
          <p:nvPr/>
        </p:nvSpPr>
        <p:spPr bwMode="auto">
          <a:xfrm>
            <a:off x="914400" y="4343400"/>
            <a:ext cx="5181600" cy="1066800"/>
          </a:xfrm>
          <a:prstGeom prst="flowChart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http://www.domainB.com/pageB.htm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1066800" y="4738688"/>
            <a:ext cx="495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&lt;script&gt; JavaScript code in pageB &lt;/script&gt;</a:t>
            </a: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914400" y="3824288"/>
            <a:ext cx="472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&lt;script&gt; JavaScript code in pageA &lt;/script&gt;</a:t>
            </a: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6705600" y="3581400"/>
            <a:ext cx="2362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Motion sensor data collection can create a powerful side-channel and bypass SOP!</a:t>
            </a:r>
            <a:endParaRPr lang="en-US" altLang="en-US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8507" name="AutoShape 27"/>
          <p:cNvSpPr>
            <a:spLocks noChangeArrowheads="1"/>
          </p:cNvSpPr>
          <p:nvPr/>
        </p:nvSpPr>
        <p:spPr bwMode="auto">
          <a:xfrm>
            <a:off x="6858000" y="1981200"/>
            <a:ext cx="1905000" cy="533400"/>
          </a:xfrm>
          <a:prstGeom prst="wedgeRoundRectCallout">
            <a:avLst>
              <a:gd name="adj1" fmla="val -65884"/>
              <a:gd name="adj2" fmla="val 4702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Sandbox</a:t>
            </a:r>
          </a:p>
        </p:txBody>
      </p:sp>
      <p:sp>
        <p:nvSpPr>
          <p:cNvPr id="148508" name="AutoShape 28"/>
          <p:cNvSpPr>
            <a:spLocks noChangeArrowheads="1"/>
          </p:cNvSpPr>
          <p:nvPr/>
        </p:nvSpPr>
        <p:spPr bwMode="auto">
          <a:xfrm>
            <a:off x="6858000" y="2590800"/>
            <a:ext cx="1905000" cy="839788"/>
          </a:xfrm>
          <a:prstGeom prst="wedgeRoundRectCallout">
            <a:avLst>
              <a:gd name="adj1" fmla="val -74218"/>
              <a:gd name="adj2" fmla="val 452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Same Origin Policy (SOP)</a:t>
            </a:r>
            <a:endParaRPr lang="en-US" altLang="en-US" dirty="0">
              <a:solidFill>
                <a:srgbClr val="0033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5" descr="http://inside.mines.edu/mines_only/pr-logos/_images/Mines_ETW_swirl_full_RGB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94" y="6400800"/>
            <a:ext cx="2465306" cy="2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 animBg="1"/>
      <p:bldP spid="148485" grpId="0" animBg="1"/>
      <p:bldP spid="148490" grpId="0" animBg="1"/>
      <p:bldP spid="148495" grpId="0" animBg="1"/>
      <p:bldP spid="148495" grpId="1" animBg="1"/>
      <p:bldP spid="148499" grpId="0" animBg="1"/>
      <p:bldP spid="148501" grpId="0" animBg="1"/>
      <p:bldP spid="148503" grpId="0"/>
      <p:bldP spid="148507" grpId="0" animBg="1"/>
      <p:bldP spid="1485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9210</TotalTime>
  <Words>1823</Words>
  <Application>Microsoft Office PowerPoint</Application>
  <PresentationFormat>On-screen Show (4:3)</PresentationFormat>
  <Paragraphs>361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新細明體</vt:lpstr>
      <vt:lpstr>Times New Roman</vt:lpstr>
      <vt:lpstr>Office Theme</vt:lpstr>
      <vt:lpstr>Sensor-based Mobile Web Fingerprinting and Cross-site Input Inference Attacks</vt:lpstr>
      <vt:lpstr>Outline</vt:lpstr>
      <vt:lpstr>Smartphone Sensors</vt:lpstr>
      <vt:lpstr> Related Important Research Areas </vt:lpstr>
      <vt:lpstr>Motion Sensors</vt:lpstr>
      <vt:lpstr>Motion Sensor Data Collection from Mobile Web Users</vt:lpstr>
      <vt:lpstr>HTML5 DeviceMotionEvent Interface (www.w3.org specification)</vt:lpstr>
      <vt:lpstr>JavaScript Code for Registering to Receive devicemotion Events</vt:lpstr>
      <vt:lpstr>JavaScript Security Model in  Browsers and WebView</vt:lpstr>
      <vt:lpstr>Outline</vt:lpstr>
      <vt:lpstr>User Fingerprinting Attacks - Privacy</vt:lpstr>
      <vt:lpstr>Cross-Site Input Inference Attacks - Security</vt:lpstr>
      <vt:lpstr>First-Party User Fingerprinting Attacks - Privacy</vt:lpstr>
      <vt:lpstr>Third-Party User Fingerprinting Attacks - Privacy</vt:lpstr>
      <vt:lpstr>Related Work on Web Fingerprinting Attacks</vt:lpstr>
      <vt:lpstr>Parent-to-Child Cross-Site  Input Inference Attacks - Security</vt:lpstr>
      <vt:lpstr>Child-to-Parent Cross-Site  Input Inference Attacks - Security</vt:lpstr>
      <vt:lpstr>Related Work on Input Inference Attacks</vt:lpstr>
      <vt:lpstr>Effectiveness of the Attacks</vt:lpstr>
      <vt:lpstr>Challenges in Feature Extraction</vt:lpstr>
      <vt:lpstr>More Challenges in User Fingerprinting</vt:lpstr>
      <vt:lpstr>More Challenges in Input Inference</vt:lpstr>
      <vt:lpstr>Outline</vt:lpstr>
      <vt:lpstr>Toward Usable Defense Mechanisms</vt:lpstr>
      <vt:lpstr>Element-based Sensor Data Access Control</vt:lpstr>
      <vt:lpstr>Frame-based Sensor Data Access Control</vt:lpstr>
      <vt:lpstr>Domain-based Sensor Data Access Control</vt:lpstr>
      <vt:lpstr>Domain and Attack Specific Data Perturbation</vt:lpstr>
      <vt:lpstr>Summary of the Four Potential  Defense Mechanisms</vt:lpstr>
      <vt:lpstr>Conclusion and 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 Browser-saved Passwords Could Belong to Us</dc:title>
  <dc:creator>Administrator</dc:creator>
  <cp:lastModifiedBy>cyue</cp:lastModifiedBy>
  <cp:revision>1849</cp:revision>
  <dcterms:created xsi:type="dcterms:W3CDTF">2006-08-16T00:00:00Z</dcterms:created>
  <dcterms:modified xsi:type="dcterms:W3CDTF">2016-05-26T06:54:50Z</dcterms:modified>
</cp:coreProperties>
</file>