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51" r:id="rId3"/>
    <p:sldId id="287" r:id="rId4"/>
    <p:sldId id="321" r:id="rId5"/>
    <p:sldId id="308" r:id="rId6"/>
    <p:sldId id="281" r:id="rId7"/>
    <p:sldId id="323" r:id="rId8"/>
    <p:sldId id="290" r:id="rId9"/>
    <p:sldId id="299" r:id="rId10"/>
    <p:sldId id="324" r:id="rId11"/>
    <p:sldId id="329" r:id="rId12"/>
    <p:sldId id="300" r:id="rId13"/>
    <p:sldId id="311" r:id="rId14"/>
    <p:sldId id="302" r:id="rId15"/>
    <p:sldId id="333" r:id="rId16"/>
    <p:sldId id="334" r:id="rId17"/>
    <p:sldId id="335" r:id="rId18"/>
    <p:sldId id="303" r:id="rId19"/>
    <p:sldId id="325" r:id="rId20"/>
    <p:sldId id="301" r:id="rId21"/>
    <p:sldId id="318" r:id="rId22"/>
    <p:sldId id="340" r:id="rId23"/>
    <p:sldId id="315" r:id="rId24"/>
    <p:sldId id="319" r:id="rId25"/>
    <p:sldId id="309" r:id="rId2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00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68" autoAdjust="0"/>
    <p:restoredTop sz="77693" autoAdjust="0"/>
  </p:normalViewPr>
  <p:slideViewPr>
    <p:cSldViewPr snapToGrid="0" snapToObjects="1">
      <p:cViewPr>
        <p:scale>
          <a:sx n="80" d="100"/>
          <a:sy n="80" d="100"/>
        </p:scale>
        <p:origin x="2088" y="5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4C31C-E8C9-414D-9C94-B4F523E5A9FB}" type="datetimeFigureOut">
              <a:rPr lang="en-US" smtClean="0"/>
              <a:t>7/7/16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D5D9C-2512-2F47-9CEC-305221302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458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3D579-7BFD-2242-A650-6C22E827A28E}" type="datetimeFigureOut">
              <a:rPr lang="en-US" smtClean="0"/>
              <a:t>7/7/16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9D04A-14B0-8749-ABBA-221B04D9D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559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9D04A-14B0-8749-ABBA-221B04D9D8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23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9D04A-14B0-8749-ABBA-221B04D9D8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83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9D04A-14B0-8749-ABBA-221B04D9D8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834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9D04A-14B0-8749-ABBA-221B04D9D8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83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9D04A-14B0-8749-ABBA-221B04D9D8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834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9D04A-14B0-8749-ABBA-221B04D9D80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834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9D04A-14B0-8749-ABBA-221B04D9D8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834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9D04A-14B0-8749-ABBA-221B04D9D80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834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9D04A-14B0-8749-ABBA-221B04D9D80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834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9D04A-14B0-8749-ABBA-221B04D9D80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834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9D04A-14B0-8749-ABBA-221B04D9D80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83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9D04A-14B0-8749-ABBA-221B04D9D8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834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9D04A-14B0-8749-ABBA-221B04D9D80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834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9D04A-14B0-8749-ABBA-221B04D9D80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834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9D04A-14B0-8749-ABBA-221B04D9D80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834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9D04A-14B0-8749-ABBA-221B04D9D80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834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9D04A-14B0-8749-ABBA-221B04D9D80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834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9D04A-14B0-8749-ABBA-221B04D9D80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83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9D04A-14B0-8749-ABBA-221B04D9D8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83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9D04A-14B0-8749-ABBA-221B04D9D8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83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9D04A-14B0-8749-ABBA-221B04D9D8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83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9D04A-14B0-8749-ABBA-221B04D9D8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83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9D04A-14B0-8749-ABBA-221B04D9D8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83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9D04A-14B0-8749-ABBA-221B04D9D8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83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9D04A-14B0-8749-ABBA-221B04D9D8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83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CBAB6-6891-3E46-9BE9-F63C489E1CBC}" type="datetime1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82176-A547-F94B-AC51-D6E9C882C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4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B21AF-848C-524A-AC0E-35028ED03746}" type="datetime1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610A8-B29A-B34A-A0B5-3DF26A2EB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9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39D5C-7DBF-8F45-8CE7-7A7BB406C4B4}" type="datetime1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D0221-73D0-6245-9CCD-73A1D8FCB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10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2F4DC-9369-F541-A425-5EE4A7CB3FCC}" type="datetime1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2C605-4958-CF43-AA48-80339EFDB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EBB88-1638-DE4C-95F0-B347797D5D74}" type="datetime1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6BD0F-ABBC-C14D-BC96-77BE126A7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86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8500"/>
            <a:ext cx="4038600" cy="4157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8500"/>
            <a:ext cx="4038600" cy="4157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5A2BD-BE62-5F43-891C-3737CD203481}" type="datetime1">
              <a:rPr lang="en-US" smtClean="0"/>
              <a:t>7/7/16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5E9FC-F6D5-0349-BBED-EA7D7A9BC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65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B03A2-50E8-D949-8436-2F6AD381D8F8}" type="datetime1">
              <a:rPr lang="en-US" smtClean="0"/>
              <a:t>7/7/16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B94E0-5E06-6D42-A41D-50D581B40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94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43F1F-B259-FA42-8929-39F022A1CD43}" type="datetime1">
              <a:rPr lang="en-US" smtClean="0"/>
              <a:t>7/7/16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B7D4D-4E81-5B40-91F6-CF14C25F8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86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603A3-5C97-2C40-BFB6-CC2E186FC00D}" type="datetime1">
              <a:rPr lang="en-US" smtClean="0"/>
              <a:t>7/7/16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B2FA7-4FDB-5643-811E-7991DEE50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07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4C97E-7571-4544-B1DA-D34DABE5668B}" type="datetime1">
              <a:rPr lang="en-US" smtClean="0"/>
              <a:t>7/7/16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D8B14-AE1E-054C-8668-93D0F0400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02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2ABAF-1C1A-E44D-BA26-37E86F9BD40A}" type="datetime1">
              <a:rPr lang="en-US" smtClean="0"/>
              <a:t>7/7/16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F0004-A563-C64B-9FAD-6198662E1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0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00113"/>
            <a:ext cx="8229600" cy="106838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Headline Line One</a:t>
            </a:r>
            <a:br>
              <a:rPr lang="en-US" dirty="0"/>
            </a:br>
            <a:r>
              <a:rPr lang="en-US" dirty="0"/>
              <a:t>Headline Line Two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022600"/>
            <a:ext cx="8229600" cy="31035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52531C-B896-6148-85F9-F7F3EBDFA76E}" type="datetime1">
              <a:rPr lang="en-US" smtClean="0"/>
              <a:t>7/7/16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EF7D53D-272A-624E-BE3D-99D13E2B41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400" dirty="0" smtClean="0">
                <a:latin typeface="Arial" charset="0"/>
              </a:rPr>
              <a:t>A Study of Grayware on Google Play</a:t>
            </a:r>
            <a:endParaRPr lang="en-US" sz="3400" dirty="0">
              <a:latin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 smtClean="0">
                <a:ea typeface="+mn-ea"/>
              </a:rPr>
              <a:t>Benjamin Andow*, </a:t>
            </a:r>
            <a:r>
              <a:rPr lang="en-US" sz="2000" dirty="0" err="1" smtClean="0">
                <a:ea typeface="+mn-ea"/>
              </a:rPr>
              <a:t>Adwait</a:t>
            </a:r>
            <a:r>
              <a:rPr lang="en-US" sz="2000" dirty="0" smtClean="0">
                <a:ea typeface="+mn-ea"/>
              </a:rPr>
              <a:t> </a:t>
            </a:r>
            <a:r>
              <a:rPr lang="en-US" sz="2000" dirty="0" err="1" smtClean="0">
                <a:ea typeface="+mn-ea"/>
              </a:rPr>
              <a:t>Nadkarni</a:t>
            </a:r>
            <a:r>
              <a:rPr lang="en-US" sz="2000" dirty="0" smtClean="0">
                <a:ea typeface="+mn-ea"/>
              </a:rPr>
              <a:t>*, Blake Bassett</a:t>
            </a:r>
            <a:r>
              <a:rPr lang="en-US" sz="2000" baseline="30000" dirty="0" smtClean="0"/>
              <a:t>†</a:t>
            </a:r>
            <a:r>
              <a:rPr lang="en-US" sz="2000" dirty="0" smtClean="0">
                <a:ea typeface="+mn-ea"/>
              </a:rPr>
              <a:t>, William </a:t>
            </a:r>
            <a:r>
              <a:rPr lang="en-US" sz="2000" dirty="0" err="1" smtClean="0">
                <a:ea typeface="+mn-ea"/>
              </a:rPr>
              <a:t>Enck</a:t>
            </a:r>
            <a:r>
              <a:rPr lang="en-US" sz="2000" dirty="0" smtClean="0">
                <a:ea typeface="+mn-ea"/>
              </a:rPr>
              <a:t>*, Tao </a:t>
            </a:r>
            <a:r>
              <a:rPr lang="en-US" sz="2000" dirty="0" err="1" smtClean="0">
                <a:ea typeface="+mn-ea"/>
              </a:rPr>
              <a:t>Xie</a:t>
            </a:r>
            <a:r>
              <a:rPr lang="en-US" sz="2000" baseline="30000" dirty="0"/>
              <a:t>†</a:t>
            </a:r>
            <a:endParaRPr lang="en-US" sz="2000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2000" dirty="0" smtClean="0">
                <a:ea typeface="+mn-ea"/>
              </a:rPr>
              <a:t>*North Carolina State University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000" baseline="30000" dirty="0"/>
              <a:t>†</a:t>
            </a:r>
            <a:r>
              <a:rPr lang="en-US" sz="2000" dirty="0" smtClean="0">
                <a:ea typeface="+mn-ea"/>
              </a:rPr>
              <a:t>University of Illinois at Urbana-Champaign</a:t>
            </a:r>
            <a:endParaRPr lang="en-US" sz="2000" dirty="0">
              <a:ea typeface="+mn-e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82176-A547-F94B-AC51-D6E9C882CB8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2800"/>
            <a:ext cx="8229600" cy="4043363"/>
          </a:xfrm>
        </p:spPr>
        <p:txBody>
          <a:bodyPr/>
          <a:lstStyle/>
          <a:p>
            <a:r>
              <a:rPr lang="en-US" i="1" dirty="0">
                <a:solidFill>
                  <a:srgbClr val="7F7F7F"/>
                </a:solidFill>
              </a:rPr>
              <a:t>Survey Methodology</a:t>
            </a:r>
          </a:p>
          <a:p>
            <a:endParaRPr lang="en-US" i="1" dirty="0"/>
          </a:p>
          <a:p>
            <a:r>
              <a:rPr lang="en-US" i="1" dirty="0">
                <a:solidFill>
                  <a:srgbClr val="7F7F7F"/>
                </a:solidFill>
              </a:rPr>
              <a:t>Categories of mobile </a:t>
            </a:r>
            <a:r>
              <a:rPr lang="en-US" i="1" dirty="0" err="1">
                <a:solidFill>
                  <a:srgbClr val="7F7F7F"/>
                </a:solidFill>
              </a:rPr>
              <a:t>grayware</a:t>
            </a:r>
            <a:endParaRPr lang="en-US" i="1" dirty="0">
              <a:solidFill>
                <a:srgbClr val="7F7F7F"/>
              </a:solidFill>
            </a:endParaRPr>
          </a:p>
          <a:p>
            <a:endParaRPr lang="en-US" i="1" dirty="0"/>
          </a:p>
          <a:p>
            <a:r>
              <a:rPr lang="en-US" b="1" i="1" dirty="0"/>
              <a:t>Triaging heuristics</a:t>
            </a:r>
          </a:p>
          <a:p>
            <a:endParaRPr lang="en-US" i="1" dirty="0"/>
          </a:p>
          <a:p>
            <a:r>
              <a:rPr lang="en-US" i="1" dirty="0">
                <a:solidFill>
                  <a:srgbClr val="7F7F7F"/>
                </a:solidFill>
              </a:rPr>
              <a:t>Experiments and Findings</a:t>
            </a:r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4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Triaging Heuristics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2800"/>
            <a:ext cx="8229600" cy="4043363"/>
          </a:xfrm>
        </p:spPr>
        <p:txBody>
          <a:bodyPr/>
          <a:lstStyle/>
          <a:p>
            <a:r>
              <a:rPr lang="en-US" b="1" dirty="0" smtClean="0"/>
              <a:t>RQ2: </a:t>
            </a:r>
            <a:r>
              <a:rPr lang="en-US" sz="2200" dirty="0"/>
              <a:t>What analysis techniques can triage </a:t>
            </a:r>
            <a:r>
              <a:rPr lang="en-US" sz="2200" dirty="0" err="1"/>
              <a:t>grayware</a:t>
            </a:r>
            <a:r>
              <a:rPr lang="en-US" sz="2200" dirty="0"/>
              <a:t> in application markets</a:t>
            </a:r>
            <a:r>
              <a:rPr lang="en-US" sz="2200" dirty="0" smtClean="0"/>
              <a:t>?</a:t>
            </a:r>
          </a:p>
          <a:p>
            <a:endParaRPr lang="en-US" b="1" dirty="0" smtClean="0"/>
          </a:p>
          <a:p>
            <a:r>
              <a:rPr lang="en-US" b="1" dirty="0" smtClean="0"/>
              <a:t>Goal: </a:t>
            </a:r>
            <a:r>
              <a:rPr lang="en-US" sz="2200" dirty="0" smtClean="0"/>
              <a:t>Survey the landscape of mobile </a:t>
            </a:r>
            <a:r>
              <a:rPr lang="en-US" sz="2200" dirty="0" err="1" smtClean="0"/>
              <a:t>grayware</a:t>
            </a:r>
            <a:r>
              <a:rPr lang="en-US" sz="2200" dirty="0" smtClean="0"/>
              <a:t> on Google Play to gauge the scope of the problem</a:t>
            </a:r>
          </a:p>
          <a:p>
            <a:endParaRPr lang="en-US" dirty="0"/>
          </a:p>
          <a:p>
            <a:r>
              <a:rPr lang="en-US" sz="2200" dirty="0" smtClean="0"/>
              <a:t>Note that we do not design triaging heuristics for:</a:t>
            </a:r>
          </a:p>
          <a:p>
            <a:pPr lvl="1"/>
            <a:r>
              <a:rPr lang="en-US" sz="2200" dirty="0" smtClean="0"/>
              <a:t>Spyware</a:t>
            </a:r>
          </a:p>
          <a:p>
            <a:pPr lvl="2"/>
            <a:r>
              <a:rPr lang="en-US" dirty="0" smtClean="0"/>
              <a:t>[</a:t>
            </a:r>
            <a:r>
              <a:rPr lang="en-US" dirty="0" err="1" smtClean="0"/>
              <a:t>TaintDroid</a:t>
            </a:r>
            <a:r>
              <a:rPr lang="en-US" dirty="0" smtClean="0"/>
              <a:t> 2010], [</a:t>
            </a:r>
            <a:r>
              <a:rPr lang="en-US" dirty="0" err="1" smtClean="0"/>
              <a:t>FlowDroid</a:t>
            </a:r>
            <a:r>
              <a:rPr lang="en-US" dirty="0" smtClean="0"/>
              <a:t> 2014], [</a:t>
            </a:r>
            <a:r>
              <a:rPr lang="en-US" dirty="0" err="1" smtClean="0"/>
              <a:t>BayesDroid</a:t>
            </a:r>
            <a:r>
              <a:rPr lang="en-US" dirty="0" smtClean="0"/>
              <a:t> 2014]</a:t>
            </a:r>
          </a:p>
          <a:p>
            <a:pPr lvl="1"/>
            <a:r>
              <a:rPr lang="en-US" sz="2200" dirty="0" err="1" smtClean="0"/>
              <a:t>Scareware</a:t>
            </a:r>
            <a:endParaRPr lang="en-US" sz="2200" dirty="0" smtClean="0"/>
          </a:p>
          <a:p>
            <a:pPr lvl="2"/>
            <a:r>
              <a:rPr lang="en-US" dirty="0" smtClean="0"/>
              <a:t>[</a:t>
            </a:r>
            <a:r>
              <a:rPr lang="en-US" dirty="0" err="1" smtClean="0"/>
              <a:t>HelDroid</a:t>
            </a:r>
            <a:r>
              <a:rPr lang="en-US" dirty="0" smtClean="0"/>
              <a:t> 2015]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28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2800"/>
            <a:ext cx="8229600" cy="4043363"/>
          </a:xfrm>
        </p:spPr>
        <p:txBody>
          <a:bodyPr/>
          <a:lstStyle/>
          <a:p>
            <a:r>
              <a:rPr lang="en-US" b="1" i="1" dirty="0" smtClean="0">
                <a:solidFill>
                  <a:srgbClr val="000000"/>
                </a:solidFill>
              </a:rPr>
              <a:t>Rationale:</a:t>
            </a:r>
            <a:r>
              <a:rPr lang="en-US" i="1" dirty="0" smtClean="0">
                <a:solidFill>
                  <a:srgbClr val="000000"/>
                </a:solidFill>
              </a:rPr>
              <a:t>  </a:t>
            </a:r>
            <a:r>
              <a:rPr lang="en-US" sz="2200" dirty="0" smtClean="0">
                <a:solidFill>
                  <a:srgbClr val="000000"/>
                </a:solidFill>
              </a:rPr>
              <a:t>Impostors more likely to masquerade as popular or well-known applications to increase visibility</a:t>
            </a:r>
          </a:p>
          <a:p>
            <a:r>
              <a:rPr lang="en-US" b="1" i="1" dirty="0" smtClean="0">
                <a:solidFill>
                  <a:srgbClr val="000000"/>
                </a:solidFill>
              </a:rPr>
              <a:t>Approach:</a:t>
            </a:r>
          </a:p>
          <a:p>
            <a:pPr lvl="1"/>
            <a:r>
              <a:rPr lang="en-US" sz="2200" dirty="0" smtClean="0">
                <a:solidFill>
                  <a:srgbClr val="000000"/>
                </a:solidFill>
              </a:rPr>
              <a:t>Search </a:t>
            </a:r>
            <a:r>
              <a:rPr lang="en-US" sz="2200" dirty="0">
                <a:solidFill>
                  <a:srgbClr val="000000"/>
                </a:solidFill>
              </a:rPr>
              <a:t>for applications with similar titles, and icons to other popular or well-known </a:t>
            </a:r>
            <a:r>
              <a:rPr lang="en-US" sz="2200" dirty="0" smtClean="0">
                <a:solidFill>
                  <a:srgbClr val="000000"/>
                </a:solidFill>
              </a:rPr>
              <a:t>applications</a:t>
            </a:r>
            <a:endParaRPr lang="en-US" sz="2200" b="1" i="1" dirty="0" smtClean="0">
              <a:solidFill>
                <a:srgbClr val="000000"/>
              </a:solidFill>
            </a:endParaRPr>
          </a:p>
          <a:p>
            <a:pPr lvl="1"/>
            <a:r>
              <a:rPr lang="en-US" sz="2200" dirty="0" smtClean="0">
                <a:solidFill>
                  <a:srgbClr val="000000"/>
                </a:solidFill>
              </a:rPr>
              <a:t>Title Scoring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Create vectors with word counts by treating titles as a bag of words, and calculate the cosine similarity between the vectors</a:t>
            </a:r>
          </a:p>
          <a:p>
            <a:pPr lvl="1"/>
            <a:r>
              <a:rPr lang="en-US" sz="2200" dirty="0" smtClean="0">
                <a:solidFill>
                  <a:srgbClr val="000000"/>
                </a:solidFill>
              </a:rPr>
              <a:t>Icon Scoring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C</a:t>
            </a:r>
            <a:r>
              <a:rPr lang="en-US" dirty="0" smtClean="0">
                <a:solidFill>
                  <a:srgbClr val="000000"/>
                </a:solidFill>
              </a:rPr>
              <a:t>ontext triggered </a:t>
            </a:r>
            <a:r>
              <a:rPr lang="en-US" dirty="0">
                <a:solidFill>
                  <a:srgbClr val="000000"/>
                </a:solidFill>
              </a:rPr>
              <a:t>piecewise hashing (Fuzzy </a:t>
            </a:r>
            <a:r>
              <a:rPr lang="en-US" dirty="0" smtClean="0">
                <a:solidFill>
                  <a:srgbClr val="000000"/>
                </a:solidFill>
              </a:rPr>
              <a:t>hashing)</a:t>
            </a:r>
          </a:p>
          <a:p>
            <a:pPr lvl="3"/>
            <a:r>
              <a:rPr lang="en-US" dirty="0" smtClean="0">
                <a:solidFill>
                  <a:srgbClr val="000000"/>
                </a:solidFill>
              </a:rPr>
              <a:t>Piecewise hashing + rolling hash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57200" y="2066925"/>
            <a:ext cx="8229600" cy="4043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smtClean="0">
                <a:solidFill>
                  <a:schemeClr val="bg1">
                    <a:lumMod val="85000"/>
                  </a:schemeClr>
                </a:solidFill>
              </a:rPr>
              <a:t>Rationale:</a:t>
            </a:r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  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</a:rPr>
              <a:t>Impostors more likely to masquerade as popular or well-known applications to increase visibility</a:t>
            </a:r>
          </a:p>
          <a:p>
            <a:r>
              <a:rPr lang="en-US" b="1" i="1" dirty="0" smtClean="0">
                <a:solidFill>
                  <a:schemeClr val="bg1">
                    <a:lumMod val="85000"/>
                  </a:schemeClr>
                </a:solidFill>
              </a:rPr>
              <a:t>Approach:</a:t>
            </a:r>
          </a:p>
          <a:p>
            <a:pPr lvl="1"/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</a:rPr>
              <a:t>Search for applications with similar titles, and icons to other popular or well-known applications</a:t>
            </a:r>
            <a:endParaRPr lang="en-US" sz="2200" b="1" i="1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</a:rPr>
              <a:t>Title Scoring</a:t>
            </a:r>
          </a:p>
          <a:p>
            <a:pPr lvl="2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Create vectors with word counts by treating titles as a bag of words, and calculate the cosine similarity between the vectors</a:t>
            </a:r>
          </a:p>
          <a:p>
            <a:pPr lvl="1"/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</a:rPr>
              <a:t>Icon Scoring</a:t>
            </a:r>
          </a:p>
          <a:p>
            <a:pPr lvl="2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Context triggered piecewise hashing (Fuzzy hashing)</a:t>
            </a:r>
          </a:p>
          <a:p>
            <a:pPr lvl="3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Piecewise hashing + rolling hash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Impostors Heuristic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335023"/>
              </p:ext>
            </p:extLst>
          </p:nvPr>
        </p:nvGraphicFramePr>
        <p:xfrm>
          <a:off x="510102" y="3333751"/>
          <a:ext cx="4841877" cy="110186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tableStyleId>{5940675A-B579-460E-94D1-54222C63F5DA}</a:tableStyleId>
              </a:tblPr>
              <a:tblGrid>
                <a:gridCol w="2411940"/>
                <a:gridCol w="636062"/>
                <a:gridCol w="1106853"/>
                <a:gridCol w="687022"/>
              </a:tblGrid>
              <a:tr h="370345">
                <a:tc>
                  <a:txBody>
                    <a:bodyPr/>
                    <a:lstStyle/>
                    <a:p>
                      <a:r>
                        <a:rPr lang="en-US" dirty="0" smtClean="0"/>
                        <a:t>Titles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coupons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11679">
                <a:tc>
                  <a:txBody>
                    <a:bodyPr/>
                    <a:lstStyle/>
                    <a:p>
                      <a:r>
                        <a:rPr lang="en-US" dirty="0" smtClean="0"/>
                        <a:t>“</a:t>
                      </a:r>
                      <a:r>
                        <a:rPr lang="en-US" baseline="0" dirty="0" smtClean="0"/>
                        <a:t>The Coupons App”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11679">
                <a:tc>
                  <a:txBody>
                    <a:bodyPr/>
                    <a:lstStyle/>
                    <a:p>
                      <a:r>
                        <a:rPr lang="en-US" dirty="0" smtClean="0"/>
                        <a:t>“</a:t>
                      </a:r>
                      <a:r>
                        <a:rPr lang="en-US" baseline="0" dirty="0" smtClean="0"/>
                        <a:t>The </a:t>
                      </a:r>
                      <a:r>
                        <a:rPr lang="en-US" baseline="0" dirty="0" smtClean="0"/>
                        <a:t>Coupons </a:t>
                      </a:r>
                      <a:r>
                        <a:rPr lang="en-US" baseline="0" dirty="0" smtClean="0"/>
                        <a:t>App</a:t>
                      </a:r>
                      <a:r>
                        <a:rPr lang="en-US" dirty="0" smtClean="0"/>
                        <a:t>”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11" descr="cossi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028" y="3551696"/>
            <a:ext cx="3395472" cy="88392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6092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Fictitious </a:t>
            </a:r>
            <a:r>
              <a:rPr lang="en-US" dirty="0" err="1" smtClean="0"/>
              <a:t>Misrepresentors</a:t>
            </a:r>
            <a:r>
              <a:rPr lang="en-US" dirty="0"/>
              <a:t> </a:t>
            </a:r>
            <a:r>
              <a:rPr lang="en-US" dirty="0" smtClean="0"/>
              <a:t>Heuristic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2800"/>
            <a:ext cx="8229600" cy="4043363"/>
          </a:xfrm>
        </p:spPr>
        <p:txBody>
          <a:bodyPr/>
          <a:lstStyle/>
          <a:p>
            <a:r>
              <a:rPr lang="en-US" b="1" i="1" dirty="0">
                <a:solidFill>
                  <a:srgbClr val="000000"/>
                </a:solidFill>
              </a:rPr>
              <a:t>Rationale</a:t>
            </a:r>
            <a:r>
              <a:rPr lang="en-US" b="1" i="1" dirty="0" smtClean="0">
                <a:solidFill>
                  <a:srgbClr val="000000"/>
                </a:solidFill>
              </a:rPr>
              <a:t>: </a:t>
            </a:r>
            <a:r>
              <a:rPr lang="en-US" sz="2300" b="1" i="1" dirty="0" smtClean="0">
                <a:solidFill>
                  <a:srgbClr val="000000"/>
                </a:solidFill>
              </a:rPr>
              <a:t> </a:t>
            </a:r>
            <a:r>
              <a:rPr lang="en-US" sz="2200" dirty="0" smtClean="0"/>
              <a:t>Requires understanding the types of functionality provided by applications that is not possible to implement</a:t>
            </a:r>
            <a:endParaRPr lang="en-US" sz="2200" b="1" dirty="0"/>
          </a:p>
          <a:p>
            <a:pPr marL="457200" lvl="1" indent="0">
              <a:buNone/>
            </a:pPr>
            <a:endParaRPr lang="en-US" b="1" i="1" dirty="0" smtClean="0">
              <a:solidFill>
                <a:srgbClr val="000000"/>
              </a:solidFill>
            </a:endParaRPr>
          </a:p>
          <a:p>
            <a:r>
              <a:rPr lang="en-US" b="1" i="1" dirty="0" smtClean="0">
                <a:solidFill>
                  <a:srgbClr val="000000"/>
                </a:solidFill>
              </a:rPr>
              <a:t>Approach:</a:t>
            </a:r>
          </a:p>
          <a:p>
            <a:pPr lvl="1"/>
            <a:r>
              <a:rPr lang="en-US" sz="2000" dirty="0" smtClean="0"/>
              <a:t>Extract semantic topics from application descriptions that claim to be for “entertainment purposes”, “pranks”, </a:t>
            </a:r>
            <a:r>
              <a:rPr lang="en-US" sz="2000" dirty="0" err="1" smtClean="0"/>
              <a:t>etc</a:t>
            </a:r>
            <a:endParaRPr lang="en-US" sz="2000" dirty="0" smtClean="0"/>
          </a:p>
          <a:p>
            <a:pPr lvl="1"/>
            <a:r>
              <a:rPr lang="en-US" sz="2000" dirty="0"/>
              <a:t>I</a:t>
            </a:r>
            <a:r>
              <a:rPr lang="en-US" sz="2000" dirty="0" smtClean="0"/>
              <a:t>dentify the topics that appear to represent impossible functionality</a:t>
            </a:r>
          </a:p>
          <a:p>
            <a:pPr lvl="1"/>
            <a:r>
              <a:rPr lang="en-US" sz="2000" dirty="0"/>
              <a:t>F</a:t>
            </a:r>
            <a:r>
              <a:rPr lang="en-US" sz="2000" dirty="0" smtClean="0"/>
              <a:t>lag applications that fit within these topics.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Latent </a:t>
            </a:r>
            <a:r>
              <a:rPr lang="en-US" dirty="0" err="1" smtClean="0"/>
              <a:t>Dirichlet</a:t>
            </a:r>
            <a:r>
              <a:rPr lang="en-US" dirty="0" smtClean="0"/>
              <a:t> Allocation (LDA) Pipeline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2800"/>
            <a:ext cx="8229600" cy="4043363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US" b="1" dirty="0" smtClean="0"/>
              <a:t>Latent </a:t>
            </a:r>
            <a:r>
              <a:rPr lang="en-US" b="1" dirty="0" err="1" smtClean="0"/>
              <a:t>Dirichlet</a:t>
            </a:r>
            <a:r>
              <a:rPr lang="en-US" b="1" dirty="0" smtClean="0"/>
              <a:t> Allocation:  </a:t>
            </a:r>
            <a:r>
              <a:rPr lang="en-US" sz="2200" dirty="0" smtClean="0"/>
              <a:t>Generative </a:t>
            </a:r>
            <a:r>
              <a:rPr lang="en-US" sz="2200" dirty="0"/>
              <a:t>probabilistic model that </a:t>
            </a:r>
            <a:r>
              <a:rPr lang="en-US" sz="2200" dirty="0" smtClean="0"/>
              <a:t>discovers </a:t>
            </a:r>
            <a:r>
              <a:rPr lang="en-US" sz="2200" dirty="0"/>
              <a:t>latent topics within a </a:t>
            </a:r>
            <a:r>
              <a:rPr lang="en-US" sz="2200" dirty="0" smtClean="0"/>
              <a:t>set of documents</a:t>
            </a:r>
          </a:p>
          <a:p>
            <a:pPr lvl="1"/>
            <a:r>
              <a:rPr lang="en-US" sz="2000" dirty="0" smtClean="0"/>
              <a:t>A </a:t>
            </a:r>
            <a:r>
              <a:rPr lang="en-US" sz="2000" b="1" dirty="0"/>
              <a:t>topic</a:t>
            </a:r>
            <a:r>
              <a:rPr lang="en-US" sz="2000" dirty="0"/>
              <a:t> is a set of words that have different </a:t>
            </a:r>
            <a:r>
              <a:rPr lang="en-US" sz="2000" dirty="0" smtClean="0"/>
              <a:t>probabilities </a:t>
            </a:r>
            <a:r>
              <a:rPr lang="en-US" sz="2000" dirty="0"/>
              <a:t>that they will appear in documents that discuss the </a:t>
            </a:r>
            <a:r>
              <a:rPr lang="en-US" sz="2000" dirty="0" smtClean="0"/>
              <a:t>topic</a:t>
            </a:r>
            <a:endParaRPr lang="en-US" sz="2000" dirty="0"/>
          </a:p>
          <a:p>
            <a:pPr lvl="1"/>
            <a:r>
              <a:rPr lang="en-US" sz="2000" dirty="0" smtClean="0"/>
              <a:t>Parameters </a:t>
            </a:r>
            <a:r>
              <a:rPr lang="en-US" sz="2000" dirty="0"/>
              <a:t>for training LDA:</a:t>
            </a:r>
          </a:p>
          <a:p>
            <a:pPr lvl="2"/>
            <a:r>
              <a:rPr lang="en-US" sz="1400" dirty="0"/>
              <a:t>α = 50/n where n = number of topics, β = 0.01, and the number of iterations to 1000</a:t>
            </a:r>
            <a:endParaRPr lang="en-US" sz="2200" b="1" dirty="0"/>
          </a:p>
          <a:p>
            <a:pPr lvl="1"/>
            <a:r>
              <a:rPr lang="en-US" sz="2000" dirty="0"/>
              <a:t>LDA is sensitive to </a:t>
            </a:r>
            <a:r>
              <a:rPr lang="en-US" sz="2000" dirty="0" smtClean="0"/>
              <a:t>noise, </a:t>
            </a:r>
            <a:r>
              <a:rPr lang="en-US" sz="2000" dirty="0"/>
              <a:t>so text preprocessing is required</a:t>
            </a:r>
          </a:p>
          <a:p>
            <a:pPr lvl="1"/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325" y="5032375"/>
            <a:ext cx="6743700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97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Latent </a:t>
            </a:r>
            <a:r>
              <a:rPr lang="en-US" dirty="0" err="1" smtClean="0"/>
              <a:t>Dirichlet</a:t>
            </a:r>
            <a:r>
              <a:rPr lang="en-US" dirty="0" smtClean="0"/>
              <a:t> Allocation (LDA) Pipeline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2800"/>
            <a:ext cx="8229600" cy="4043363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US" b="1" dirty="0" smtClean="0"/>
              <a:t>Text Preprocessing:</a:t>
            </a:r>
            <a:endParaRPr lang="en-US" b="1" dirty="0"/>
          </a:p>
          <a:p>
            <a:pPr lvl="1"/>
            <a:r>
              <a:rPr lang="en-US" sz="2200" i="1" dirty="0" smtClean="0"/>
              <a:t>Stemming</a:t>
            </a:r>
            <a:r>
              <a:rPr lang="en-US" sz="2200" dirty="0" smtClean="0"/>
              <a:t>:  Reduces words to a stem word to allow for multiple word inflections to be treated as one unit</a:t>
            </a:r>
          </a:p>
          <a:p>
            <a:pPr lvl="2"/>
            <a:r>
              <a:rPr lang="en-US" sz="1600" dirty="0" smtClean="0"/>
              <a:t>E.g., “argue”, “argues”, “arguing” are reduced to the stem “</a:t>
            </a:r>
            <a:r>
              <a:rPr lang="en-US" sz="1600" dirty="0" err="1" smtClean="0"/>
              <a:t>argu</a:t>
            </a:r>
            <a:r>
              <a:rPr lang="en-US" sz="1600" dirty="0" smtClean="0"/>
              <a:t>”</a:t>
            </a:r>
          </a:p>
          <a:p>
            <a:pPr lvl="1"/>
            <a:r>
              <a:rPr lang="en-US" sz="2200" i="1" dirty="0" err="1" smtClean="0"/>
              <a:t>Stopword</a:t>
            </a:r>
            <a:r>
              <a:rPr lang="en-US" sz="2200" i="1" dirty="0" smtClean="0"/>
              <a:t> Removal</a:t>
            </a:r>
            <a:r>
              <a:rPr lang="en-US" sz="2200" dirty="0" smtClean="0"/>
              <a:t>:  Strips frequently occurring words from the text to allow focus to be placed on the important words</a:t>
            </a:r>
          </a:p>
          <a:p>
            <a:pPr lvl="2"/>
            <a:r>
              <a:rPr lang="en-US" sz="1600" dirty="0" smtClean="0"/>
              <a:t>E.g., ‘the’, ‘a’, ‘and’, ‘but’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008" y="5029200"/>
            <a:ext cx="6743700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09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Latent </a:t>
            </a:r>
            <a:r>
              <a:rPr lang="en-US" dirty="0" err="1" smtClean="0"/>
              <a:t>Dirichlet</a:t>
            </a:r>
            <a:r>
              <a:rPr lang="en-US" dirty="0" smtClean="0"/>
              <a:t> Allocation (LDA) Pipeline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2800"/>
            <a:ext cx="8229600" cy="4043363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US" b="1" dirty="0" smtClean="0"/>
              <a:t>Topic Selection:</a:t>
            </a:r>
          </a:p>
          <a:p>
            <a:pPr lvl="1"/>
            <a:r>
              <a:rPr lang="en-US" sz="2200" dirty="0" smtClean="0"/>
              <a:t>Select the topics output by LDA that represent the topics of applications that they want to analyze</a:t>
            </a:r>
          </a:p>
          <a:p>
            <a:pPr lvl="1"/>
            <a:r>
              <a:rPr lang="en-US" sz="2200" dirty="0" smtClean="0"/>
              <a:t>Excerpt from LDA Engine:</a:t>
            </a:r>
          </a:p>
          <a:p>
            <a:pPr lvl="2"/>
            <a:r>
              <a:rPr lang="en-US" sz="1600" dirty="0"/>
              <a:t>4: fingerprint, scan, unlock, lock, access</a:t>
            </a:r>
          </a:p>
          <a:p>
            <a:pPr lvl="2"/>
            <a:r>
              <a:rPr lang="en-US" sz="1600" dirty="0"/>
              <a:t>17: hair, shaver, </a:t>
            </a:r>
            <a:r>
              <a:rPr lang="en-US" sz="1600" dirty="0" err="1"/>
              <a:t>vibrat</a:t>
            </a:r>
            <a:r>
              <a:rPr lang="en-US" sz="1600" dirty="0"/>
              <a:t>, razor, clipper</a:t>
            </a:r>
          </a:p>
          <a:p>
            <a:pPr lvl="2"/>
            <a:r>
              <a:rPr lang="en-US" sz="1600" dirty="0"/>
              <a:t>154: scanner, mood, scan, fingerprint, </a:t>
            </a:r>
            <a:r>
              <a:rPr lang="en-US" sz="1600" dirty="0" smtClean="0"/>
              <a:t>thumb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008" y="5029200"/>
            <a:ext cx="6743700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1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Latent </a:t>
            </a:r>
            <a:r>
              <a:rPr lang="en-US" dirty="0" err="1" smtClean="0"/>
              <a:t>Dirichlet</a:t>
            </a:r>
            <a:r>
              <a:rPr lang="en-US" dirty="0" smtClean="0"/>
              <a:t> Allocation (LDA) Pipeline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2800"/>
            <a:ext cx="8229600" cy="4043363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US" b="1" dirty="0" smtClean="0"/>
              <a:t>Topic Fitter:</a:t>
            </a:r>
          </a:p>
          <a:p>
            <a:pPr lvl="1"/>
            <a:r>
              <a:rPr lang="en-US" sz="2200" dirty="0" smtClean="0"/>
              <a:t>Selected topics passed back to the topic fitter</a:t>
            </a:r>
          </a:p>
          <a:p>
            <a:pPr lvl="1"/>
            <a:r>
              <a:rPr lang="en-US" sz="2200" dirty="0" smtClean="0"/>
              <a:t>For each preprocessed description, LDA infers topic membership (i.e., probability of topic memberships)</a:t>
            </a:r>
          </a:p>
          <a:p>
            <a:pPr lvl="1"/>
            <a:r>
              <a:rPr lang="en-US" sz="2200" dirty="0" smtClean="0"/>
              <a:t>Topic fitter outputs package names of descriptions whose probability is at least 25% for the selected topics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008" y="5029200"/>
            <a:ext cx="6743700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1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Viable Misrepresentors</a:t>
            </a:r>
            <a:r>
              <a:rPr lang="en-US" dirty="0"/>
              <a:t> </a:t>
            </a:r>
            <a:r>
              <a:rPr lang="en-US" dirty="0" smtClean="0"/>
              <a:t>Heuristic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2800"/>
            <a:ext cx="8229600" cy="4043363"/>
          </a:xfrm>
        </p:spPr>
        <p:txBody>
          <a:bodyPr/>
          <a:lstStyle/>
          <a:p>
            <a:r>
              <a:rPr lang="en-US" b="1" i="1" dirty="0">
                <a:solidFill>
                  <a:srgbClr val="000000"/>
                </a:solidFill>
              </a:rPr>
              <a:t>Rationale</a:t>
            </a:r>
            <a:r>
              <a:rPr lang="en-US" b="1" i="1" dirty="0" smtClean="0"/>
              <a:t>:</a:t>
            </a:r>
            <a:r>
              <a:rPr lang="en-US" i="1" dirty="0" smtClean="0"/>
              <a:t>  </a:t>
            </a:r>
            <a:r>
              <a:rPr lang="en-US" sz="2200" dirty="0" smtClean="0"/>
              <a:t>Applications that perform the same tasks should invoke similar framework APIs</a:t>
            </a:r>
          </a:p>
          <a:p>
            <a:r>
              <a:rPr lang="en-US" b="1" i="1" dirty="0" smtClean="0"/>
              <a:t>Approach:</a:t>
            </a:r>
          </a:p>
          <a:p>
            <a:pPr lvl="1"/>
            <a:r>
              <a:rPr lang="en-US" sz="2200" dirty="0" smtClean="0"/>
              <a:t>Extract API class names from method invocations, and apply filtering techniques (e.g., remove obfuscated class names)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sz="2200" dirty="0" smtClean="0"/>
              <a:t>Cluster applications using k-means</a:t>
            </a:r>
          </a:p>
          <a:p>
            <a:pPr lvl="1"/>
            <a:r>
              <a:rPr lang="en-US" sz="2200" dirty="0" smtClean="0"/>
              <a:t>Outlier detection using the standard deviation from centroid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" name="Picture 4" descr="Screen Shot 2016-04-15 at 9.20.4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525" y="4057650"/>
            <a:ext cx="45085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8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2800"/>
            <a:ext cx="8229600" cy="4043363"/>
          </a:xfrm>
        </p:spPr>
        <p:txBody>
          <a:bodyPr/>
          <a:lstStyle/>
          <a:p>
            <a:r>
              <a:rPr lang="en-US" i="1" dirty="0">
                <a:solidFill>
                  <a:srgbClr val="7F7F7F"/>
                </a:solidFill>
              </a:rPr>
              <a:t>Survey Methodology</a:t>
            </a:r>
          </a:p>
          <a:p>
            <a:endParaRPr lang="en-US" i="1" dirty="0"/>
          </a:p>
          <a:p>
            <a:r>
              <a:rPr lang="en-US" i="1" dirty="0">
                <a:solidFill>
                  <a:srgbClr val="7F7F7F"/>
                </a:solidFill>
              </a:rPr>
              <a:t>Categories of mobile </a:t>
            </a:r>
            <a:r>
              <a:rPr lang="en-US" i="1" dirty="0" err="1">
                <a:solidFill>
                  <a:srgbClr val="7F7F7F"/>
                </a:solidFill>
              </a:rPr>
              <a:t>grayware</a:t>
            </a:r>
            <a:endParaRPr lang="en-US" i="1" dirty="0">
              <a:solidFill>
                <a:srgbClr val="7F7F7F"/>
              </a:solidFill>
            </a:endParaRPr>
          </a:p>
          <a:p>
            <a:endParaRPr lang="en-US" i="1" dirty="0"/>
          </a:p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Triaging heuristics</a:t>
            </a:r>
          </a:p>
          <a:p>
            <a:endParaRPr lang="en-US" i="1" dirty="0"/>
          </a:p>
          <a:p>
            <a:r>
              <a:rPr lang="en-US" b="1" i="1" dirty="0"/>
              <a:t>Experiments and Findings</a:t>
            </a:r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7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2082800"/>
            <a:ext cx="8229600" cy="40433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Definition:</a:t>
            </a:r>
            <a:r>
              <a:rPr lang="en-US" dirty="0" smtClean="0"/>
              <a:t> </a:t>
            </a:r>
            <a:r>
              <a:rPr lang="en-US" sz="2200" dirty="0" smtClean="0"/>
              <a:t>applications containing annoying, undesirable, or undisclosed behaviors that cannot be classified as malware.</a:t>
            </a:r>
          </a:p>
          <a:p>
            <a:r>
              <a:rPr lang="en-US" sz="2200" dirty="0" smtClean="0"/>
              <a:t>Whom is the behavior undesirable to?</a:t>
            </a:r>
          </a:p>
          <a:p>
            <a:pPr lvl="1"/>
            <a:r>
              <a:rPr lang="en-US" sz="2100" dirty="0" smtClean="0"/>
              <a:t>Multi-stakeholder environment</a:t>
            </a:r>
          </a:p>
          <a:p>
            <a:pPr lvl="2"/>
            <a:r>
              <a:rPr lang="en-US" dirty="0" smtClean="0"/>
              <a:t>Benign applications must satisfy the security requirements of all stakeholders</a:t>
            </a:r>
          </a:p>
          <a:p>
            <a:pPr lvl="2"/>
            <a:r>
              <a:rPr lang="en-US" dirty="0" smtClean="0"/>
              <a:t>Presence of different stakeholders may change classification </a:t>
            </a:r>
          </a:p>
          <a:p>
            <a:r>
              <a:rPr lang="en-US" sz="2200" dirty="0" smtClean="0"/>
              <a:t>Distinction between </a:t>
            </a:r>
            <a:r>
              <a:rPr lang="en-US" sz="2200" dirty="0" err="1" smtClean="0"/>
              <a:t>grayware</a:t>
            </a:r>
            <a:r>
              <a:rPr lang="en-US" sz="2200" dirty="0" smtClean="0"/>
              <a:t> and malware is the clarity of intention</a:t>
            </a:r>
          </a:p>
          <a:p>
            <a:pPr lvl="1"/>
            <a:r>
              <a:rPr lang="en-US" sz="2100" dirty="0" smtClean="0"/>
              <a:t>Malware:</a:t>
            </a:r>
          </a:p>
          <a:p>
            <a:pPr lvl="2"/>
            <a:r>
              <a:rPr lang="en-US" dirty="0" smtClean="0"/>
              <a:t>Intentionally damaging or disrupting the system,                                                   harms the user, or bypasses/disables security                                   mechanisms</a:t>
            </a:r>
            <a:endParaRPr lang="en-US" sz="2200" dirty="0" smtClean="0"/>
          </a:p>
          <a:p>
            <a:endParaRPr lang="en-US" sz="2200" dirty="0"/>
          </a:p>
        </p:txBody>
      </p:sp>
      <p:sp>
        <p:nvSpPr>
          <p:cNvPr id="5" name="Rectangle 4"/>
          <p:cNvSpPr/>
          <p:nvPr/>
        </p:nvSpPr>
        <p:spPr>
          <a:xfrm>
            <a:off x="6638544" y="2148840"/>
            <a:ext cx="1508760" cy="365760"/>
          </a:xfrm>
          <a:prstGeom prst="rect">
            <a:avLst/>
          </a:prstGeom>
          <a:solidFill>
            <a:srgbClr val="FFFF00">
              <a:alpha val="3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Grayware?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9" name="Picture 18" descr="mens-scams-05-grayware-graywa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3222">
            <a:off x="6054730" y="4508499"/>
            <a:ext cx="3314700" cy="2844800"/>
          </a:xfrm>
          <a:prstGeom prst="rect">
            <a:avLst/>
          </a:prstGeom>
        </p:spPr>
      </p:pic>
      <p:pic>
        <p:nvPicPr>
          <p:cNvPr id="23" name="Picture 22" descr="Screen Shot 2016-03-22 at 11.32.1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04" y="2698885"/>
            <a:ext cx="5994400" cy="1314561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pic>
        <p:nvPicPr>
          <p:cNvPr id="30" name="Picture 29" descr="Screen Shot 2016-03-22 at 11.32.17 PM.png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04" y="2698885"/>
            <a:ext cx="5994400" cy="1314561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</p:pic>
      <p:pic>
        <p:nvPicPr>
          <p:cNvPr id="31" name="Picture 30" descr="Screen Shot 2016-03-18 at 12.17.39 AM.png"/>
          <p:cNvPicPr>
            <a:picLocks noChangeAspect="1"/>
          </p:cNvPicPr>
          <p:nvPr/>
        </p:nvPicPr>
        <p:blipFill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44" y="2819654"/>
            <a:ext cx="4889500" cy="101916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</p:pic>
      <p:pic>
        <p:nvPicPr>
          <p:cNvPr id="32" name="Picture 31" descr="Screen Shot 2016-03-22 at 11.46.43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307" y="2969957"/>
            <a:ext cx="5754997" cy="208697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</p:pic>
      <p:pic>
        <p:nvPicPr>
          <p:cNvPr id="33" name="Picture 32" descr="Screen Shot 2016-03-22 at 11.46.43 PM.png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307" y="3014267"/>
            <a:ext cx="5754997" cy="208697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</p:pic>
      <p:pic>
        <p:nvPicPr>
          <p:cNvPr id="34" name="Picture 33" descr="Screen Shot 2016-03-22 at 11.47.02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3220997"/>
            <a:ext cx="7912100" cy="1016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9168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Impostors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2800"/>
            <a:ext cx="8229600" cy="4043363"/>
          </a:xfrm>
        </p:spPr>
        <p:txBody>
          <a:bodyPr/>
          <a:lstStyle/>
          <a:p>
            <a:r>
              <a:rPr lang="en-US" i="1" u="sng" dirty="0" smtClean="0"/>
              <a:t>Dataset</a:t>
            </a:r>
            <a:r>
              <a:rPr lang="en-US" i="1" dirty="0" smtClean="0"/>
              <a:t>:</a:t>
            </a:r>
          </a:p>
          <a:p>
            <a:pPr lvl="1"/>
            <a:r>
              <a:rPr lang="en-US" dirty="0" smtClean="0"/>
              <a:t>Popular applications</a:t>
            </a:r>
            <a:r>
              <a:rPr lang="en-US" sz="2200" dirty="0" smtClean="0"/>
              <a:t>:	2,500 titles, developer names, and icons from the top paid and free applications for each Google Play category</a:t>
            </a:r>
          </a:p>
          <a:p>
            <a:pPr lvl="1"/>
            <a:r>
              <a:rPr lang="en-US" sz="2200" dirty="0" smtClean="0"/>
              <a:t>Search for impostors in 1 million Google Play applications</a:t>
            </a:r>
          </a:p>
          <a:p>
            <a:r>
              <a:rPr lang="en-US" i="1" u="sng" dirty="0" smtClean="0"/>
              <a:t>Triage Reduction</a:t>
            </a:r>
            <a:r>
              <a:rPr lang="en-US" i="1" dirty="0" smtClean="0"/>
              <a:t>:</a:t>
            </a:r>
            <a:r>
              <a:rPr lang="en-US" dirty="0" smtClean="0"/>
              <a:t>   	</a:t>
            </a:r>
            <a:r>
              <a:rPr lang="en-US" sz="2200" dirty="0" smtClean="0"/>
              <a:t>1M </a:t>
            </a:r>
            <a:r>
              <a:rPr lang="en-US" sz="2200" dirty="0" smtClean="0">
                <a:sym typeface="Wingdings"/>
              </a:rPr>
              <a:t> 22</a:t>
            </a:r>
          </a:p>
          <a:p>
            <a:r>
              <a:rPr lang="en-US" i="1" u="sng" dirty="0" smtClean="0">
                <a:sym typeface="Wingdings"/>
              </a:rPr>
              <a:t>Results</a:t>
            </a:r>
            <a:r>
              <a:rPr lang="en-US" i="1" dirty="0" smtClean="0">
                <a:sym typeface="Wingdings"/>
              </a:rPr>
              <a:t>:</a:t>
            </a:r>
            <a:r>
              <a:rPr lang="en-US" dirty="0" smtClean="0">
                <a:sym typeface="Wingdings"/>
              </a:rPr>
              <a:t>		</a:t>
            </a:r>
            <a:r>
              <a:rPr lang="en-US" dirty="0">
                <a:sym typeface="Wingdings"/>
              </a:rPr>
              <a:t>	</a:t>
            </a:r>
            <a:r>
              <a:rPr lang="en-US" dirty="0" smtClean="0">
                <a:sym typeface="Wingdings"/>
              </a:rPr>
              <a:t>	</a:t>
            </a:r>
            <a:r>
              <a:rPr lang="en-US" sz="2200" dirty="0" smtClean="0">
                <a:sym typeface="Wingdings"/>
              </a:rPr>
              <a:t>8 impostors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6" name="Picture 5" descr="impostorcoup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0" y="2477961"/>
            <a:ext cx="5468112" cy="35417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6092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Viable Misrepresentors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2800"/>
            <a:ext cx="8229600" cy="4043363"/>
          </a:xfrm>
        </p:spPr>
        <p:txBody>
          <a:bodyPr/>
          <a:lstStyle/>
          <a:p>
            <a:r>
              <a:rPr lang="en-US" i="1" u="sng" dirty="0"/>
              <a:t>Dataset</a:t>
            </a:r>
            <a:r>
              <a:rPr lang="en-US" dirty="0" smtClean="0"/>
              <a:t>:</a:t>
            </a:r>
          </a:p>
          <a:p>
            <a:pPr lvl="1"/>
            <a:r>
              <a:rPr lang="en-US" sz="2200" dirty="0" smtClean="0"/>
              <a:t>214 antiviruses, 236 performance boosters, and 224 signal boosters selected by keyword searching Google Play</a:t>
            </a:r>
          </a:p>
          <a:p>
            <a:pPr lvl="1"/>
            <a:r>
              <a:rPr lang="en-US" sz="1900" i="1" dirty="0"/>
              <a:t>We select applications whose core functionality occurs in the background, as users are less likely to notice if </a:t>
            </a:r>
            <a:r>
              <a:rPr lang="en-US" sz="1900" i="1" dirty="0" smtClean="0"/>
              <a:t>the functionality is not provided.</a:t>
            </a:r>
            <a:endParaRPr lang="en-US" sz="1900" i="1" dirty="0"/>
          </a:p>
          <a:p>
            <a:r>
              <a:rPr lang="en-US" i="1" u="sng" dirty="0" smtClean="0"/>
              <a:t>Triage Reduction</a:t>
            </a:r>
            <a:r>
              <a:rPr lang="en-US" dirty="0" smtClean="0"/>
              <a:t>:		</a:t>
            </a:r>
            <a:r>
              <a:rPr lang="en-US" sz="2200" dirty="0" smtClean="0"/>
              <a:t>214</a:t>
            </a:r>
            <a:r>
              <a:rPr lang="en-US" sz="2200" dirty="0" smtClean="0">
                <a:sym typeface="Wingdings"/>
              </a:rPr>
              <a:t> 10 antiviruses	</a:t>
            </a:r>
          </a:p>
          <a:p>
            <a:pPr marL="0" indent="0">
              <a:buNone/>
            </a:pPr>
            <a:r>
              <a:rPr lang="en-US" sz="2200" dirty="0">
                <a:sym typeface="Wingdings"/>
              </a:rPr>
              <a:t>	</a:t>
            </a:r>
            <a:r>
              <a:rPr lang="en-US" sz="2200" dirty="0" smtClean="0">
                <a:sym typeface="Wingdings"/>
              </a:rPr>
              <a:t>						236 5 performance boosters</a:t>
            </a:r>
          </a:p>
          <a:p>
            <a:pPr marL="0" indent="0">
              <a:buNone/>
            </a:pPr>
            <a:r>
              <a:rPr lang="en-US" sz="2200" dirty="0">
                <a:sym typeface="Wingdings"/>
              </a:rPr>
              <a:t>	</a:t>
            </a:r>
            <a:r>
              <a:rPr lang="en-US" sz="2200" dirty="0" smtClean="0">
                <a:sym typeface="Wingdings"/>
              </a:rPr>
              <a:t>						224  39 signal boosters</a:t>
            </a:r>
          </a:p>
          <a:p>
            <a:r>
              <a:rPr lang="en-US" i="1" u="sng" dirty="0" smtClean="0">
                <a:sym typeface="Wingdings"/>
              </a:rPr>
              <a:t>Results</a:t>
            </a:r>
            <a:r>
              <a:rPr lang="en-US" dirty="0" smtClean="0">
                <a:sym typeface="Wingdings"/>
              </a:rPr>
              <a:t>:				</a:t>
            </a:r>
            <a:r>
              <a:rPr lang="en-US" sz="2200" dirty="0" smtClean="0">
                <a:sym typeface="Wingdings"/>
              </a:rPr>
              <a:t>3 antiviruses</a:t>
            </a:r>
          </a:p>
          <a:p>
            <a:pPr marL="0" indent="0">
              <a:buNone/>
            </a:pPr>
            <a:r>
              <a:rPr lang="en-US" sz="2200" dirty="0" smtClean="0">
                <a:sym typeface="Wingdings"/>
              </a:rPr>
              <a:t>							1 performance booster</a:t>
            </a:r>
          </a:p>
          <a:p>
            <a:pPr marL="0" indent="0">
              <a:buNone/>
            </a:pPr>
            <a:r>
              <a:rPr lang="en-US" sz="2200" dirty="0">
                <a:sym typeface="Wingdings"/>
              </a:rPr>
              <a:t>	</a:t>
            </a:r>
            <a:r>
              <a:rPr lang="en-US" sz="2200" dirty="0" smtClean="0">
                <a:sym typeface="Wingdings"/>
              </a:rPr>
              <a:t>						20 signal boosters</a:t>
            </a:r>
            <a:endParaRPr lang="en-US" sz="2200" dirty="0"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11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Viable Misrepresentors Findings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15" name="Picture 14" descr="fakeantiviru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874" y="2635252"/>
            <a:ext cx="2251269" cy="3704591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885756"/>
              </p:ext>
            </p:extLst>
          </p:nvPr>
        </p:nvGraphicFramePr>
        <p:xfrm>
          <a:off x="457201" y="2635250"/>
          <a:ext cx="4845050" cy="37045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2049"/>
                <a:gridCol w="2413001"/>
              </a:tblGrid>
              <a:tr h="384687">
                <a:tc>
                  <a:txBody>
                    <a:bodyPr/>
                    <a:lstStyle/>
                    <a:p>
                      <a:r>
                        <a:rPr lang="en-US" dirty="0" smtClean="0"/>
                        <a:t>Title (Package Name)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663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Anti Virus &amp; Mobile Security!</a:t>
                      </a:r>
                    </a:p>
                    <a:p>
                      <a:r>
                        <a:rPr lang="en-US" sz="1600" dirty="0" smtClean="0"/>
                        <a:t>(</a:t>
                      </a:r>
                      <a:r>
                        <a:rPr lang="en-US" sz="1600" dirty="0" err="1" smtClean="0"/>
                        <a:t>com.suzyapp.anti.virus.app.security</a:t>
                      </a:r>
                      <a:r>
                        <a:rPr lang="en-US" sz="1600" dirty="0" smtClean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“It</a:t>
                      </a:r>
                      <a:r>
                        <a:rPr lang="en-US" sz="1600" baseline="0" dirty="0" smtClean="0"/>
                        <a:t> checks for malware, vulnerabilities, and even cleans up trash.”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663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Anti Virus Android</a:t>
                      </a:r>
                    </a:p>
                    <a:p>
                      <a:r>
                        <a:rPr lang="en-US" sz="1600" dirty="0" smtClean="0"/>
                        <a:t>(com.viruskiller.antivirusandroid545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“This app provides</a:t>
                      </a:r>
                      <a:r>
                        <a:rPr lang="en-US" sz="1600" baseline="0" dirty="0" smtClean="0"/>
                        <a:t> comprehensive protection for your Android phone or tablet.”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663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Antivirus for Android</a:t>
                      </a:r>
                    </a:p>
                    <a:p>
                      <a:r>
                        <a:rPr lang="en-US" sz="1600" dirty="0" smtClean="0"/>
                        <a:t>(com.yoursite.afa1)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“… protects your android device from harmful viruses, malware, spyware…”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631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Fictitious Misrepresentors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2800"/>
            <a:ext cx="8229600" cy="4043363"/>
          </a:xfrm>
        </p:spPr>
        <p:txBody>
          <a:bodyPr/>
          <a:lstStyle/>
          <a:p>
            <a:r>
              <a:rPr lang="en-US" i="1" u="sng" dirty="0" smtClean="0"/>
              <a:t>Dataset</a:t>
            </a:r>
            <a:r>
              <a:rPr lang="en-US" i="1" dirty="0" smtClean="0"/>
              <a:t>:</a:t>
            </a:r>
          </a:p>
          <a:p>
            <a:pPr lvl="1"/>
            <a:r>
              <a:rPr lang="en-US" i="1" dirty="0" smtClean="0"/>
              <a:t>Training:</a:t>
            </a:r>
            <a:r>
              <a:rPr lang="en-US" dirty="0" smtClean="0"/>
              <a:t> </a:t>
            </a:r>
            <a:r>
              <a:rPr lang="en-US" sz="2200" dirty="0" smtClean="0"/>
              <a:t>2,938 applications based on keyword searching 1-million Google Play applications</a:t>
            </a:r>
          </a:p>
          <a:p>
            <a:pPr lvl="1"/>
            <a:r>
              <a:rPr lang="en-US" i="1" dirty="0" smtClean="0"/>
              <a:t>Inference:</a:t>
            </a:r>
            <a:r>
              <a:rPr lang="en-US" dirty="0" smtClean="0"/>
              <a:t> </a:t>
            </a:r>
            <a:r>
              <a:rPr lang="en-US" sz="2200" dirty="0" smtClean="0"/>
              <a:t>100K randomly chosen Google Play apps</a:t>
            </a:r>
            <a:endParaRPr lang="en-US" sz="2200" i="1" u="sng" dirty="0" smtClean="0"/>
          </a:p>
          <a:p>
            <a:r>
              <a:rPr lang="en-US" i="1" u="sng" dirty="0" smtClean="0"/>
              <a:t>Topic Selection</a:t>
            </a:r>
            <a:r>
              <a:rPr lang="en-US" i="1" dirty="0" smtClean="0"/>
              <a:t>:    	</a:t>
            </a:r>
            <a:r>
              <a:rPr lang="en-US" sz="2200" dirty="0" smtClean="0"/>
              <a:t>32 topics out of 650</a:t>
            </a:r>
            <a:endParaRPr lang="en-US" sz="2200" dirty="0"/>
          </a:p>
          <a:p>
            <a:r>
              <a:rPr lang="en-US" i="1" u="sng" dirty="0" smtClean="0"/>
              <a:t>Triage Reduction</a:t>
            </a:r>
            <a:r>
              <a:rPr lang="en-US" i="1" dirty="0" smtClean="0"/>
              <a:t>:  	</a:t>
            </a:r>
            <a:r>
              <a:rPr lang="en-US" sz="2200" dirty="0" smtClean="0"/>
              <a:t>100K </a:t>
            </a:r>
            <a:r>
              <a:rPr lang="en-US" sz="2200" dirty="0" smtClean="0">
                <a:sym typeface="Wingdings"/>
              </a:rPr>
              <a:t> 311</a:t>
            </a:r>
          </a:p>
          <a:p>
            <a:r>
              <a:rPr lang="en-US" i="1" u="sng" dirty="0" smtClean="0">
                <a:sym typeface="Wingdings"/>
              </a:rPr>
              <a:t>Results</a:t>
            </a:r>
            <a:r>
              <a:rPr lang="en-US" i="1" dirty="0" smtClean="0">
                <a:sym typeface="Wingdings"/>
              </a:rPr>
              <a:t>:  				</a:t>
            </a:r>
            <a:r>
              <a:rPr lang="en-US" sz="2200" b="1" dirty="0" smtClean="0">
                <a:sym typeface="Wingdings"/>
              </a:rPr>
              <a:t>18</a:t>
            </a:r>
            <a:r>
              <a:rPr lang="en-US" sz="2200" dirty="0" smtClean="0">
                <a:sym typeface="Wingdings"/>
              </a:rPr>
              <a:t> fictitious </a:t>
            </a:r>
            <a:r>
              <a:rPr lang="en-US" sz="2200" dirty="0" err="1" smtClean="0">
                <a:sym typeface="Wingdings"/>
              </a:rPr>
              <a:t>misrepresentors</a:t>
            </a:r>
            <a:endParaRPr lang="en-US" sz="2200" dirty="0" smtClean="0">
              <a:sym typeface="Wingdings"/>
            </a:endParaRPr>
          </a:p>
          <a:p>
            <a:pPr lvl="1"/>
            <a:r>
              <a:rPr lang="en-US" sz="2200" dirty="0" smtClean="0">
                <a:sym typeface="Wingdings"/>
              </a:rPr>
              <a:t>Most overstate the capabilities of hardware</a:t>
            </a:r>
          </a:p>
          <a:p>
            <a:pPr lvl="2"/>
            <a:r>
              <a:rPr lang="en-US" sz="1600" dirty="0">
                <a:sym typeface="Wingdings"/>
              </a:rPr>
              <a:t>10 claim to reading fingerprints from the </a:t>
            </a:r>
            <a:r>
              <a:rPr lang="en-US" sz="1600" dirty="0" smtClean="0">
                <a:sym typeface="Wingdings"/>
              </a:rPr>
              <a:t>touchscreen</a:t>
            </a:r>
          </a:p>
          <a:p>
            <a:pPr lvl="2"/>
            <a:r>
              <a:rPr lang="en-US" sz="1600" dirty="0">
                <a:sym typeface="Wingdings"/>
              </a:rPr>
              <a:t>4 overstate the camera’s functionality</a:t>
            </a:r>
          </a:p>
          <a:p>
            <a:pPr lvl="2"/>
            <a:r>
              <a:rPr lang="en-US" sz="1600" dirty="0">
                <a:sym typeface="Wingdings"/>
              </a:rPr>
              <a:t>3 claim the magnetometer can use to detect paranormal </a:t>
            </a:r>
            <a:r>
              <a:rPr lang="en-US" sz="1600" dirty="0" smtClean="0">
                <a:sym typeface="Wingdings"/>
              </a:rPr>
              <a:t>activity</a:t>
            </a:r>
          </a:p>
          <a:p>
            <a:pPr lvl="2"/>
            <a:r>
              <a:rPr lang="en-US" sz="1600" dirty="0" smtClean="0">
                <a:sym typeface="Wingdings"/>
              </a:rPr>
              <a:t>1 claims to detect intoxication based on gyroscope readings</a:t>
            </a:r>
            <a:endParaRPr lang="en-US" sz="1600" dirty="0">
              <a:sym typeface="Wingdings"/>
            </a:endParaRPr>
          </a:p>
          <a:p>
            <a:pPr lvl="1"/>
            <a:endParaRPr lang="en-US" sz="2200" dirty="0" smtClean="0"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4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from Triage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2800"/>
            <a:ext cx="8229600" cy="4043363"/>
          </a:xfrm>
        </p:spPr>
        <p:txBody>
          <a:bodyPr/>
          <a:lstStyle/>
          <a:p>
            <a:r>
              <a:rPr lang="en-US" sz="2200" dirty="0" smtClean="0"/>
              <a:t>Grayware is present within some of the top-ranked applications on Google Play</a:t>
            </a:r>
          </a:p>
          <a:p>
            <a:pPr lvl="2"/>
            <a:r>
              <a:rPr lang="en-US" sz="2000" dirty="0" smtClean="0"/>
              <a:t>Potential to impact a large number of users</a:t>
            </a:r>
          </a:p>
          <a:p>
            <a:pPr lvl="3"/>
            <a:r>
              <a:rPr lang="en-US" dirty="0" smtClean="0"/>
              <a:t>Antivirus </a:t>
            </a:r>
            <a:r>
              <a:rPr lang="en-US" dirty="0" err="1" smtClean="0"/>
              <a:t>misrepresentor</a:t>
            </a:r>
            <a:r>
              <a:rPr lang="en-US" dirty="0" smtClean="0"/>
              <a:t> found has around 100K-500K downloads</a:t>
            </a:r>
          </a:p>
          <a:p>
            <a:pPr lvl="2"/>
            <a:r>
              <a:rPr lang="en-US" dirty="0"/>
              <a:t>H</a:t>
            </a:r>
            <a:r>
              <a:rPr lang="en-US" dirty="0" smtClean="0"/>
              <a:t>ighly rated by users</a:t>
            </a:r>
          </a:p>
          <a:p>
            <a:pPr lvl="3"/>
            <a:r>
              <a:rPr lang="en-US" dirty="0"/>
              <a:t>N</a:t>
            </a:r>
            <a:r>
              <a:rPr lang="en-US" dirty="0" smtClean="0"/>
              <a:t>ot much confidence cannot be placed in user reviews</a:t>
            </a:r>
          </a:p>
          <a:p>
            <a:r>
              <a:rPr lang="en-US" sz="2200" dirty="0" smtClean="0"/>
              <a:t>Grayware (i.e., imposters) may also negatively impact the developer’s brand and user experience</a:t>
            </a:r>
          </a:p>
          <a:p>
            <a:r>
              <a:rPr lang="en-US" sz="2200" dirty="0" smtClean="0"/>
              <a:t>Grayware may adversely impact the user’s health and well-being (e.g., fake blood pressure readers)</a:t>
            </a:r>
          </a:p>
          <a:p>
            <a:r>
              <a:rPr lang="en-US" sz="2200" dirty="0" smtClean="0"/>
              <a:t>Grayware is a problem that warrants further exploration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6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quipmentprotection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100" y="1092200"/>
            <a:ext cx="4889500" cy="4889500"/>
          </a:xfrm>
          <a:prstGeom prst="rect">
            <a:avLst/>
          </a:prstGeom>
        </p:spPr>
      </p:pic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508000" y="5546726"/>
            <a:ext cx="8229600" cy="1068387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1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2799"/>
            <a:ext cx="8229600" cy="4638675"/>
          </a:xfrm>
        </p:spPr>
        <p:txBody>
          <a:bodyPr/>
          <a:lstStyle/>
          <a:p>
            <a:r>
              <a:rPr lang="en-US" sz="2000" b="1" dirty="0"/>
              <a:t>PC </a:t>
            </a:r>
            <a:r>
              <a:rPr lang="en-US" sz="2000" b="1" dirty="0" err="1"/>
              <a:t>Grayware</a:t>
            </a:r>
            <a:r>
              <a:rPr lang="en-US" sz="2000" b="1" dirty="0"/>
              <a:t> </a:t>
            </a:r>
            <a:r>
              <a:rPr lang="en-US" sz="2000" b="1" dirty="0" smtClean="0"/>
              <a:t>Classification </a:t>
            </a:r>
            <a:r>
              <a:rPr lang="en-US" sz="2000" dirty="0" smtClean="0"/>
              <a:t>- </a:t>
            </a:r>
            <a:r>
              <a:rPr lang="en-US" sz="1800" i="1" dirty="0" smtClean="0"/>
              <a:t>[Chen et al. 2011]</a:t>
            </a:r>
            <a:endParaRPr lang="en-US" sz="1800" i="1" dirty="0"/>
          </a:p>
          <a:p>
            <a:r>
              <a:rPr lang="en-US" sz="2000" b="1" dirty="0"/>
              <a:t>Mobile </a:t>
            </a:r>
            <a:r>
              <a:rPr lang="en-US" sz="2000" b="1" dirty="0" smtClean="0"/>
              <a:t>Threats </a:t>
            </a:r>
            <a:r>
              <a:rPr lang="en-US" sz="2000" dirty="0" smtClean="0"/>
              <a:t>- </a:t>
            </a:r>
            <a:r>
              <a:rPr lang="en-US" sz="1800" i="1" dirty="0" smtClean="0"/>
              <a:t>Google </a:t>
            </a:r>
            <a:r>
              <a:rPr lang="en-US" sz="1800" i="1" dirty="0"/>
              <a:t>Annual Security Report </a:t>
            </a:r>
            <a:r>
              <a:rPr lang="en-US" sz="1800" i="1" dirty="0" smtClean="0"/>
              <a:t>2014, Symantec </a:t>
            </a:r>
            <a:r>
              <a:rPr lang="en-US" sz="1800" i="1" dirty="0"/>
              <a:t>Internet Security Threat Report 2015</a:t>
            </a:r>
          </a:p>
          <a:p>
            <a:r>
              <a:rPr lang="en-US" sz="2000" b="1" dirty="0" smtClean="0"/>
              <a:t>Malware Classification </a:t>
            </a:r>
            <a:r>
              <a:rPr lang="en-US" sz="2000" dirty="0" smtClean="0"/>
              <a:t>- </a:t>
            </a:r>
            <a:r>
              <a:rPr lang="en-US" sz="1800" i="1" dirty="0" smtClean="0"/>
              <a:t>[Felt et al. </a:t>
            </a:r>
            <a:r>
              <a:rPr lang="en-US" sz="1800" i="1" dirty="0"/>
              <a:t>2011], [Zhou et al. 2012</a:t>
            </a:r>
            <a:r>
              <a:rPr lang="en-US" sz="1800" i="1" dirty="0" smtClean="0"/>
              <a:t>]</a:t>
            </a:r>
          </a:p>
          <a:p>
            <a:r>
              <a:rPr lang="en-US" sz="2000" b="1" dirty="0" smtClean="0"/>
              <a:t>Malware Detection</a:t>
            </a:r>
            <a:r>
              <a:rPr lang="en-US" sz="2000" dirty="0" smtClean="0"/>
              <a:t> - </a:t>
            </a:r>
            <a:r>
              <a:rPr lang="en-US" sz="1800" i="1" dirty="0" smtClean="0"/>
              <a:t>[</a:t>
            </a:r>
            <a:r>
              <a:rPr lang="en-US" sz="1800" i="1" dirty="0" err="1" smtClean="0"/>
              <a:t>RiskRanker</a:t>
            </a:r>
            <a:r>
              <a:rPr lang="en-US" sz="1800" i="1" dirty="0" smtClean="0"/>
              <a:t> 2012], [Zhou et al. 2012], [</a:t>
            </a:r>
            <a:r>
              <a:rPr lang="en-US" sz="1800" i="1" dirty="0" err="1" smtClean="0"/>
              <a:t>Drebin</a:t>
            </a:r>
            <a:r>
              <a:rPr lang="en-US" sz="1800" i="1" dirty="0" smtClean="0"/>
              <a:t> 2014</a:t>
            </a:r>
            <a:r>
              <a:rPr lang="en-US" sz="1800" i="1" dirty="0"/>
              <a:t>], [MAST 2013</a:t>
            </a:r>
            <a:r>
              <a:rPr lang="en-US" sz="1800" i="1" dirty="0" smtClean="0"/>
              <a:t>]</a:t>
            </a:r>
          </a:p>
          <a:p>
            <a:r>
              <a:rPr lang="en-US" sz="2000" b="1" dirty="0" smtClean="0"/>
              <a:t>Application </a:t>
            </a:r>
            <a:r>
              <a:rPr lang="en-US" sz="2000" b="1" dirty="0"/>
              <a:t>Certification and Risk </a:t>
            </a:r>
            <a:r>
              <a:rPr lang="en-US" sz="2000" b="1" dirty="0" smtClean="0"/>
              <a:t>Ranking</a:t>
            </a:r>
            <a:r>
              <a:rPr lang="en-US" sz="2000" dirty="0" smtClean="0"/>
              <a:t> - </a:t>
            </a:r>
            <a:r>
              <a:rPr lang="en-US" sz="1800" i="1" dirty="0" smtClean="0"/>
              <a:t>[</a:t>
            </a:r>
            <a:r>
              <a:rPr lang="en-US" sz="1800" i="1" dirty="0"/>
              <a:t>Kirin 2009], [</a:t>
            </a:r>
            <a:r>
              <a:rPr lang="en-US" sz="1800" i="1" dirty="0" err="1"/>
              <a:t>ScanDroid</a:t>
            </a:r>
            <a:r>
              <a:rPr lang="en-US" sz="1800" i="1" dirty="0"/>
              <a:t> 2009], [</a:t>
            </a:r>
            <a:r>
              <a:rPr lang="en-US" sz="1800" i="1" dirty="0" err="1"/>
              <a:t>Peng</a:t>
            </a:r>
            <a:r>
              <a:rPr lang="en-US" sz="1800" i="1" dirty="0"/>
              <a:t> et al. 2012</a:t>
            </a:r>
            <a:r>
              <a:rPr lang="en-US" sz="1800" i="1" dirty="0" smtClean="0"/>
              <a:t>]</a:t>
            </a:r>
            <a:endParaRPr lang="en-US" sz="1800" i="1" dirty="0"/>
          </a:p>
          <a:p>
            <a:r>
              <a:rPr lang="en-US" sz="2000" b="1" dirty="0" smtClean="0"/>
              <a:t>Sensitive Data Leaks </a:t>
            </a:r>
            <a:r>
              <a:rPr lang="en-US" sz="2000" dirty="0" smtClean="0"/>
              <a:t>- </a:t>
            </a:r>
            <a:r>
              <a:rPr lang="en-US" sz="1800" i="1" dirty="0" smtClean="0"/>
              <a:t>[</a:t>
            </a:r>
            <a:r>
              <a:rPr lang="en-US" sz="1800" i="1" dirty="0" err="1"/>
              <a:t>TaintDroid</a:t>
            </a:r>
            <a:r>
              <a:rPr lang="en-US" sz="1800" i="1" dirty="0"/>
              <a:t> 2010], [</a:t>
            </a:r>
            <a:r>
              <a:rPr lang="en-US" sz="1800" i="1" dirty="0" err="1"/>
              <a:t>FlowDroid</a:t>
            </a:r>
            <a:r>
              <a:rPr lang="en-US" sz="1800" i="1" dirty="0"/>
              <a:t> 2014], [</a:t>
            </a:r>
            <a:r>
              <a:rPr lang="en-US" sz="1800" i="1" dirty="0" err="1"/>
              <a:t>BayesDroid</a:t>
            </a:r>
            <a:r>
              <a:rPr lang="en-US" sz="1800" i="1" dirty="0"/>
              <a:t> 2014</a:t>
            </a:r>
            <a:r>
              <a:rPr lang="en-US" sz="1800" i="1" dirty="0" smtClean="0"/>
              <a:t>]</a:t>
            </a:r>
          </a:p>
          <a:p>
            <a:r>
              <a:rPr lang="en-US" sz="2000" b="1" dirty="0" smtClean="0"/>
              <a:t>User Expectation and Program Behavior Fidelity</a:t>
            </a:r>
            <a:r>
              <a:rPr lang="en-US" sz="2000" dirty="0" smtClean="0"/>
              <a:t> - </a:t>
            </a:r>
            <a:r>
              <a:rPr lang="en-US" sz="1800" i="1" dirty="0" smtClean="0"/>
              <a:t>[WHYPER 2013], [CHABADA 2014],  [</a:t>
            </a:r>
            <a:r>
              <a:rPr lang="en-US" sz="1800" i="1" dirty="0" err="1" smtClean="0"/>
              <a:t>AsDroid</a:t>
            </a:r>
            <a:r>
              <a:rPr lang="en-US" sz="1800" i="1" dirty="0" smtClean="0"/>
              <a:t> 2014]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77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2800"/>
            <a:ext cx="8229600" cy="4043363"/>
          </a:xfrm>
        </p:spPr>
        <p:txBody>
          <a:bodyPr/>
          <a:lstStyle/>
          <a:p>
            <a:r>
              <a:rPr lang="en-US" b="1" dirty="0" smtClean="0"/>
              <a:t>RQ1:</a:t>
            </a:r>
            <a:r>
              <a:rPr lang="en-US" dirty="0" smtClean="0"/>
              <a:t> </a:t>
            </a:r>
            <a:r>
              <a:rPr lang="en-US" sz="2200" dirty="0" smtClean="0"/>
              <a:t>What categories of </a:t>
            </a:r>
            <a:r>
              <a:rPr lang="en-US" sz="2200" dirty="0" err="1" smtClean="0"/>
              <a:t>grayware</a:t>
            </a:r>
            <a:r>
              <a:rPr lang="en-US" sz="2200" dirty="0" smtClean="0"/>
              <a:t> are relevant for mobile device stakeholders?</a:t>
            </a:r>
          </a:p>
          <a:p>
            <a:endParaRPr lang="en-US" sz="2200" dirty="0" smtClean="0"/>
          </a:p>
          <a:p>
            <a:r>
              <a:rPr lang="en-US" b="1" dirty="0" smtClean="0"/>
              <a:t>RQ2:</a:t>
            </a:r>
            <a:r>
              <a:rPr lang="en-US" dirty="0" smtClean="0"/>
              <a:t> </a:t>
            </a:r>
            <a:r>
              <a:rPr lang="en-US" sz="2200" dirty="0" smtClean="0"/>
              <a:t>What analysis techniques can triage </a:t>
            </a:r>
            <a:r>
              <a:rPr lang="en-US" sz="2200" dirty="0" err="1" smtClean="0"/>
              <a:t>grayware</a:t>
            </a:r>
            <a:r>
              <a:rPr lang="en-US" sz="2200" dirty="0" smtClean="0"/>
              <a:t> in application markets?</a:t>
            </a:r>
          </a:p>
        </p:txBody>
      </p:sp>
      <p:pic>
        <p:nvPicPr>
          <p:cNvPr id="5" name="Picture 4" descr="researchquestion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675" y="3670300"/>
            <a:ext cx="5410033" cy="32893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9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2800"/>
            <a:ext cx="8229600" cy="4043363"/>
          </a:xfrm>
        </p:spPr>
        <p:txBody>
          <a:bodyPr/>
          <a:lstStyle/>
          <a:p>
            <a:r>
              <a:rPr lang="en-US" i="1" dirty="0"/>
              <a:t>Survey Methodology</a:t>
            </a:r>
          </a:p>
          <a:p>
            <a:endParaRPr lang="en-US" i="1" dirty="0"/>
          </a:p>
          <a:p>
            <a:r>
              <a:rPr lang="en-US" i="1" dirty="0"/>
              <a:t>Categories of mobile </a:t>
            </a:r>
            <a:r>
              <a:rPr lang="en-US" i="1" dirty="0" err="1"/>
              <a:t>grayware</a:t>
            </a:r>
            <a:endParaRPr lang="en-US" i="1" dirty="0"/>
          </a:p>
          <a:p>
            <a:endParaRPr lang="en-US" i="1" dirty="0"/>
          </a:p>
          <a:p>
            <a:r>
              <a:rPr lang="en-US" i="1" dirty="0"/>
              <a:t>Triaging heuristics</a:t>
            </a:r>
          </a:p>
          <a:p>
            <a:endParaRPr lang="en-US" i="1" dirty="0"/>
          </a:p>
          <a:p>
            <a:r>
              <a:rPr lang="en-US" i="1" dirty="0"/>
              <a:t>Experiments and Findings</a:t>
            </a:r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6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Surveying Categories of Mobile Grayware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2800"/>
            <a:ext cx="8229600" cy="4043363"/>
          </a:xfrm>
        </p:spPr>
        <p:txBody>
          <a:bodyPr/>
          <a:lstStyle/>
          <a:p>
            <a:r>
              <a:rPr lang="en-US" b="1" dirty="0" smtClean="0"/>
              <a:t>Goal:</a:t>
            </a:r>
          </a:p>
          <a:p>
            <a:pPr lvl="1"/>
            <a:r>
              <a:rPr lang="en-US" sz="2200" dirty="0" smtClean="0"/>
              <a:t>Broad understanding for the types of mobile </a:t>
            </a:r>
            <a:r>
              <a:rPr lang="en-US" sz="2200" dirty="0" err="1" smtClean="0"/>
              <a:t>grayware</a:t>
            </a:r>
            <a:r>
              <a:rPr lang="en-US" sz="2200" dirty="0" smtClean="0"/>
              <a:t> that exist, as opposed to an exhaustive classification</a:t>
            </a:r>
          </a:p>
          <a:p>
            <a:r>
              <a:rPr lang="en-US" b="1" dirty="0" smtClean="0"/>
              <a:t>Survey Methodology:</a:t>
            </a:r>
          </a:p>
          <a:p>
            <a:pPr lvl="1"/>
            <a:r>
              <a:rPr lang="en-US" sz="2200" dirty="0" smtClean="0"/>
              <a:t>Metadata from 40k applications from Google Play</a:t>
            </a:r>
          </a:p>
          <a:p>
            <a:pPr lvl="2"/>
            <a:r>
              <a:rPr lang="en-US" dirty="0" smtClean="0"/>
              <a:t> Titles, descriptions, user reviews, user star ratings, etc…</a:t>
            </a:r>
          </a:p>
          <a:p>
            <a:pPr lvl="1"/>
            <a:r>
              <a:rPr lang="en-US" sz="2200" dirty="0" smtClean="0"/>
              <a:t>Keyword search results (e.g., “scam”), and filter by using average user ratings</a:t>
            </a:r>
            <a:endParaRPr lang="en-US" sz="2200" dirty="0"/>
          </a:p>
          <a:p>
            <a:pPr lvl="1"/>
            <a:r>
              <a:rPr lang="en-US" sz="2200" dirty="0" smtClean="0"/>
              <a:t>Supplement with various news articles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4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of Mobile Grayware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0" y="1968500"/>
            <a:ext cx="6492875" cy="475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4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2800"/>
            <a:ext cx="8229600" cy="4043363"/>
          </a:xfrm>
          <a:solidFill>
            <a:schemeClr val="bg1"/>
          </a:solidFill>
        </p:spPr>
        <p:txBody>
          <a:bodyPr/>
          <a:lstStyle/>
          <a:p>
            <a:r>
              <a:rPr lang="en-US" b="1" dirty="0" smtClean="0"/>
              <a:t>(1) </a:t>
            </a:r>
            <a:r>
              <a:rPr lang="en-US" b="1" i="1" dirty="0" smtClean="0"/>
              <a:t>Impostors</a:t>
            </a:r>
            <a:r>
              <a:rPr lang="en-US" dirty="0" smtClean="0"/>
              <a:t> </a:t>
            </a:r>
            <a:r>
              <a:rPr lang="en-US" sz="2200" dirty="0" smtClean="0"/>
              <a:t>impersonate other applications to gain installation, such as by their spoofing title, icon, developer name, and description</a:t>
            </a:r>
          </a:p>
          <a:p>
            <a:endParaRPr lang="en-US" dirty="0" smtClean="0"/>
          </a:p>
          <a:p>
            <a:r>
              <a:rPr lang="en-US" b="1" dirty="0" smtClean="0"/>
              <a:t>(2) </a:t>
            </a:r>
            <a:r>
              <a:rPr lang="en-US" b="1" i="1" dirty="0"/>
              <a:t>Misrepresentors</a:t>
            </a:r>
            <a:r>
              <a:rPr lang="en-US" dirty="0"/>
              <a:t> </a:t>
            </a:r>
            <a:r>
              <a:rPr lang="en-US" sz="2200" dirty="0"/>
              <a:t>falsely claim to provide functionality to the user to gain installation</a:t>
            </a:r>
          </a:p>
          <a:p>
            <a:pPr lvl="1"/>
            <a:r>
              <a:rPr lang="en-US" sz="2200" dirty="0" smtClean="0"/>
              <a:t>2 subcategories:</a:t>
            </a:r>
          </a:p>
          <a:p>
            <a:pPr lvl="2"/>
            <a:r>
              <a:rPr lang="en-US" dirty="0" smtClean="0"/>
              <a:t>2(a) Viable Misrepresentors</a:t>
            </a:r>
          </a:p>
          <a:p>
            <a:pPr lvl="2"/>
            <a:r>
              <a:rPr lang="en-US" dirty="0" smtClean="0"/>
              <a:t>2(b) Fictitious Misrepresentors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Gray Installation Tactics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Picture 5" descr="impostorcoup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082800"/>
            <a:ext cx="5468112" cy="35417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9480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 Pertinent Grayware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2800"/>
            <a:ext cx="8229600" cy="4043363"/>
          </a:xfrm>
        </p:spPr>
        <p:txBody>
          <a:bodyPr/>
          <a:lstStyle/>
          <a:p>
            <a:r>
              <a:rPr lang="en-US" b="1" dirty="0" smtClean="0"/>
              <a:t>(10) </a:t>
            </a:r>
            <a:r>
              <a:rPr lang="en-US" b="1" i="1" dirty="0" smtClean="0"/>
              <a:t>Droppers</a:t>
            </a:r>
            <a:r>
              <a:rPr lang="en-US" b="1" dirty="0"/>
              <a:t> </a:t>
            </a:r>
            <a:r>
              <a:rPr lang="en-US" sz="2200" dirty="0" smtClean="0"/>
              <a:t>retrieve and install additional undesired applications in the background without user consent</a:t>
            </a:r>
          </a:p>
          <a:p>
            <a:pPr lvl="1"/>
            <a:r>
              <a:rPr lang="en-US" sz="2200" dirty="0" smtClean="0"/>
              <a:t>Why? </a:t>
            </a:r>
          </a:p>
          <a:p>
            <a:pPr lvl="2"/>
            <a:r>
              <a:rPr lang="en-US" dirty="0" smtClean="0"/>
              <a:t>INSTALL_PACKAGES permission</a:t>
            </a:r>
          </a:p>
          <a:p>
            <a:pPr lvl="2"/>
            <a:endParaRPr lang="en-US" dirty="0" smtClean="0"/>
          </a:p>
          <a:p>
            <a:r>
              <a:rPr lang="en-US" b="1" dirty="0" smtClean="0"/>
              <a:t>(11) </a:t>
            </a:r>
            <a:r>
              <a:rPr lang="en-US" b="1" i="1" dirty="0" smtClean="0"/>
              <a:t>Hijackers</a:t>
            </a:r>
            <a:r>
              <a:rPr lang="en-US" b="1" dirty="0"/>
              <a:t> </a:t>
            </a:r>
            <a:r>
              <a:rPr lang="en-US" sz="2200" dirty="0" smtClean="0"/>
              <a:t>manipulate </a:t>
            </a:r>
            <a:r>
              <a:rPr lang="en-US" sz="2200" dirty="0"/>
              <a:t>system or application settings to reroute the </a:t>
            </a:r>
            <a:r>
              <a:rPr lang="en-US" sz="2200" dirty="0" smtClean="0"/>
              <a:t>user</a:t>
            </a:r>
          </a:p>
          <a:p>
            <a:pPr lvl="1"/>
            <a:r>
              <a:rPr lang="en-US" sz="2200" dirty="0" smtClean="0"/>
              <a:t>Why? </a:t>
            </a:r>
          </a:p>
          <a:p>
            <a:pPr lvl="2"/>
            <a:r>
              <a:rPr lang="en-US" dirty="0" smtClean="0"/>
              <a:t>Application sandboxing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2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state-ppt-template-horizontal-left-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ncstate-ppt-template-horizontal-left-logo.potx</Template>
  <TotalTime>22676</TotalTime>
  <Words>1367</Words>
  <Application>Microsoft Macintosh PowerPoint</Application>
  <PresentationFormat>On-screen Show (4:3)</PresentationFormat>
  <Paragraphs>251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ＭＳ Ｐゴシック</vt:lpstr>
      <vt:lpstr>Wingdings</vt:lpstr>
      <vt:lpstr>ncstate-ppt-template-horizontal-left-logo</vt:lpstr>
      <vt:lpstr>A Study of Grayware on Google Play</vt:lpstr>
      <vt:lpstr>What is Grayware?</vt:lpstr>
      <vt:lpstr>Prior Works</vt:lpstr>
      <vt:lpstr>Research Questions</vt:lpstr>
      <vt:lpstr>Outline</vt:lpstr>
      <vt:lpstr>Surveying Categories of Mobile Grayware</vt:lpstr>
      <vt:lpstr>Categories of Mobile Grayware</vt:lpstr>
      <vt:lpstr>Gray Installation Tactics</vt:lpstr>
      <vt:lpstr>Less Pertinent Grayware Categories</vt:lpstr>
      <vt:lpstr>Outline</vt:lpstr>
      <vt:lpstr>Triaging Heuristics</vt:lpstr>
      <vt:lpstr>Impostors Heuristic</vt:lpstr>
      <vt:lpstr>Fictitious Misrepresentors Heuristic </vt:lpstr>
      <vt:lpstr>Latent Dirichlet Allocation (LDA) Pipeline</vt:lpstr>
      <vt:lpstr>Latent Dirichlet Allocation (LDA) Pipeline</vt:lpstr>
      <vt:lpstr>Latent Dirichlet Allocation (LDA) Pipeline</vt:lpstr>
      <vt:lpstr>Latent Dirichlet Allocation (LDA) Pipeline</vt:lpstr>
      <vt:lpstr>Viable Misrepresentors Heuristic</vt:lpstr>
      <vt:lpstr>Outline</vt:lpstr>
      <vt:lpstr>Impostors Findings</vt:lpstr>
      <vt:lpstr>Viable Misrepresentors Findings</vt:lpstr>
      <vt:lpstr>Viable Misrepresentors Findings</vt:lpstr>
      <vt:lpstr>Fictitious Misrepresentors Findings</vt:lpstr>
      <vt:lpstr>Lessons from Triage</vt:lpstr>
      <vt:lpstr>Thank You!</vt:lpstr>
    </vt:vector>
  </TitlesOfParts>
  <Manager/>
  <Company>NC State University</Company>
  <LinksUpToDate>false</LinksUpToDate>
  <SharedDoc>false</SharedDoc>
  <HyperlinkBase/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Study of Grayware on Google Play - Written Preliminary for Benjamin Andow</dc:title>
  <dc:subject/>
  <dc:creator>Benjamin Andow</dc:creator>
  <cp:keywords/>
  <dc:description/>
  <cp:lastModifiedBy>BEN ANDOW</cp:lastModifiedBy>
  <cp:revision>1011</cp:revision>
  <cp:lastPrinted>2016-07-07T15:18:52Z</cp:lastPrinted>
  <dcterms:created xsi:type="dcterms:W3CDTF">2014-04-10T19:16:28Z</dcterms:created>
  <dcterms:modified xsi:type="dcterms:W3CDTF">2016-07-07T15:22:18Z</dcterms:modified>
  <cp:category/>
</cp:coreProperties>
</file>