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Describe targetSdkVersion design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Not all old code is used.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aren’t just concerned with whether an app is out of date. We are concerned with how out of date that app is.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Define outdatedness.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Cumulative distribution of outdatedness for apps collected in December 2015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8% of apps target the most current version (6.0, released in October)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50% of apps target versions at least 500 days out of date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20% of apps target versions at least 1000 days out of date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Cumulative distributions for different install counts.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Apps installed 10m times are a bit better but target fragmentation is still a severe problem.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Fewer than 20% target 6.0. 80th percentile is still about two years out of date.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Compare two datasets, each collected two months after an OS release.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Curves track pretty closely, suggesting that we aren’t just seeing weird behavior with 6.0 right now.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TODO - relabel dataset names in the legend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Describe targetSdkVersion design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Not all old code is used.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Lets be even more generous and account for stale apps on the app store.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Define negligent outdatedness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Compare negligent outdatedness and outdatedness curves. Shows that stale apps are not the primary cause of outdatedness.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Describe targetSdkVersion design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Not all old code is used.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Describe targetSdkVersion design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Not all old code is used.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Introduce and explain fragment injection attack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Describe the solution for fragment injection. Fixed on Sep 3rd 2013.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But what happens when you don’t implement isValidFragment?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Vulnerability rates.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“fix” has only reduced the vuln rate to 20% of what it would be if no fix was ever implemented.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Define mixed content and explain what webview is.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Explain mixed content changes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cannot directly measure the number of “vulnerable” apps that allow mixed content because it is possible to do so safely.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Instead we try to understand the number of apps that “accidentally” allow mixed content.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Assume that the % of apps that want to allow mixed content is constant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Red bar are apps that allow mixed content unnecessarily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Red bar represents 18% of apps from December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Big takeaways from this paper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Make third point into a sentence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Make this last point punchier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Difference is 64%.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15% of apps target &lt;16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9.6% of all apps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Difference is 64%.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15% of apps target &lt;16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9.6% of all apps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You can see this going two ways: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One is that developers who use Feature X are more likely to retarget when a security change comes to Feature X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One is that developers who use Feature X are *less* likely to retarget when a change comes to Feature X because it breaks their code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Apps that use PreferenceActivity target 19+ 66% of the time while the general population targets 19+ 69% of the time.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Apps that use WebView...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Apps that export Content Providers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Story to explain why targetSdkVersion exists.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Requiring code changes to run on new OS versions hurts forwards compatibility.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Story to explain why targetSdkVersion exists.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Requiring code changes to run on new OS versions hurts forwards compatibility.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Describe targetSdkVersion design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Not all old code is used.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Set up outdatedness here!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/>
              <a:t>Target Fragmentation in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400"/>
              <a:t>Android Apps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1370575" y="2989500"/>
            <a:ext cx="27957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Patrick Mutchler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John Mitchell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4739225" y="2989500"/>
            <a:ext cx="27957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Yeganeh Safaei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Adam Doupe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396300" y="2310450"/>
            <a:ext cx="83514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How do we measure outdatedness?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196875" y="2143250"/>
            <a:ext cx="901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2802175" y="2143250"/>
            <a:ext cx="901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5616475" y="2143250"/>
            <a:ext cx="901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7094525" y="2143250"/>
            <a:ext cx="901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1116175" y="3042725"/>
            <a:ext cx="1123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Android 5.0 Released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669075" y="3042725"/>
            <a:ext cx="1123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Android 5.1 Released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488700" y="3042725"/>
            <a:ext cx="1123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Android 6.0 Released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062725" y="3042725"/>
            <a:ext cx="9651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App Collected</a:t>
            </a:r>
          </a:p>
        </p:txBody>
      </p:sp>
      <p:grpSp>
        <p:nvGrpSpPr>
          <p:cNvPr id="120" name="Shape 120"/>
          <p:cNvGrpSpPr/>
          <p:nvPr/>
        </p:nvGrpSpPr>
        <p:grpSpPr>
          <a:xfrm>
            <a:off x="1398375" y="1581175"/>
            <a:ext cx="4814700" cy="403000"/>
            <a:chOff x="965075" y="1505925"/>
            <a:chExt cx="4814700" cy="403000"/>
          </a:xfrm>
        </p:grpSpPr>
        <p:cxnSp>
          <p:nvCxnSpPr>
            <p:cNvPr id="121" name="Shape 121"/>
            <p:cNvCxnSpPr/>
            <p:nvPr/>
          </p:nvCxnSpPr>
          <p:spPr>
            <a:xfrm flipH="1" rot="10800000">
              <a:off x="965075" y="1898425"/>
              <a:ext cx="4814700" cy="105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sp>
          <p:nvSpPr>
            <p:cNvPr id="122" name="Shape 122"/>
            <p:cNvSpPr txBox="1"/>
            <p:nvPr/>
          </p:nvSpPr>
          <p:spPr>
            <a:xfrm>
              <a:off x="1293825" y="1505925"/>
              <a:ext cx="2502900" cy="29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Outdatedness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2" y="0"/>
            <a:ext cx="7481450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2" y="0"/>
            <a:ext cx="7481450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2" y="0"/>
            <a:ext cx="7481450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96300" y="2310450"/>
            <a:ext cx="83514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What causes outdatedness?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196875" y="2396000"/>
            <a:ext cx="901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2802175" y="2396000"/>
            <a:ext cx="901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5616475" y="2396000"/>
            <a:ext cx="901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7094525" y="2396000"/>
            <a:ext cx="901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7062725" y="3295475"/>
            <a:ext cx="9651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App Collected</a:t>
            </a:r>
          </a:p>
        </p:txBody>
      </p:sp>
      <p:cxnSp>
        <p:nvCxnSpPr>
          <p:cNvPr id="152" name="Shape 152"/>
          <p:cNvCxnSpPr/>
          <p:nvPr/>
        </p:nvCxnSpPr>
        <p:spPr>
          <a:xfrm flipH="1" rot="10800000">
            <a:off x="1398375" y="2226425"/>
            <a:ext cx="4814700" cy="10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153" name="Shape 153"/>
          <p:cNvSpPr txBox="1"/>
          <p:nvPr/>
        </p:nvSpPr>
        <p:spPr>
          <a:xfrm>
            <a:off x="1727125" y="1833925"/>
            <a:ext cx="2502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Outdatedness</a:t>
            </a:r>
          </a:p>
        </p:txBody>
      </p:sp>
      <p:grpSp>
        <p:nvGrpSpPr>
          <p:cNvPr id="154" name="Shape 154"/>
          <p:cNvGrpSpPr/>
          <p:nvPr/>
        </p:nvGrpSpPr>
        <p:grpSpPr>
          <a:xfrm>
            <a:off x="4177525" y="2396000"/>
            <a:ext cx="965100" cy="1419075"/>
            <a:chOff x="3744225" y="2068000"/>
            <a:chExt cx="965100" cy="1419075"/>
          </a:xfrm>
        </p:grpSpPr>
        <p:sp>
          <p:nvSpPr>
            <p:cNvPr id="155" name="Shape 155"/>
            <p:cNvSpPr/>
            <p:nvPr/>
          </p:nvSpPr>
          <p:spPr>
            <a:xfrm>
              <a:off x="3776025" y="2068000"/>
              <a:ext cx="901500" cy="858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3744225" y="2967475"/>
              <a:ext cx="965100" cy="5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App Updated</a:t>
              </a:r>
            </a:p>
          </p:txBody>
        </p:sp>
      </p:grpSp>
      <p:grpSp>
        <p:nvGrpSpPr>
          <p:cNvPr id="157" name="Shape 157"/>
          <p:cNvGrpSpPr/>
          <p:nvPr/>
        </p:nvGrpSpPr>
        <p:grpSpPr>
          <a:xfrm>
            <a:off x="1398375" y="1328400"/>
            <a:ext cx="2760850" cy="404200"/>
            <a:chOff x="965075" y="1000400"/>
            <a:chExt cx="2760850" cy="404200"/>
          </a:xfrm>
        </p:grpSpPr>
        <p:cxnSp>
          <p:nvCxnSpPr>
            <p:cNvPr id="158" name="Shape 158"/>
            <p:cNvCxnSpPr/>
            <p:nvPr/>
          </p:nvCxnSpPr>
          <p:spPr>
            <a:xfrm>
              <a:off x="965075" y="1404600"/>
              <a:ext cx="19503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sp>
          <p:nvSpPr>
            <p:cNvPr id="159" name="Shape 159"/>
            <p:cNvSpPr txBox="1"/>
            <p:nvPr/>
          </p:nvSpPr>
          <p:spPr>
            <a:xfrm>
              <a:off x="1293825" y="1000400"/>
              <a:ext cx="2432100" cy="19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Negligent Outdatedness</a:t>
              </a:r>
            </a:p>
          </p:txBody>
        </p:sp>
      </p:grpSp>
      <p:sp>
        <p:nvSpPr>
          <p:cNvPr id="160" name="Shape 160"/>
          <p:cNvSpPr txBox="1"/>
          <p:nvPr/>
        </p:nvSpPr>
        <p:spPr>
          <a:xfrm>
            <a:off x="1116175" y="3295475"/>
            <a:ext cx="1123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Android 5.0 Released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2669075" y="3295475"/>
            <a:ext cx="1123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Android 5.1 Released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5488700" y="3295475"/>
            <a:ext cx="1123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Android 6.0 Released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2" y="0"/>
            <a:ext cx="7481450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396300" y="2310450"/>
            <a:ext cx="83514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Silver Lining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396300" y="2310450"/>
            <a:ext cx="83514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A small silver lining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2" y="0"/>
            <a:ext cx="748145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546725"/>
            <a:ext cx="8520600" cy="124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Android apps can run using outdated OS behavior</a:t>
            </a:r>
            <a:br>
              <a:rPr lang="en" sz="2200">
                <a:solidFill>
                  <a:srgbClr val="000000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    - The large majority of Android apps do this</a:t>
            </a:r>
            <a:br>
              <a:rPr lang="en" sz="2000">
                <a:solidFill>
                  <a:srgbClr val="000000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    - Including popular and well maintained apps</a:t>
            </a:r>
            <a:br>
              <a:rPr lang="en" sz="2200">
                <a:solidFill>
                  <a:srgbClr val="000000"/>
                </a:solidFill>
              </a:rPr>
            </a:b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Takeaways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2987150"/>
            <a:ext cx="8520600" cy="124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Outdated security code invisibly permeates the app ecosystem</a:t>
            </a:r>
            <a:br>
              <a:rPr lang="en" sz="22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    - “Patched” security vulnerabilities still exist in the wild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    - “Risky by default” behavior is widespread</a:t>
            </a:r>
            <a:br>
              <a:rPr lang="en" sz="2200">
                <a:solidFill>
                  <a:srgbClr val="000000"/>
                </a:solidFill>
              </a:rPr>
            </a:b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2" y="0"/>
            <a:ext cx="7481450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872" y="0"/>
            <a:ext cx="748145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" sz="2200">
                <a:solidFill>
                  <a:srgbClr val="000000"/>
                </a:solidFill>
              </a:rPr>
            </a:br>
            <a:r>
              <a:rPr lang="en" sz="2200">
                <a:solidFill>
                  <a:srgbClr val="000000"/>
                </a:solidFill>
              </a:rPr>
              <a:t>What is target fragmentation?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Target fragmentation statistics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200">
                <a:solidFill>
                  <a:srgbClr val="000000"/>
                </a:solidFill>
              </a:rPr>
              <a:t>Security consequences</a:t>
            </a:r>
          </a:p>
        </p:txBody>
      </p:sp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Roadmap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Fragment Injection</a:t>
            </a:r>
          </a:p>
        </p:txBody>
      </p:sp>
      <p:grpSp>
        <p:nvGrpSpPr>
          <p:cNvPr id="200" name="Shape 200"/>
          <p:cNvGrpSpPr/>
          <p:nvPr/>
        </p:nvGrpSpPr>
        <p:grpSpPr>
          <a:xfrm>
            <a:off x="1760425" y="1262525"/>
            <a:ext cx="5874050" cy="3648089"/>
            <a:chOff x="1760425" y="1262525"/>
            <a:chExt cx="5874050" cy="3648089"/>
          </a:xfrm>
        </p:grpSpPr>
        <p:sp>
          <p:nvSpPr>
            <p:cNvPr id="201" name="Shape 201"/>
            <p:cNvSpPr/>
            <p:nvPr/>
          </p:nvSpPr>
          <p:spPr>
            <a:xfrm>
              <a:off x="4905675" y="1657550"/>
              <a:ext cx="2728800" cy="2901600"/>
            </a:xfrm>
            <a:prstGeom prst="rect">
              <a:avLst/>
            </a:pr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5241350" y="2167300"/>
              <a:ext cx="2111400" cy="2207700"/>
            </a:xfrm>
            <a:prstGeom prst="rect">
              <a:avLst/>
            </a:pr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5327900" y="1262525"/>
              <a:ext cx="1938300" cy="34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800"/>
                <a:t>Vulnerable App</a:t>
              </a: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5327900" y="1772225"/>
              <a:ext cx="1938300" cy="34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600"/>
                <a:t>PreferenceActivity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5501150" y="2572750"/>
              <a:ext cx="1591800" cy="1396800"/>
            </a:xfrm>
            <a:prstGeom prst="rect">
              <a:avLst/>
            </a:pr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5327900" y="2942050"/>
              <a:ext cx="1938300" cy="6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Attacked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Fragment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1819975" y="1983437"/>
              <a:ext cx="1878600" cy="2207700"/>
            </a:xfrm>
            <a:prstGeom prst="rect">
              <a:avLst/>
            </a:pr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1760425" y="1568362"/>
              <a:ext cx="1938300" cy="34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800"/>
                <a:t>Malicious Intent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903825" y="2404112"/>
              <a:ext cx="1710900" cy="324900"/>
            </a:xfrm>
            <a:prstGeom prst="rect">
              <a:avLst/>
            </a:pr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/>
                <a:t>Extra.SHOW_FRAGMENT “Attacked Fragment”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1903825" y="2924837"/>
              <a:ext cx="1710900" cy="324900"/>
            </a:xfrm>
            <a:prstGeom prst="rect">
              <a:avLst/>
            </a:pr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/>
                <a:t>Extra.SHOW_FRAG_ARG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1982400" y="3510262"/>
              <a:ext cx="628200" cy="465600"/>
            </a:xfrm>
            <a:prstGeom prst="rect">
              <a:avLst/>
            </a:pr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/>
                <a:t>Data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2882375" y="3510262"/>
              <a:ext cx="628200" cy="465600"/>
            </a:xfrm>
            <a:prstGeom prst="rect">
              <a:avLst/>
            </a:pr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/>
                <a:t>Other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lang="en" sz="1000"/>
                <a:t>Extras</a:t>
              </a: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1810351" y="4576714"/>
              <a:ext cx="5523299" cy="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/>
                <a:t>securityintelligence.com/new-vulnerability-android-framework-fragment-injection/</a:t>
              </a:r>
            </a:p>
          </p:txBody>
        </p:sp>
        <p:cxnSp>
          <p:nvCxnSpPr>
            <p:cNvPr id="214" name="Shape 214"/>
            <p:cNvCxnSpPr>
              <a:stCxn id="210" idx="3"/>
            </p:cNvCxnSpPr>
            <p:nvPr/>
          </p:nvCxnSpPr>
          <p:spPr>
            <a:xfrm>
              <a:off x="3614725" y="3087287"/>
              <a:ext cx="19857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lg" w="lg" type="none"/>
              <a:tailEnd len="lg" w="lg" type="triangle"/>
            </a:ln>
          </p:spPr>
        </p:cxnSp>
        <p:cxnSp>
          <p:nvCxnSpPr>
            <p:cNvPr id="215" name="Shape 215"/>
            <p:cNvCxnSpPr>
              <a:stCxn id="212" idx="3"/>
            </p:cNvCxnSpPr>
            <p:nvPr/>
          </p:nvCxnSpPr>
          <p:spPr>
            <a:xfrm>
              <a:off x="3510575" y="3743062"/>
              <a:ext cx="20685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lg" w="lg" type="none"/>
              <a:tailEnd len="lg" w="lg" type="triangle"/>
            </a:ln>
          </p:spPr>
        </p:cxn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Fragment Injection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11700" y="1152475"/>
            <a:ext cx="8520600" cy="141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">
                <a:solidFill>
                  <a:srgbClr val="000000"/>
                </a:solidFill>
              </a:rPr>
            </a:br>
            <a:r>
              <a:rPr lang="en" sz="2200">
                <a:solidFill>
                  <a:srgbClr val="000000"/>
                </a:solidFill>
              </a:rPr>
              <a:t>Fixed in Android 4.4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Developers implement </a:t>
            </a:r>
            <a:r>
              <a:rPr lang="en" sz="2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isValidFragment</a:t>
            </a:r>
            <a:r>
              <a:rPr lang="en" sz="2200">
                <a:solidFill>
                  <a:srgbClr val="000000"/>
                </a:solidFill>
              </a:rPr>
              <a:t> to authorize fragments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305850" y="2603375"/>
            <a:ext cx="8532300" cy="20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br>
              <a:rPr lang="en" sz="1800">
                <a:solidFill>
                  <a:srgbClr val="0B5394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200">
                <a:solidFill>
                  <a:srgbClr val="0B5394"/>
                </a:solidFill>
                <a:latin typeface="Courier New"/>
                <a:ea typeface="Courier New"/>
                <a:cs typeface="Courier New"/>
                <a:sym typeface="Courier New"/>
              </a:rPr>
              <a:t>// Put this in your app</a:t>
            </a:r>
            <a:b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protected boolean isValidFragment(String fName){</a:t>
            </a:r>
            <a:b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return MyFrag.class.getName().equals(fName);</a:t>
            </a:r>
            <a:b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Fragment Injection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152475"/>
            <a:ext cx="8520600" cy="233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" sz="2200">
                <a:solidFill>
                  <a:srgbClr val="000000"/>
                </a:solidFill>
              </a:rPr>
            </a:br>
            <a:r>
              <a:rPr lang="en" sz="2200">
                <a:solidFill>
                  <a:srgbClr val="000000"/>
                </a:solidFill>
              </a:rPr>
              <a:t>Vulnerable if:</a:t>
            </a:r>
            <a:br>
              <a:rPr lang="en" sz="2200">
                <a:solidFill>
                  <a:srgbClr val="000000"/>
                </a:solidFill>
              </a:rPr>
            </a:br>
            <a:r>
              <a:rPr lang="en" sz="2200">
                <a:solidFill>
                  <a:srgbClr val="000000"/>
                </a:solidFill>
              </a:rPr>
              <a:t> </a:t>
            </a:r>
            <a:r>
              <a:rPr lang="en" sz="2000">
                <a:solidFill>
                  <a:srgbClr val="000000"/>
                </a:solidFill>
              </a:rPr>
              <a:t>   - Targets 4.3 or lower (31%)</a:t>
            </a:r>
            <a:br>
              <a:rPr lang="en" sz="2000">
                <a:solidFill>
                  <a:srgbClr val="000000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    - Some class inherits from </a:t>
            </a:r>
            <a:r>
              <a:rPr lang="en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PreferenceActivity</a:t>
            </a:r>
            <a:r>
              <a:rPr lang="en" sz="2000">
                <a:solidFill>
                  <a:srgbClr val="000000"/>
                </a:solidFill>
              </a:rPr>
              <a:t> (4.8%)</a:t>
            </a:r>
            <a:br>
              <a:rPr lang="en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000">
                <a:solidFill>
                  <a:srgbClr val="000000"/>
                </a:solidFill>
              </a:rPr>
              <a:t>    - That class is exported (1.1%)</a:t>
            </a:r>
            <a:br>
              <a:rPr lang="en" sz="2000">
                <a:solidFill>
                  <a:srgbClr val="000000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    - That class does not override </a:t>
            </a:r>
            <a:r>
              <a:rPr lang="en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isValidFragment</a:t>
            </a:r>
            <a:r>
              <a:rPr lang="en" sz="2000">
                <a:solidFill>
                  <a:srgbClr val="000000"/>
                </a:solidFill>
              </a:rPr>
              <a:t> (0.55%)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3926325"/>
            <a:ext cx="8520600" cy="52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4.2% of apps vulnerable if no fix was ever implemented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Mixed Content in WebView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7640"/>
            <a:ext cx="9144001" cy="1273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Mixed Content in WebView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" sz="2200">
                <a:solidFill>
                  <a:srgbClr val="000000"/>
                </a:solidFill>
              </a:rPr>
            </a:br>
            <a:r>
              <a:rPr lang="en" sz="2200">
                <a:solidFill>
                  <a:srgbClr val="000000"/>
                </a:solidFill>
              </a:rPr>
              <a:t>Major web browsers block Mixed Content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In Android 5.0, WebViews block Mixed Content by default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Can override default with </a:t>
            </a:r>
            <a:r>
              <a:rPr lang="en" sz="2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setMixedContentMode()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2" y="0"/>
            <a:ext cx="7481450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2" y="0"/>
            <a:ext cx="7481450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" sz="2200">
                <a:solidFill>
                  <a:srgbClr val="000000"/>
                </a:solidFill>
              </a:rPr>
            </a:br>
            <a:r>
              <a:rPr lang="en" sz="2200">
                <a:solidFill>
                  <a:srgbClr val="000000"/>
                </a:solidFill>
              </a:rPr>
              <a:t>What is target fragmentation?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Target fragmentation statistics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Security consequences</a:t>
            </a:r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Roadmap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546725"/>
            <a:ext cx="8520600" cy="272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Android apps can run using outdated OS behavior</a:t>
            </a:r>
            <a:br>
              <a:rPr lang="en" sz="2200">
                <a:solidFill>
                  <a:srgbClr val="000000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    - The large majority of Android apps do this</a:t>
            </a:r>
            <a:br>
              <a:rPr lang="en" sz="2000">
                <a:solidFill>
                  <a:srgbClr val="000000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    - Including popular and well maintained apps</a:t>
            </a:r>
            <a:br>
              <a:rPr lang="en" sz="2200">
                <a:solidFill>
                  <a:srgbClr val="000000"/>
                </a:solidFill>
              </a:rPr>
            </a:br>
            <a:br>
              <a:rPr lang="en" sz="2200">
                <a:solidFill>
                  <a:srgbClr val="000000"/>
                </a:solidFill>
              </a:rPr>
            </a:br>
            <a:r>
              <a:rPr lang="en" sz="2200">
                <a:solidFill>
                  <a:srgbClr val="000000"/>
                </a:solidFill>
              </a:rPr>
              <a:t>Outdated security code invisibly permeates the app ecosystem</a:t>
            </a:r>
            <a:br>
              <a:rPr lang="en" sz="2200">
                <a:solidFill>
                  <a:srgbClr val="000000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    - “Patched” security vulnerabilities still exist in the wild</a:t>
            </a:r>
            <a:br>
              <a:rPr lang="en" sz="2000">
                <a:solidFill>
                  <a:srgbClr val="000000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    - “Risky by default” behavior is widespread</a:t>
            </a:r>
          </a:p>
        </p:txBody>
      </p:sp>
      <p:sp>
        <p:nvSpPr>
          <p:cNvPr id="257" name="Shape 2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Recap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2428" y="0"/>
            <a:ext cx="2939145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SOP for </a:t>
            </a:r>
            <a:r>
              <a:rPr lang="en" sz="3200">
                <a:latin typeface="Courier New"/>
                <a:ea typeface="Courier New"/>
                <a:cs typeface="Courier New"/>
                <a:sym typeface="Courier New"/>
              </a:rPr>
              <a:t>file:</a:t>
            </a:r>
            <a:r>
              <a:rPr lang="en" sz="3200"/>
              <a:t> URLs in WebView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311700" y="1162375"/>
            <a:ext cx="8520600" cy="168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" sz="2200">
                <a:solidFill>
                  <a:srgbClr val="000000"/>
                </a:solidFill>
              </a:rPr>
            </a:br>
            <a:r>
              <a:rPr lang="en" sz="2200">
                <a:solidFill>
                  <a:srgbClr val="000000"/>
                </a:solidFill>
              </a:rPr>
              <a:t>In Android 4.1 separate </a:t>
            </a:r>
            <a:r>
              <a:rPr lang="en" sz="2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file:</a:t>
            </a:r>
            <a:r>
              <a:rPr lang="en" sz="2200">
                <a:solidFill>
                  <a:srgbClr val="000000"/>
                </a:solidFill>
              </a:rPr>
              <a:t> URLs are treated as unique origins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Can override with </a:t>
            </a:r>
            <a:r>
              <a:rPr lang="en" sz="2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setAllowFileAccessFromFileURLs()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2" y="0"/>
            <a:ext cx="7481450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2" y="0"/>
            <a:ext cx="7481450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b="1" lang="en" sz="2200">
                <a:solidFill>
                  <a:srgbClr val="000000"/>
                </a:solidFill>
              </a:rPr>
            </a:br>
            <a:r>
              <a:rPr b="1" lang="en" sz="2200">
                <a:solidFill>
                  <a:srgbClr val="000000"/>
                </a:solidFill>
              </a:rPr>
              <a:t>What is target fragmentation?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Target fragmentation statistics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Security consequences</a:t>
            </a:r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Roadmap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739650" y="1799250"/>
            <a:ext cx="7664700" cy="21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200"/>
              <a:t>“If the device is running Android 6.0 or higher… [the app] must request each dangerous permission that it needs while the app is running.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Android Developer Reference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739650" y="1799250"/>
            <a:ext cx="7664700" cy="21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200"/>
              <a:t>“If the device is running Android 6.0 or higher </a:t>
            </a:r>
            <a:r>
              <a:rPr b="1" i="1" lang="en" sz="2200"/>
              <a:t>and your app's target SDK is 6.0 or higher</a:t>
            </a:r>
            <a:r>
              <a:rPr i="1" lang="en" sz="2200"/>
              <a:t> [the app] must request each dangerous permission that it needs while the app is running.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Android Developer Reference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96300" y="1659150"/>
            <a:ext cx="8351400" cy="22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200"/>
              <a:t>“If the [operating system version of the device] is higher than the version declared by your app’s </a:t>
            </a:r>
            <a:r>
              <a:rPr i="1" lang="en" sz="2200">
                <a:latin typeface="Courier New"/>
                <a:ea typeface="Courier New"/>
                <a:cs typeface="Courier New"/>
                <a:sym typeface="Courier New"/>
              </a:rPr>
              <a:t>targetSdkVersion</a:t>
            </a:r>
            <a:r>
              <a:rPr i="1" lang="en" sz="2200"/>
              <a:t>, the system </a:t>
            </a:r>
            <a:r>
              <a:rPr b="1" i="1" lang="en" sz="2200"/>
              <a:t>may enable compatibility behaviors</a:t>
            </a:r>
            <a:r>
              <a:rPr i="1" lang="en" sz="2200"/>
              <a:t> to ensure that your app continues to work the way you expect.”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-368300" lvl="0" marL="457200" rtl="0" algn="just">
              <a:spcBef>
                <a:spcPts val="0"/>
              </a:spcBef>
              <a:buSzPct val="100000"/>
              <a:buChar char="-"/>
            </a:pPr>
            <a:r>
              <a:rPr lang="en" sz="2200"/>
              <a:t>Android Developer Reference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" sz="2200">
                <a:solidFill>
                  <a:srgbClr val="000000"/>
                </a:solidFill>
              </a:rPr>
            </a:br>
            <a:r>
              <a:rPr lang="en" sz="2200">
                <a:solidFill>
                  <a:srgbClr val="000000"/>
                </a:solidFill>
              </a:rPr>
              <a:t>What is target fragmentation?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200">
                <a:solidFill>
                  <a:srgbClr val="000000"/>
                </a:solidFill>
              </a:rPr>
              <a:t>Target fragmentation statistics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Security consequences</a:t>
            </a: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Roadmap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533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1,232,696 Android Apps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Popularity, Category, Update, and Developer metadata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Collected between May 2012 and Dec 2015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Broken into five datasets by collection date</a:t>
            </a: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Dataset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