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76" r:id="rId4"/>
    <p:sldId id="257" r:id="rId5"/>
    <p:sldId id="261" r:id="rId6"/>
    <p:sldId id="305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84" r:id="rId18"/>
    <p:sldId id="277" r:id="rId19"/>
    <p:sldId id="287" r:id="rId20"/>
    <p:sldId id="288" r:id="rId21"/>
    <p:sldId id="289" r:id="rId22"/>
    <p:sldId id="290" r:id="rId23"/>
    <p:sldId id="291" r:id="rId24"/>
    <p:sldId id="292" r:id="rId25"/>
    <p:sldId id="298" r:id="rId26"/>
    <p:sldId id="299" r:id="rId27"/>
    <p:sldId id="294" r:id="rId28"/>
    <p:sldId id="278" r:id="rId29"/>
    <p:sldId id="279" r:id="rId30"/>
    <p:sldId id="280" r:id="rId31"/>
    <p:sldId id="293" r:id="rId32"/>
    <p:sldId id="282" r:id="rId33"/>
    <p:sldId id="259" r:id="rId34"/>
    <p:sldId id="285" r:id="rId35"/>
    <p:sldId id="268" r:id="rId36"/>
    <p:sldId id="269" r:id="rId37"/>
    <p:sldId id="304" r:id="rId38"/>
    <p:sldId id="301" r:id="rId39"/>
    <p:sldId id="303" r:id="rId40"/>
    <p:sldId id="300" r:id="rId41"/>
    <p:sldId id="286" r:id="rId42"/>
    <p:sldId id="296" r:id="rId43"/>
    <p:sldId id="297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CC831-46C1-1A4C-ABE3-D55E13041422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F3D52-1D50-3C48-A976-1500C5BD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vulnerability if app calls proceed on all code</a:t>
            </a:r>
            <a:r>
              <a:rPr lang="en-US" baseline="0" dirty="0" smtClean="0"/>
              <a:t>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117 apps of 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29% unsafe </a:t>
            </a:r>
            <a:r>
              <a:rPr lang="en-US" dirty="0" err="1" smtClean="0"/>
              <a:t>nav</a:t>
            </a:r>
            <a:endParaRPr lang="en-US" dirty="0" smtClean="0"/>
          </a:p>
          <a:p>
            <a:r>
              <a:rPr lang="en-US" dirty="0" smtClean="0"/>
              <a:t>51% http</a:t>
            </a:r>
          </a:p>
          <a:p>
            <a:r>
              <a:rPr lang="en-US" dirty="0" smtClean="0"/>
              <a:t>53%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2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29% unsafe </a:t>
            </a:r>
            <a:r>
              <a:rPr lang="en-US" dirty="0" err="1" smtClean="0"/>
              <a:t>nav</a:t>
            </a:r>
            <a:endParaRPr lang="en-US" dirty="0" smtClean="0"/>
          </a:p>
          <a:p>
            <a:r>
              <a:rPr lang="en-US" dirty="0" smtClean="0"/>
              <a:t>51% http</a:t>
            </a:r>
          </a:p>
          <a:p>
            <a:r>
              <a:rPr lang="en-US" dirty="0" smtClean="0"/>
              <a:t>53%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29% unsafe </a:t>
            </a:r>
            <a:r>
              <a:rPr lang="en-US" dirty="0" err="1" smtClean="0"/>
              <a:t>nav</a:t>
            </a:r>
            <a:endParaRPr lang="en-US" dirty="0" smtClean="0"/>
          </a:p>
          <a:p>
            <a:r>
              <a:rPr lang="en-US" dirty="0" smtClean="0"/>
              <a:t>51% http</a:t>
            </a:r>
          </a:p>
          <a:p>
            <a:r>
              <a:rPr lang="en-US" dirty="0" smtClean="0"/>
              <a:t>53%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2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false</a:t>
            </a:r>
            <a:r>
              <a:rPr lang="en-US" baseline="0" dirty="0" smtClean="0"/>
              <a:t> positives. Be able to scale to one million apps.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0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9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3059-A627-3143-AEF6-207783CC4A3C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3617-51D1-DF4A-90F7-24727030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86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 Large-Scale Study of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Mobile Web App Security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4400"/>
            <a:ext cx="7861300" cy="175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Patrick </a:t>
            </a:r>
            <a:r>
              <a:rPr lang="en-US" sz="3000" dirty="0" err="1" smtClean="0">
                <a:latin typeface="Arial"/>
                <a:cs typeface="Arial"/>
              </a:rPr>
              <a:t>Mutchler</a:t>
            </a:r>
            <a:r>
              <a:rPr lang="en-US" sz="3000" dirty="0" smtClean="0">
                <a:latin typeface="Arial"/>
                <a:cs typeface="Arial"/>
              </a:rPr>
              <a:t>, Adam </a:t>
            </a:r>
            <a:r>
              <a:rPr lang="en-US" sz="3000" dirty="0" err="1" smtClean="0">
                <a:latin typeface="Arial"/>
                <a:cs typeface="Arial"/>
              </a:rPr>
              <a:t>Doupe</a:t>
            </a:r>
            <a:r>
              <a:rPr lang="en-US" sz="3000" dirty="0" smtClean="0">
                <a:latin typeface="Arial"/>
                <a:cs typeface="Arial"/>
              </a:rPr>
              <a:t>, </a:t>
            </a:r>
          </a:p>
          <a:p>
            <a:r>
              <a:rPr lang="en-US" sz="3000" dirty="0" smtClean="0">
                <a:latin typeface="Arial"/>
                <a:cs typeface="Arial"/>
              </a:rPr>
              <a:t>John Mitchell, Chris </a:t>
            </a:r>
            <a:r>
              <a:rPr lang="en-US" sz="3000" dirty="0" err="1" smtClean="0">
                <a:latin typeface="Arial"/>
                <a:cs typeface="Arial"/>
              </a:rPr>
              <a:t>Kruegel</a:t>
            </a:r>
            <a:r>
              <a:rPr lang="en-US" sz="3000" dirty="0" smtClean="0">
                <a:latin typeface="Arial"/>
                <a:cs typeface="Arial"/>
              </a:rPr>
              <a:t>, Giovanni </a:t>
            </a:r>
            <a:r>
              <a:rPr lang="en-US" sz="3000" dirty="0" err="1" smtClean="0">
                <a:latin typeface="Arial"/>
                <a:cs typeface="Arial"/>
              </a:rPr>
              <a:t>Vigna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48514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00" y="4851400"/>
            <a:ext cx="1282700" cy="128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00" y="5097180"/>
            <a:ext cx="1727200" cy="7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1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169"/>
            <a:ext cx="8229600" cy="3040062"/>
          </a:xfrm>
        </p:spPr>
        <p:txBody>
          <a:bodyPr>
            <a:normAutofit/>
          </a:bodyPr>
          <a:lstStyle/>
          <a:p>
            <a:r>
              <a:rPr lang="en-US" sz="5200" dirty="0" smtClean="0">
                <a:latin typeface="Arial"/>
                <a:cs typeface="Arial"/>
              </a:rPr>
              <a:t>998,286</a:t>
            </a:r>
            <a:r>
              <a:rPr lang="en-US" sz="4800" dirty="0" smtClean="0">
                <a:latin typeface="Arial"/>
                <a:cs typeface="Arial"/>
              </a:rPr>
              <a:t/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3000" dirty="0" smtClean="0">
                <a:latin typeface="Arial"/>
                <a:cs typeface="Arial"/>
              </a:rPr>
              <a:t>w/ </a:t>
            </a:r>
            <a:r>
              <a:rPr lang="en-US" sz="3000" dirty="0" err="1" smtClean="0">
                <a:latin typeface="Arial"/>
                <a:cs typeface="Arial"/>
              </a:rPr>
              <a:t>WebViews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63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54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A Large-Scale Study of </a:t>
            </a:r>
          </a:p>
          <a:p>
            <a:r>
              <a:rPr lang="en-US" dirty="0" smtClean="0">
                <a:latin typeface="Arial"/>
                <a:cs typeface="Arial"/>
              </a:rPr>
              <a:t>Mobile Web App Security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7300" y="4019550"/>
            <a:ext cx="65659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219200"/>
            <a:ext cx="4584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Loading untrusted web content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Leaking URLs to foreign apps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Exposing state changing navigation to foreign apps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11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Loading untrusted web content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Leaking URLs to foreign apps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Exposing state changing navigation to foreign apps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85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44738"/>
            <a:ext cx="7708900" cy="2265362"/>
          </a:xfrm>
        </p:spPr>
        <p:txBody>
          <a:bodyPr>
            <a:noAutofit/>
          </a:bodyPr>
          <a:lstStyle/>
          <a:p>
            <a:pPr algn="l"/>
            <a:r>
              <a:rPr lang="en-US" sz="3400" i="1" dirty="0" smtClean="0">
                <a:latin typeface="Arial"/>
                <a:cs typeface="Arial"/>
              </a:rPr>
              <a:t>“You should restrict the web-pages that can load inside your </a:t>
            </a:r>
            <a:r>
              <a:rPr lang="en-US" sz="3400" i="1" dirty="0" err="1" smtClean="0">
                <a:latin typeface="Arial"/>
                <a:cs typeface="Arial"/>
              </a:rPr>
              <a:t>WebView</a:t>
            </a:r>
            <a:r>
              <a:rPr lang="en-US" sz="3400" i="1" dirty="0" smtClean="0">
                <a:latin typeface="Arial"/>
                <a:cs typeface="Arial"/>
              </a:rPr>
              <a:t> with a whitelist.”</a:t>
            </a:r>
            <a:br>
              <a:rPr lang="en-US" sz="3400" i="1" dirty="0" smtClean="0">
                <a:latin typeface="Arial"/>
                <a:cs typeface="Arial"/>
              </a:rPr>
            </a:br>
            <a:r>
              <a:rPr lang="en-US" sz="3400" i="1" dirty="0">
                <a:latin typeface="Arial"/>
                <a:cs typeface="Arial"/>
              </a:rPr>
              <a:t/>
            </a:r>
            <a:br>
              <a:rPr lang="en-US" sz="3400" i="1" dirty="0">
                <a:latin typeface="Arial"/>
                <a:cs typeface="Arial"/>
              </a:rPr>
            </a:br>
            <a:r>
              <a:rPr lang="en-US" sz="3400" i="1" dirty="0" smtClean="0">
                <a:latin typeface="Arial"/>
                <a:cs typeface="Arial"/>
              </a:rPr>
              <a:t>- Facebook</a:t>
            </a:r>
            <a:endParaRPr lang="en-US" sz="3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94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44738"/>
            <a:ext cx="7708900" cy="2265362"/>
          </a:xfrm>
        </p:spPr>
        <p:txBody>
          <a:bodyPr>
            <a:noAutofit/>
          </a:bodyPr>
          <a:lstStyle/>
          <a:p>
            <a:pPr algn="l"/>
            <a:r>
              <a:rPr lang="en-US" sz="3400" i="1" dirty="0" smtClean="0">
                <a:latin typeface="Arial"/>
                <a:cs typeface="Arial"/>
              </a:rPr>
              <a:t>“…only loading content from trusted sources into </a:t>
            </a:r>
            <a:r>
              <a:rPr lang="en-US" sz="3400" i="1" dirty="0" err="1" smtClean="0">
                <a:latin typeface="Arial"/>
                <a:cs typeface="Arial"/>
              </a:rPr>
              <a:t>WebView</a:t>
            </a:r>
            <a:r>
              <a:rPr lang="en-US" sz="3400" i="1" dirty="0" smtClean="0">
                <a:latin typeface="Arial"/>
                <a:cs typeface="Arial"/>
              </a:rPr>
              <a:t> will help protect users.”</a:t>
            </a:r>
            <a:br>
              <a:rPr lang="en-US" sz="3400" i="1" dirty="0" smtClean="0">
                <a:latin typeface="Arial"/>
                <a:cs typeface="Arial"/>
              </a:rPr>
            </a:br>
            <a:r>
              <a:rPr lang="en-US" sz="3400" i="1" dirty="0">
                <a:latin typeface="Arial"/>
                <a:cs typeface="Arial"/>
              </a:rPr>
              <a:t/>
            </a:r>
            <a:br>
              <a:rPr lang="en-US" sz="3400" i="1" dirty="0">
                <a:latin typeface="Arial"/>
                <a:cs typeface="Arial"/>
              </a:rPr>
            </a:br>
            <a:r>
              <a:rPr lang="en-US" sz="3400" i="1" dirty="0" smtClean="0">
                <a:latin typeface="Arial"/>
                <a:cs typeface="Arial"/>
              </a:rPr>
              <a:t>- Adrian Ludwig, Google</a:t>
            </a:r>
            <a:endParaRPr lang="en-US" sz="3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02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44738"/>
            <a:ext cx="7708900" cy="2265362"/>
          </a:xfrm>
        </p:spPr>
        <p:txBody>
          <a:bodyPr>
            <a:noAutofit/>
          </a:bodyPr>
          <a:lstStyle/>
          <a:p>
            <a:pPr algn="l"/>
            <a:r>
              <a:rPr lang="en-US" sz="3400" i="1" dirty="0" smtClean="0">
                <a:latin typeface="Arial"/>
                <a:cs typeface="Arial"/>
              </a:rPr>
              <a:t>Goal:</a:t>
            </a:r>
            <a:br>
              <a:rPr lang="en-US" sz="3400" i="1" dirty="0" smtClean="0">
                <a:latin typeface="Arial"/>
                <a:cs typeface="Arial"/>
              </a:rPr>
            </a:br>
            <a:r>
              <a:rPr lang="en-US" sz="3400" i="1" dirty="0">
                <a:latin typeface="Arial"/>
                <a:cs typeface="Arial"/>
              </a:rPr>
              <a:t/>
            </a:r>
            <a:br>
              <a:rPr lang="en-US" sz="3400" i="1" dirty="0">
                <a:latin typeface="Arial"/>
                <a:cs typeface="Arial"/>
              </a:rPr>
            </a:br>
            <a:r>
              <a:rPr lang="en-US" sz="3400" i="1" dirty="0" smtClean="0">
                <a:latin typeface="Arial"/>
                <a:cs typeface="Arial"/>
              </a:rPr>
              <a:t>Find apps that load untrusted content in </a:t>
            </a:r>
            <a:r>
              <a:rPr lang="en-US" sz="3400" i="1" dirty="0" err="1" smtClean="0">
                <a:latin typeface="Arial"/>
                <a:cs typeface="Arial"/>
              </a:rPr>
              <a:t>WebViews</a:t>
            </a:r>
            <a:endParaRPr lang="en-US" sz="3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1. Navigate to untrusted content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4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76092"/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/>
                <a:cs typeface="Consolas"/>
              </a:rPr>
              <a:t>myWebView.loadUrl</a:t>
            </a:r>
            <a:r>
              <a:rPr lang="en-US" sz="2800" dirty="0" smtClean="0">
                <a:latin typeface="Consolas"/>
                <a:cs typeface="Consolas"/>
              </a:rPr>
              <a:t>(“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6161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The big picture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72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myWebView.load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(“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76092"/>
                </a:solidFill>
                <a:latin typeface="Consolas"/>
                <a:cs typeface="Consolas"/>
              </a:rPr>
              <a:t>&lt;!-- In HTML --&gt;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latin typeface="Consolas"/>
                <a:cs typeface="Consolas"/>
              </a:rPr>
              <a:t>href</a:t>
            </a:r>
            <a:r>
              <a:rPr lang="en-US" sz="2800" dirty="0" smtClean="0">
                <a:latin typeface="Consolas"/>
                <a:cs typeface="Consolas"/>
              </a:rPr>
              <a:t>=“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”&gt;click!&lt;/a&gt;</a:t>
            </a:r>
          </a:p>
        </p:txBody>
      </p:sp>
    </p:spTree>
    <p:extLst>
      <p:ext uri="{BB962C8B-B14F-4D97-AF65-F5344CB8AC3E}">
        <p14:creationId xmlns:p14="http://schemas.microsoft.com/office/powerpoint/2010/main" val="29269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myWebView.load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(“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alpha val="2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&lt;!-- In HTML --&gt;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href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=“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”&gt;click!&lt;/a&gt;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76092"/>
                </a:solidFill>
                <a:latin typeface="Consolas"/>
                <a:cs typeface="Consolas"/>
              </a:rPr>
              <a:t>&lt;!-- More HTML --&gt;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&lt;</a:t>
            </a:r>
            <a:r>
              <a:rPr lang="en-US" sz="2800" dirty="0" err="1" smtClean="0">
                <a:latin typeface="Consolas"/>
                <a:cs typeface="Consolas"/>
              </a:rPr>
              <a:t>iframe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src</a:t>
            </a:r>
            <a:r>
              <a:rPr lang="en-US" sz="2800" dirty="0" smtClean="0">
                <a:latin typeface="Consolas"/>
                <a:cs typeface="Consolas"/>
              </a:rPr>
              <a:t>=“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”/&gt;</a:t>
            </a:r>
          </a:p>
        </p:txBody>
      </p:sp>
    </p:spTree>
    <p:extLst>
      <p:ext uri="{BB962C8B-B14F-4D97-AF65-F5344CB8AC3E}">
        <p14:creationId xmlns:p14="http://schemas.microsoft.com/office/powerpoint/2010/main" val="29269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myWebView.loadUrl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(“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alpha val="2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&lt;!-- In HTML --&gt;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href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=“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”&gt;click!&lt;/a&gt;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alpha val="2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&lt;!-- More HTML --&gt;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iframe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src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=“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”/&gt;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nsolas"/>
                <a:cs typeface="Consolas"/>
              </a:rPr>
              <a:t>// In JavaScript</a:t>
            </a:r>
          </a:p>
          <a:p>
            <a:pPr marL="0" indent="0">
              <a:buNone/>
            </a:pPr>
            <a:r>
              <a:rPr lang="en-US" sz="2800" dirty="0" err="1">
                <a:latin typeface="Consolas"/>
                <a:cs typeface="Consolas"/>
              </a:rPr>
              <a:t>w</a:t>
            </a:r>
            <a:r>
              <a:rPr lang="en-US" sz="2800" dirty="0" err="1" smtClean="0">
                <a:latin typeface="Consolas"/>
                <a:cs typeface="Consolas"/>
              </a:rPr>
              <a:t>indow.location</a:t>
            </a:r>
            <a:r>
              <a:rPr lang="en-US" sz="2800" dirty="0" smtClean="0">
                <a:latin typeface="Consolas"/>
                <a:cs typeface="Consolas"/>
              </a:rPr>
              <a:t> = 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”;</a:t>
            </a: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269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// False -&gt; Load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URL in </a:t>
            </a:r>
            <a:r>
              <a:rPr lang="en-US" sz="2600" dirty="0" err="1" smtClean="0">
                <a:solidFill>
                  <a:schemeClr val="accent5"/>
                </a:solidFill>
                <a:latin typeface="Consolas"/>
              </a:rPr>
              <a:t>WebView</a:t>
            </a:r>
            <a:endParaRPr lang="en-US" sz="2600" dirty="0" smtClean="0">
              <a:solidFill>
                <a:schemeClr val="accent5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  // True  -&gt;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Prevent the URL load</a:t>
            </a:r>
            <a:endParaRPr lang="en-US" sz="2600" dirty="0" smtClean="0">
              <a:solidFill>
                <a:schemeClr val="accent5"/>
              </a:solidFill>
              <a:latin typeface="Consolas"/>
            </a:endParaRP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endParaRPr lang="en-US" sz="2600" dirty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1251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onsolas"/>
              </a:rPr>
              <a:t>   String</a:t>
            </a:r>
            <a:r>
              <a:rPr lang="en-US" sz="2600" dirty="0" smtClean="0">
                <a:latin typeface="Consolas"/>
              </a:rPr>
              <a:t> host = </a:t>
            </a:r>
            <a:r>
              <a:rPr lang="en-US" sz="2600" b="1" dirty="0" smtClean="0">
                <a:latin typeface="Consolas"/>
              </a:rPr>
              <a:t>new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).</a:t>
            </a:r>
            <a:r>
              <a:rPr lang="en-US" sz="2600" dirty="0" err="1" smtClean="0">
                <a:latin typeface="Consolas"/>
              </a:rPr>
              <a:t>getHost</a:t>
            </a:r>
            <a:r>
              <a:rPr lang="en-US" sz="2600" dirty="0" smtClean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if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host.equals</a:t>
            </a:r>
            <a:r>
              <a:rPr lang="en-US" sz="2600" dirty="0" smtClean="0">
                <a:latin typeface="Consolas"/>
              </a:rPr>
              <a:t>(“</a:t>
            </a:r>
            <a:r>
              <a:rPr lang="en-US" sz="2600" dirty="0" err="1" smtClean="0">
                <a:latin typeface="Consolas"/>
              </a:rPr>
              <a:t>stanford.edu</a:t>
            </a:r>
            <a:r>
              <a:rPr lang="en-US" sz="2600" dirty="0" smtClean="0">
                <a:latin typeface="Consolas"/>
              </a:rPr>
              <a:t>”))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   </a:t>
            </a:r>
            <a:r>
              <a:rPr lang="en-US" sz="2600" b="1" dirty="0" smtClean="0">
                <a:latin typeface="Consolas"/>
              </a:rPr>
              <a:t>return</a:t>
            </a:r>
            <a:r>
              <a:rPr lang="en-US" sz="2600" dirty="0" smtClean="0">
                <a:latin typeface="Consolas"/>
              </a:rPr>
              <a:t> false;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log(“Overrode URL: ” +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); </a:t>
            </a: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return</a:t>
            </a:r>
            <a:r>
              <a:rPr lang="en-US" sz="2600" dirty="0" smtClean="0">
                <a:latin typeface="Consolas"/>
              </a:rPr>
              <a:t> true;</a:t>
            </a:r>
            <a:endParaRPr lang="en-US" sz="2600" dirty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9053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onsolas"/>
              </a:rPr>
              <a:t>   String</a:t>
            </a:r>
            <a:r>
              <a:rPr lang="en-US" sz="2600" dirty="0" smtClean="0">
                <a:latin typeface="Consolas"/>
              </a:rPr>
              <a:t> host = </a:t>
            </a:r>
            <a:r>
              <a:rPr lang="en-US" sz="2600" b="1" dirty="0" smtClean="0">
                <a:latin typeface="Consolas"/>
              </a:rPr>
              <a:t>new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).</a:t>
            </a:r>
            <a:r>
              <a:rPr lang="en-US" sz="2600" dirty="0" err="1" smtClean="0">
                <a:latin typeface="Consolas"/>
              </a:rPr>
              <a:t>getHost</a:t>
            </a:r>
            <a:r>
              <a:rPr lang="en-US" sz="2600" dirty="0" smtClean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if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host.equals</a:t>
            </a:r>
            <a:r>
              <a:rPr lang="en-US" sz="2600" dirty="0" smtClean="0">
                <a:latin typeface="Consolas"/>
              </a:rPr>
              <a:t>(“</a:t>
            </a:r>
            <a:r>
              <a:rPr lang="en-US" sz="2600" dirty="0" err="1" smtClean="0">
                <a:latin typeface="Consolas"/>
              </a:rPr>
              <a:t>stanford.edu</a:t>
            </a:r>
            <a:r>
              <a:rPr lang="en-US" sz="2600" dirty="0" smtClean="0">
                <a:latin typeface="Consolas"/>
              </a:rPr>
              <a:t>”))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   </a:t>
            </a:r>
            <a:r>
              <a:rPr lang="en-US" sz="2600" b="1" dirty="0" smtClean="0">
                <a:solidFill>
                  <a:srgbClr val="C0504D"/>
                </a:solidFill>
                <a:latin typeface="Consolas"/>
              </a:rPr>
              <a:t>return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 false;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log(“Overrode URL: ” +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); </a:t>
            </a: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solidFill>
                  <a:schemeClr val="accent2"/>
                </a:solidFill>
                <a:latin typeface="Consolas"/>
              </a:rPr>
              <a:t>return</a:t>
            </a:r>
            <a:r>
              <a:rPr lang="en-US" sz="2600" dirty="0" smtClean="0">
                <a:solidFill>
                  <a:schemeClr val="accent2"/>
                </a:solidFill>
                <a:latin typeface="Consolas"/>
              </a:rPr>
              <a:t> true;</a:t>
            </a:r>
            <a:endParaRPr lang="en-US" sz="2600" dirty="0">
              <a:solidFill>
                <a:schemeClr val="accent2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385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onsolas"/>
              </a:rPr>
              <a:t>   </a:t>
            </a:r>
            <a:r>
              <a:rPr lang="en-US" sz="2600" b="1" dirty="0" smtClean="0">
                <a:solidFill>
                  <a:srgbClr val="C0504D"/>
                </a:solidFill>
                <a:latin typeface="Consolas"/>
              </a:rPr>
              <a:t>String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 host = </a:t>
            </a:r>
            <a:r>
              <a:rPr lang="en-US" sz="2600" b="1" dirty="0" smtClean="0">
                <a:solidFill>
                  <a:srgbClr val="C0504D"/>
                </a:solidFill>
                <a:latin typeface="Consolas"/>
              </a:rPr>
              <a:t>new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 </a:t>
            </a:r>
            <a:r>
              <a:rPr lang="en-US" sz="2600" b="1" dirty="0" smtClean="0">
                <a:solidFill>
                  <a:srgbClr val="C0504D"/>
                </a:solidFill>
                <a:latin typeface="Consolas"/>
              </a:rPr>
              <a:t>URL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(</a:t>
            </a:r>
            <a:r>
              <a:rPr lang="en-US" sz="2600" dirty="0" err="1" smtClean="0">
                <a:solidFill>
                  <a:srgbClr val="C0504D"/>
                </a:solidFill>
                <a:latin typeface="Consolas"/>
              </a:rPr>
              <a:t>url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).</a:t>
            </a:r>
            <a:r>
              <a:rPr lang="en-US" sz="2600" dirty="0" err="1" smtClean="0">
                <a:solidFill>
                  <a:srgbClr val="C0504D"/>
                </a:solidFill>
                <a:latin typeface="Consolas"/>
              </a:rPr>
              <a:t>getHost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   </a:t>
            </a:r>
            <a:r>
              <a:rPr lang="en-US" sz="2600" b="1" dirty="0" smtClean="0">
                <a:solidFill>
                  <a:srgbClr val="C0504D"/>
                </a:solidFill>
                <a:latin typeface="Consolas"/>
              </a:rPr>
              <a:t>if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(</a:t>
            </a:r>
            <a:r>
              <a:rPr lang="en-US" sz="2600" dirty="0" err="1" smtClean="0">
                <a:solidFill>
                  <a:srgbClr val="C0504D"/>
                </a:solidFill>
                <a:latin typeface="Consolas"/>
              </a:rPr>
              <a:t>host.equals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(“</a:t>
            </a:r>
            <a:r>
              <a:rPr lang="en-US" sz="2600" dirty="0" err="1" smtClean="0">
                <a:solidFill>
                  <a:srgbClr val="C0504D"/>
                </a:solidFill>
                <a:latin typeface="Consolas"/>
              </a:rPr>
              <a:t>stanford.edu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”))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   </a:t>
            </a:r>
            <a:r>
              <a:rPr lang="en-US" sz="2600" b="1" dirty="0" smtClean="0">
                <a:solidFill>
                  <a:srgbClr val="C0504D"/>
                </a:solidFill>
                <a:latin typeface="Consolas"/>
              </a:rPr>
              <a:t>return</a:t>
            </a:r>
            <a:r>
              <a:rPr lang="en-US" sz="2600" dirty="0" smtClean="0">
                <a:solidFill>
                  <a:srgbClr val="C0504D"/>
                </a:solidFill>
                <a:latin typeface="Consolas"/>
              </a:rPr>
              <a:t> false;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log(“Overrode URL: ” +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); </a:t>
            </a: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solidFill>
                  <a:schemeClr val="accent2"/>
                </a:solidFill>
                <a:latin typeface="Consolas"/>
              </a:rPr>
              <a:t>return</a:t>
            </a:r>
            <a:r>
              <a:rPr lang="en-US" sz="2600" dirty="0" smtClean="0">
                <a:solidFill>
                  <a:schemeClr val="accent2"/>
                </a:solidFill>
                <a:latin typeface="Consolas"/>
              </a:rPr>
              <a:t> true;</a:t>
            </a:r>
            <a:endParaRPr lang="en-US" sz="2600" dirty="0">
              <a:solidFill>
                <a:schemeClr val="accent2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0004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What does untrusted mean?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33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/>
                <a:cs typeface="Arial"/>
              </a:rPr>
              <a:t>2</a:t>
            </a:r>
            <a:r>
              <a:rPr lang="en-US" sz="4200" dirty="0" smtClean="0">
                <a:latin typeface="Arial"/>
                <a:cs typeface="Arial"/>
              </a:rPr>
              <a:t>. Load content with HTTP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36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3. Use HTTPS unsafely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200" dirty="0" smtClean="0">
                <a:latin typeface="Arial"/>
                <a:cs typeface="Arial"/>
              </a:rPr>
              <a:t>Hundreds of thousands of </a:t>
            </a:r>
            <a:br>
              <a:rPr lang="en-US" sz="4200" dirty="0" smtClean="0">
                <a:latin typeface="Arial"/>
                <a:cs typeface="Arial"/>
              </a:rPr>
            </a:br>
            <a:r>
              <a:rPr lang="en-US" sz="4200" dirty="0" smtClean="0">
                <a:latin typeface="Arial"/>
                <a:cs typeface="Arial"/>
              </a:rPr>
              <a:t>vulnerable apps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6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1997839"/>
            <a:ext cx="81661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Consolas"/>
              </a:rPr>
              <a:t>public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void </a:t>
            </a:r>
            <a:r>
              <a:rPr lang="en-US" sz="2600" dirty="0" err="1" smtClean="0">
                <a:latin typeface="Consolas"/>
              </a:rPr>
              <a:t>onReceivedSslError</a:t>
            </a:r>
            <a:r>
              <a:rPr lang="en-US" sz="2600" dirty="0" smtClean="0">
                <a:latin typeface="Consolas"/>
              </a:rPr>
              <a:t>(</a:t>
            </a:r>
          </a:p>
          <a:p>
            <a:r>
              <a:rPr lang="en-US" sz="2600" dirty="0" smtClean="0">
                <a:latin typeface="Consolas"/>
              </a:rPr>
              <a:t> 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view, </a:t>
            </a:r>
            <a:r>
              <a:rPr lang="en-US" sz="2600" b="1" dirty="0" err="1" smtClean="0">
                <a:latin typeface="Consolas"/>
              </a:rPr>
              <a:t>SslErrorHandler</a:t>
            </a:r>
            <a:r>
              <a:rPr lang="en-US" sz="2600" b="1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handler,    </a:t>
            </a:r>
          </a:p>
          <a:p>
            <a:r>
              <a:rPr lang="en-US" sz="2600" b="1" dirty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SslError</a:t>
            </a:r>
            <a:r>
              <a:rPr lang="en-US" sz="2600" dirty="0" smtClean="0">
                <a:latin typeface="Consolas"/>
              </a:rPr>
              <a:t> error){</a:t>
            </a:r>
          </a:p>
          <a:p>
            <a:endParaRPr lang="en-US" sz="2600" dirty="0" smtClean="0">
              <a:latin typeface="Consolas"/>
            </a:endParaRPr>
          </a:p>
          <a:p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// </a:t>
            </a:r>
            <a:r>
              <a:rPr lang="en-US" sz="2600" dirty="0" err="1" smtClean="0">
                <a:solidFill>
                  <a:schemeClr val="accent5"/>
                </a:solidFill>
                <a:latin typeface="Consolas"/>
              </a:rPr>
              <a:t>handler.cancel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() -&gt; cancel the load</a:t>
            </a:r>
            <a:r>
              <a:rPr lang="en-US" sz="2600" dirty="0" smtClean="0">
                <a:latin typeface="Consolas"/>
              </a:rPr>
              <a:t>  </a:t>
            </a:r>
          </a:p>
          <a:p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  // </a:t>
            </a:r>
            <a:r>
              <a:rPr lang="en-US" sz="2600" dirty="0" err="1" smtClean="0">
                <a:solidFill>
                  <a:schemeClr val="accent5"/>
                </a:solidFill>
                <a:latin typeface="Consolas"/>
              </a:rPr>
              <a:t>handler.proceed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() -&gt; ignore the error</a:t>
            </a:r>
          </a:p>
          <a:p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 </a:t>
            </a:r>
            <a:r>
              <a:rPr lang="en-US" sz="2600" dirty="0">
                <a:solidFill>
                  <a:schemeClr val="accent5"/>
                </a:solidFill>
                <a:latin typeface="Consolas"/>
              </a:rPr>
              <a:t> </a:t>
            </a:r>
            <a:endParaRPr lang="en-US" sz="2600" dirty="0" smtClean="0">
              <a:latin typeface="Consolas"/>
            </a:endParaRPr>
          </a:p>
          <a:p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7549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1997839"/>
            <a:ext cx="8166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Consolas"/>
              </a:rPr>
              <a:t>public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void </a:t>
            </a:r>
            <a:r>
              <a:rPr lang="en-US" sz="2600" dirty="0" err="1" smtClean="0">
                <a:latin typeface="Consolas"/>
              </a:rPr>
              <a:t>onReceivedSslError</a:t>
            </a:r>
            <a:r>
              <a:rPr lang="en-US" sz="2600" dirty="0" smtClean="0">
                <a:latin typeface="Consolas"/>
              </a:rPr>
              <a:t>(</a:t>
            </a:r>
          </a:p>
          <a:p>
            <a:r>
              <a:rPr lang="en-US" sz="2600" dirty="0" smtClean="0">
                <a:latin typeface="Consolas"/>
              </a:rPr>
              <a:t> 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view, </a:t>
            </a:r>
            <a:r>
              <a:rPr lang="en-US" sz="2600" b="1" dirty="0" err="1" smtClean="0">
                <a:latin typeface="Consolas"/>
              </a:rPr>
              <a:t>SslErrorHandler</a:t>
            </a:r>
            <a:r>
              <a:rPr lang="en-US" sz="2600" b="1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handler,    </a:t>
            </a:r>
          </a:p>
          <a:p>
            <a:r>
              <a:rPr lang="en-US" sz="2600" b="1" dirty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SslError</a:t>
            </a:r>
            <a:r>
              <a:rPr lang="en-US" sz="2600" dirty="0" smtClean="0">
                <a:latin typeface="Consolas"/>
              </a:rPr>
              <a:t> error){</a:t>
            </a:r>
          </a:p>
          <a:p>
            <a:endParaRPr lang="en-US" sz="2600" dirty="0" smtClean="0">
              <a:latin typeface="Consolas"/>
            </a:endParaRPr>
          </a:p>
          <a:p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handler.proceed</a:t>
            </a:r>
            <a:r>
              <a:rPr lang="en-US" sz="2600" dirty="0" smtClean="0">
                <a:latin typeface="Consolas"/>
              </a:rPr>
              <a:t>();</a:t>
            </a:r>
          </a:p>
          <a:p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 </a:t>
            </a:r>
            <a:endParaRPr lang="en-US" sz="2600" dirty="0" smtClean="0">
              <a:latin typeface="Consolas"/>
            </a:endParaRPr>
          </a:p>
          <a:p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013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1997839"/>
            <a:ext cx="8166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Consolas"/>
              </a:rPr>
              <a:t>public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void </a:t>
            </a:r>
            <a:r>
              <a:rPr lang="en-US" sz="2600" dirty="0" err="1" smtClean="0">
                <a:latin typeface="Consolas"/>
              </a:rPr>
              <a:t>onReceivedSslError</a:t>
            </a:r>
            <a:r>
              <a:rPr lang="en-US" sz="2600" dirty="0" smtClean="0">
                <a:latin typeface="Consolas"/>
              </a:rPr>
              <a:t>(</a:t>
            </a:r>
          </a:p>
          <a:p>
            <a:r>
              <a:rPr lang="en-US" sz="2600" dirty="0" smtClean="0">
                <a:latin typeface="Consolas"/>
              </a:rPr>
              <a:t> 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view, </a:t>
            </a:r>
            <a:r>
              <a:rPr lang="en-US" sz="2600" b="1" dirty="0" err="1" smtClean="0">
                <a:latin typeface="Consolas"/>
              </a:rPr>
              <a:t>SslErrorHandler</a:t>
            </a:r>
            <a:r>
              <a:rPr lang="en-US" sz="2600" b="1" dirty="0" smtClean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handler,    </a:t>
            </a:r>
          </a:p>
          <a:p>
            <a:r>
              <a:rPr lang="en-US" sz="2600" b="1" dirty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   </a:t>
            </a:r>
            <a:r>
              <a:rPr lang="en-US" sz="2600" b="1" dirty="0" err="1" smtClean="0">
                <a:latin typeface="Consolas"/>
              </a:rPr>
              <a:t>SslError</a:t>
            </a:r>
            <a:r>
              <a:rPr lang="en-US" sz="2600" dirty="0" smtClean="0">
                <a:latin typeface="Consolas"/>
              </a:rPr>
              <a:t> error){</a:t>
            </a:r>
          </a:p>
          <a:p>
            <a:endParaRPr lang="en-US" sz="2600" dirty="0" smtClean="0">
              <a:latin typeface="Consolas"/>
            </a:endParaRPr>
          </a:p>
          <a:p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handler.proceed</a:t>
            </a:r>
            <a:r>
              <a:rPr lang="en-US" sz="2600" dirty="0" smtClean="0">
                <a:latin typeface="Consolas"/>
              </a:rPr>
              <a:t>();</a:t>
            </a:r>
          </a:p>
          <a:p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 </a:t>
            </a:r>
            <a:endParaRPr lang="en-US" sz="2600" dirty="0" smtClean="0">
              <a:latin typeface="Consolas"/>
            </a:endParaRPr>
          </a:p>
          <a:p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320040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Results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72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47899"/>
              </p:ext>
            </p:extLst>
          </p:nvPr>
        </p:nvGraphicFramePr>
        <p:xfrm>
          <a:off x="584197" y="1981200"/>
          <a:ext cx="7975602" cy="318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3"/>
                <a:gridCol w="2294465"/>
                <a:gridCol w="2658534"/>
              </a:tblGrid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/>
                          <a:cs typeface="Arial"/>
                        </a:rPr>
                        <a:t>Vulnerability</a:t>
                      </a:r>
                      <a:endParaRPr lang="en-US" sz="30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/>
                          <a:cs typeface="Arial"/>
                        </a:rPr>
                        <a:t>% Relevant</a:t>
                      </a:r>
                      <a:endParaRPr lang="en-US" sz="30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/>
                          <a:cs typeface="Arial"/>
                        </a:rPr>
                        <a:t>% Vulnerable</a:t>
                      </a:r>
                      <a:endParaRPr lang="en-US" sz="30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Unsafe </a:t>
                      </a:r>
                      <a:r>
                        <a:rPr lang="en-US" sz="3000" dirty="0" err="1" smtClean="0">
                          <a:latin typeface="Arial"/>
                          <a:cs typeface="Arial"/>
                        </a:rPr>
                        <a:t>Nav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15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34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HTTP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40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56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Unsafe HTTPS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3000" dirty="0" smtClean="0">
                          <a:latin typeface="Arial"/>
                          <a:cs typeface="Arial"/>
                        </a:rPr>
                        <a:t>27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29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6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t3p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87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Popularity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45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87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Outdated Apps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85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6400" y="2941638"/>
            <a:ext cx="2844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/>
                <a:cs typeface="Arial"/>
              </a:rPr>
              <a:t>29%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unsafe </a:t>
            </a:r>
            <a:r>
              <a:rPr lang="en-US" sz="2800" dirty="0" err="1" smtClean="0">
                <a:latin typeface="Arial"/>
                <a:cs typeface="Arial"/>
              </a:rPr>
              <a:t>nav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cs typeface="Arial"/>
              </a:rPr>
              <a:t>Libraries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53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6400" y="2941638"/>
            <a:ext cx="2844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/>
                <a:cs typeface="Arial"/>
              </a:rPr>
              <a:t>29%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unsafe </a:t>
            </a:r>
            <a:r>
              <a:rPr lang="en-US" sz="2800" dirty="0" err="1" smtClean="0">
                <a:latin typeface="Arial"/>
                <a:cs typeface="Arial"/>
              </a:rPr>
              <a:t>nav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cs typeface="Arial"/>
              </a:rPr>
              <a:t>Libraries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49600" y="2941638"/>
            <a:ext cx="284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/>
                <a:cs typeface="Arial"/>
              </a:rPr>
              <a:t>51%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HTTP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20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6400" y="2941638"/>
            <a:ext cx="2844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/>
                <a:cs typeface="Arial"/>
              </a:rPr>
              <a:t>29%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unsafe </a:t>
            </a:r>
            <a:r>
              <a:rPr lang="en-US" sz="2800" dirty="0" err="1" smtClean="0">
                <a:latin typeface="Arial"/>
                <a:cs typeface="Arial"/>
              </a:rPr>
              <a:t>nav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cs typeface="Arial"/>
              </a:rPr>
              <a:t>Libraries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49600" y="2941638"/>
            <a:ext cx="284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/>
                <a:cs typeface="Arial"/>
              </a:rPr>
              <a:t>51%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HTTP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80100" y="2941638"/>
            <a:ext cx="284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/>
                <a:cs typeface="Arial"/>
              </a:rPr>
              <a:t>53%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unsafe HTTPS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83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Definitions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77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Takeaways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64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Takeaways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Apps must not load untrusted content into </a:t>
            </a:r>
            <a:r>
              <a:rPr lang="en-US" sz="3000" dirty="0" err="1" smtClean="0">
                <a:latin typeface="Arial"/>
                <a:cs typeface="Arial"/>
              </a:rPr>
              <a:t>WebViews</a:t>
            </a:r>
            <a:endParaRPr lang="en-US" sz="3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1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Takeaways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Apps must not load untrusted content into </a:t>
            </a:r>
            <a:r>
              <a:rPr lang="en-US" sz="3000" dirty="0" err="1" smtClean="0">
                <a:latin typeface="Arial"/>
                <a:cs typeface="Arial"/>
              </a:rPr>
              <a:t>WebViews</a:t>
            </a:r>
            <a:endParaRPr lang="en-US" sz="3000" dirty="0" smtClean="0">
              <a:latin typeface="Arial"/>
              <a:cs typeface="Arial"/>
            </a:endParaRPr>
          </a:p>
          <a:p>
            <a:endParaRPr lang="en-US" sz="3000" dirty="0">
              <a:latin typeface="Arial"/>
              <a:cs typeface="Arial"/>
            </a:endParaRPr>
          </a:p>
          <a:p>
            <a:r>
              <a:rPr lang="en-US" sz="3000" dirty="0" smtClean="0">
                <a:latin typeface="Arial"/>
                <a:cs typeface="Arial"/>
              </a:rPr>
              <a:t>Able to identify violating apps using static analysis</a:t>
            </a:r>
          </a:p>
          <a:p>
            <a:pPr marL="0" indent="0">
              <a:buNone/>
            </a:pP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19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Takeaways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Apps must not load untrusted content into </a:t>
            </a:r>
            <a:r>
              <a:rPr lang="en-US" sz="3000" dirty="0" err="1" smtClean="0">
                <a:latin typeface="Arial"/>
                <a:cs typeface="Arial"/>
              </a:rPr>
              <a:t>WebViews</a:t>
            </a:r>
            <a:endParaRPr lang="en-US" sz="3000" dirty="0" smtClean="0">
              <a:latin typeface="Arial"/>
              <a:cs typeface="Arial"/>
            </a:endParaRPr>
          </a:p>
          <a:p>
            <a:endParaRPr lang="en-US" sz="3000" dirty="0">
              <a:latin typeface="Arial"/>
              <a:cs typeface="Arial"/>
            </a:endParaRPr>
          </a:p>
          <a:p>
            <a:r>
              <a:rPr lang="en-US" sz="3000" dirty="0" smtClean="0">
                <a:latin typeface="Arial"/>
                <a:cs typeface="Arial"/>
              </a:rPr>
              <a:t>Able to identify violating apps using static analysis</a:t>
            </a:r>
          </a:p>
          <a:p>
            <a:endParaRPr lang="en-US" sz="3000" dirty="0">
              <a:latin typeface="Arial"/>
              <a:cs typeface="Arial"/>
            </a:endParaRPr>
          </a:p>
          <a:p>
            <a:r>
              <a:rPr lang="en-US" sz="3000" dirty="0" smtClean="0">
                <a:latin typeface="Arial"/>
                <a:cs typeface="Arial"/>
              </a:rPr>
              <a:t>Vulnerabilities are present in the entire app ecosystem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19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Questions?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71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54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A Large-Scale Study of </a:t>
            </a:r>
          </a:p>
          <a:p>
            <a:r>
              <a:rPr lang="en-US" dirty="0" smtClean="0">
                <a:latin typeface="Arial"/>
                <a:cs typeface="Arial"/>
              </a:rPr>
              <a:t>Mobile Web App Security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09700" y="3981450"/>
            <a:ext cx="421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6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36249"/>
            <a:ext cx="3060700" cy="5443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094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latin typeface="Arial"/>
                <a:cs typeface="Arial"/>
              </a:rPr>
              <a:t>A mobile web app is…</a:t>
            </a:r>
          </a:p>
          <a:p>
            <a:pPr marL="0" indent="0">
              <a:buNone/>
            </a:pPr>
            <a:endParaRPr lang="en-US" sz="3600" i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i="1" dirty="0" smtClean="0">
                <a:latin typeface="Arial"/>
                <a:cs typeface="Arial"/>
              </a:rPr>
              <a:t>… an app that embeds a fully functional web browser as a UI element.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25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54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A Large-Scale Study of </a:t>
            </a:r>
          </a:p>
          <a:p>
            <a:r>
              <a:rPr lang="en-US" dirty="0" smtClean="0">
                <a:latin typeface="Arial"/>
                <a:cs typeface="Arial"/>
              </a:rPr>
              <a:t>Mobile Web App Security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70100" y="3314700"/>
            <a:ext cx="32385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7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169"/>
            <a:ext cx="8229600" cy="3040062"/>
          </a:xfrm>
        </p:spPr>
        <p:txBody>
          <a:bodyPr>
            <a:normAutofit/>
          </a:bodyPr>
          <a:lstStyle/>
          <a:p>
            <a:r>
              <a:rPr lang="en-US" sz="5200" dirty="0" smtClean="0">
                <a:latin typeface="Arial"/>
                <a:cs typeface="Arial"/>
              </a:rPr>
              <a:t>1,172,610</a:t>
            </a:r>
            <a:r>
              <a:rPr lang="en-US" sz="4800" dirty="0" smtClean="0">
                <a:latin typeface="Arial"/>
                <a:cs typeface="Arial"/>
              </a:rPr>
              <a:t/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3000" dirty="0" smtClean="0">
                <a:latin typeface="Arial"/>
                <a:cs typeface="Arial"/>
              </a:rPr>
              <a:t>Android apps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2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814</Words>
  <Application>Microsoft Macintosh PowerPoint</Application>
  <PresentationFormat>On-screen Show (4:3)</PresentationFormat>
  <Paragraphs>195</Paragraphs>
  <Slides>44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 Large-Scale Study of  Mobile Web App Security</vt:lpstr>
      <vt:lpstr>The big picture</vt:lpstr>
      <vt:lpstr>Hundreds of thousands of  vulnerable apps</vt:lpstr>
      <vt:lpstr>Definitions</vt:lpstr>
      <vt:lpstr>PowerPoint Presentation</vt:lpstr>
      <vt:lpstr>PowerPoint Presentation</vt:lpstr>
      <vt:lpstr>PowerPoint Presentation</vt:lpstr>
      <vt:lpstr>PowerPoint Presentation</vt:lpstr>
      <vt:lpstr>1,172,610 Android apps</vt:lpstr>
      <vt:lpstr>998,286 w/ WebViews</vt:lpstr>
      <vt:lpstr>PowerPoint Presentation</vt:lpstr>
      <vt:lpstr>PowerPoint Presentation</vt:lpstr>
      <vt:lpstr>PowerPoint Presentation</vt:lpstr>
      <vt:lpstr>PowerPoint Presentation</vt:lpstr>
      <vt:lpstr>“You should restrict the web-pages that can load inside your WebView with a whitelist.”  - Facebook</vt:lpstr>
      <vt:lpstr>“…only loading content from trusted sources into WebView will help protect users.”  - Adrian Ludwig, Google</vt:lpstr>
      <vt:lpstr>Goal:  Find apps that load untrusted content in WebViews</vt:lpstr>
      <vt:lpstr>1. Navigate to untrusted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untrusted mean?</vt:lpstr>
      <vt:lpstr>2. Load content with HTTP</vt:lpstr>
      <vt:lpstr>3. Use HTTPS unsafely</vt:lpstr>
      <vt:lpstr>PowerPoint Presentation</vt:lpstr>
      <vt:lpstr>PowerPoint Presentation</vt:lpstr>
      <vt:lpstr>PowerPoint Presentation</vt:lpstr>
      <vt:lpstr>Results</vt:lpstr>
      <vt:lpstr>PowerPoint Presentation</vt:lpstr>
      <vt:lpstr>Popularity</vt:lpstr>
      <vt:lpstr>Outdated Apps</vt:lpstr>
      <vt:lpstr>29%  unsafe nav</vt:lpstr>
      <vt:lpstr>29%  unsafe nav</vt:lpstr>
      <vt:lpstr>29%  unsafe nav</vt:lpstr>
      <vt:lpstr>Takeaways</vt:lpstr>
      <vt:lpstr>Takeaways</vt:lpstr>
      <vt:lpstr>Takeaways</vt:lpstr>
      <vt:lpstr>Takeaways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Large-Scale Study of Mobile Web App Security</dc:title>
  <dc:creator>Patrick</dc:creator>
  <cp:lastModifiedBy>Patrick</cp:lastModifiedBy>
  <cp:revision>22</cp:revision>
  <dcterms:created xsi:type="dcterms:W3CDTF">2015-05-20T05:04:00Z</dcterms:created>
  <dcterms:modified xsi:type="dcterms:W3CDTF">2015-05-21T22:52:12Z</dcterms:modified>
</cp:coreProperties>
</file>