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6" r:id="rId4"/>
    <p:sldId id="287" r:id="rId5"/>
    <p:sldId id="269" r:id="rId6"/>
    <p:sldId id="270" r:id="rId7"/>
    <p:sldId id="271" r:id="rId8"/>
    <p:sldId id="272" r:id="rId9"/>
    <p:sldId id="288" r:id="rId10"/>
    <p:sldId id="289" r:id="rId11"/>
    <p:sldId id="300" r:id="rId12"/>
    <p:sldId id="273" r:id="rId13"/>
    <p:sldId id="275" r:id="rId14"/>
    <p:sldId id="276" r:id="rId15"/>
    <p:sldId id="277" r:id="rId16"/>
    <p:sldId id="283" r:id="rId17"/>
    <p:sldId id="293" r:id="rId18"/>
    <p:sldId id="294" r:id="rId19"/>
    <p:sldId id="295" r:id="rId20"/>
    <p:sldId id="296" r:id="rId21"/>
    <p:sldId id="297" r:id="rId22"/>
    <p:sldId id="299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DC51-9E1D-439B-A9BF-3CDC8809E024}" type="datetimeFigureOut">
              <a:rPr lang="zh-CN" altLang="en-US" smtClean="0"/>
              <a:pPr/>
              <a:t>21/5/15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166CB-9DCC-46F1-8B3B-C6EC6D57FE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68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Sensitive notes stored in </a:t>
            </a:r>
            <a:r>
              <a:rPr lang="en-US" dirty="0" err="1" smtClean="0"/>
              <a:t>Evernote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166CB-9DCC-46F1-8B3B-C6EC6D57FEC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23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it is still possible for an adversary to steal private app files in an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manner by exploiting components that are trusted by the victim apps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166CB-9DCC-46F1-8B3B-C6EC6D57FEC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7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BE19-D20F-4502-9563-521E5154B98F}" type="datetime1">
              <a:rPr lang="zh-CN" altLang="en-US" smtClean="0"/>
              <a:pPr/>
              <a:t>21/5/15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68E-3908-471C-81F0-EA0E3CC95DCD}" type="datetime1">
              <a:rPr lang="zh-CN" altLang="en-US" smtClean="0"/>
              <a:pPr/>
              <a:t>21/5/15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388A-184F-429A-B22F-0F54C4C8BC6D}" type="datetime1">
              <a:rPr lang="zh-CN" altLang="en-US" smtClean="0"/>
              <a:pPr/>
              <a:t>21/5/15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13CB-946E-402F-968E-321261470054}" type="datetime1">
              <a:rPr lang="zh-CN" altLang="en-US" smtClean="0"/>
              <a:pPr/>
              <a:t>21/5/15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D687-63BA-4E5E-806A-328AA7C24CDE}" type="datetime1">
              <a:rPr lang="zh-CN" altLang="en-US" smtClean="0"/>
              <a:pPr/>
              <a:t>21/5/15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7CA-FBF0-428D-9F0D-D69BD0B71AF3}" type="datetime1">
              <a:rPr lang="zh-CN" altLang="en-US" smtClean="0"/>
              <a:pPr/>
              <a:t>21/5/15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401D-083D-476D-9D6B-9B7C3D5B06E0}" type="datetime1">
              <a:rPr lang="zh-CN" altLang="en-US" smtClean="0"/>
              <a:pPr/>
              <a:t>21/5/15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3DF-E1B4-469F-BB5A-9DE31B3EF2F6}" type="datetime1">
              <a:rPr lang="zh-CN" altLang="en-US" smtClean="0"/>
              <a:pPr/>
              <a:t>21/5/15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35C7-21F9-4F79-BB1D-438FAA11BAE9}" type="datetime1">
              <a:rPr lang="zh-CN" altLang="en-US" smtClean="0"/>
              <a:pPr/>
              <a:t>21/5/15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C989-1DAC-49BA-A975-B3FB294006F5}" type="datetime1">
              <a:rPr lang="zh-CN" altLang="en-US" smtClean="0"/>
              <a:pPr/>
              <a:t>21/5/15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2A21-1354-4F25-A067-60D8DF542488}" type="datetime1">
              <a:rPr lang="zh-CN" altLang="en-US" smtClean="0"/>
              <a:pPr/>
              <a:t>21/5/15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54D5-C6E1-42E3-8D2C-DC83544BB182}" type="datetime1">
              <a:rPr lang="zh-CN" altLang="en-US" smtClean="0"/>
              <a:pPr/>
              <a:t>21/5/15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Indirect File Leaks </a:t>
            </a:r>
            <a:r>
              <a:rPr lang="en-US" sz="4000" b="1" dirty="0" smtClean="0"/>
              <a:t>in Mobile Applications</a:t>
            </a:r>
            <a:endParaRPr lang="en-US" sz="40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Daoyuan Wu </a:t>
            </a:r>
            <a:r>
              <a:rPr lang="en-US" altLang="zh-CN" dirty="0" smtClean="0"/>
              <a:t>and Rocky K. C. Chang</a:t>
            </a:r>
          </a:p>
          <a:p>
            <a:r>
              <a:rPr lang="en-US" dirty="0"/>
              <a:t>The Hong Kong Polytechnic University </a:t>
            </a:r>
            <a:endParaRPr lang="en-US" altLang="zh-CN" dirty="0" smtClean="0"/>
          </a:p>
          <a:p>
            <a:r>
              <a:rPr lang="en-US" altLang="zh-CN" dirty="0" smtClean="0"/>
              <a:t>May 21, 2015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47564" y="116632"/>
            <a:ext cx="78488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MoST’15, in </a:t>
            </a:r>
            <a:r>
              <a:rPr lang="en-US" sz="3000" dirty="0"/>
              <a:t>conjunction with </a:t>
            </a:r>
            <a:r>
              <a:rPr lang="en-US" sz="3000" dirty="0" smtClean="0"/>
              <a:t>S&amp;P’15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/>
                <a:cs typeface="Times New Roman"/>
              </a:rPr>
              <a:t>sopIFL</a:t>
            </a:r>
            <a:r>
              <a:rPr lang="en-US" b="1" dirty="0"/>
              <a:t> Case </a:t>
            </a:r>
            <a:r>
              <a:rPr lang="en-US" b="1" dirty="0" smtClean="0"/>
              <a:t>Study: </a:t>
            </a:r>
            <a:r>
              <a:rPr lang="en-US" b="1" dirty="0" err="1" smtClean="0"/>
              <a:t>Mail.Ru</a:t>
            </a:r>
            <a:endParaRPr lang="en-US" dirty="0"/>
          </a:p>
        </p:txBody>
      </p:sp>
      <p:pic>
        <p:nvPicPr>
          <p:cNvPr id="6" name="Picture 5" descr="stealMailRu_m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7488832" cy="56166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3668831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Just send an email with a crafted attachment!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776" y="2204864"/>
            <a:ext cx="1944216" cy="1584176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stealMailRuCloud_fil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00" y="1052736"/>
            <a:ext cx="7488000" cy="561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479889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Mail.Ru’s</a:t>
            </a:r>
            <a:r>
              <a:rPr lang="en-US" sz="3600" dirty="0" smtClean="0">
                <a:solidFill>
                  <a:srgbClr val="FF0000"/>
                </a:solidFill>
              </a:rPr>
              <a:t> database file is stolen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4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/>
                <a:cs typeface="Times New Roman"/>
              </a:rPr>
              <a:t>sopIFL</a:t>
            </a:r>
            <a:r>
              <a:rPr lang="en-US" b="1" dirty="0"/>
              <a:t> Case </a:t>
            </a:r>
            <a:r>
              <a:rPr lang="en-US" b="1" dirty="0" smtClean="0"/>
              <a:t>Study: QQ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3" name="Picture 2" descr="stealQQ_iphon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1" y="908720"/>
            <a:ext cx="3344797" cy="5949280"/>
          </a:xfrm>
          <a:prstGeom prst="rect">
            <a:avLst/>
          </a:prstGeom>
        </p:spPr>
      </p:pic>
      <p:pic>
        <p:nvPicPr>
          <p:cNvPr id="5" name="Picture 4" descr="stealQQ_iphon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04" y="909384"/>
            <a:ext cx="3359820" cy="5976000"/>
          </a:xfrm>
          <a:prstGeom prst="rect">
            <a:avLst/>
          </a:prstGeom>
        </p:spPr>
      </p:pic>
      <p:pic>
        <p:nvPicPr>
          <p:cNvPr id="8" name="Picture 7" descr="stealQQ_iphone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5013176"/>
            <a:ext cx="9036496" cy="1042147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331640" y="3573016"/>
            <a:ext cx="2664296" cy="100811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3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2. </a:t>
            </a:r>
            <a:r>
              <a:rPr lang="en-US" altLang="zh-CN" b="1" dirty="0"/>
              <a:t>The </a:t>
            </a:r>
            <a:r>
              <a:rPr lang="en-US" altLang="zh-CN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aimIFL</a:t>
            </a:r>
            <a:r>
              <a:rPr lang="en-US" altLang="zh-CN" b="1" dirty="0" smtClean="0">
                <a:solidFill>
                  <a:srgbClr val="FFFF00"/>
                </a:solidFill>
              </a:rPr>
              <a:t> </a:t>
            </a:r>
            <a:r>
              <a:rPr lang="en-US" altLang="zh-CN" b="1" dirty="0"/>
              <a:t>attacks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Inject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execute</a:t>
            </a:r>
            <a:r>
              <a:rPr lang="en-US" dirty="0" smtClean="0"/>
              <a:t> </a:t>
            </a:r>
            <a:r>
              <a:rPr lang="en-US" dirty="0"/>
              <a:t>unauthorized </a:t>
            </a:r>
            <a:r>
              <a:rPr lang="en-US" dirty="0" err="1"/>
              <a:t>JavaScripts</a:t>
            </a:r>
            <a:r>
              <a:rPr lang="en-US" dirty="0"/>
              <a:t> </a:t>
            </a:r>
            <a:r>
              <a:rPr lang="en-US" i="1" dirty="0">
                <a:solidFill>
                  <a:srgbClr val="FFFF00"/>
                </a:solidFill>
              </a:rPr>
              <a:t>directly</a:t>
            </a:r>
            <a:r>
              <a:rPr lang="en-US" i="1" dirty="0"/>
              <a:t> </a:t>
            </a:r>
            <a:r>
              <a:rPr lang="en-US" dirty="0"/>
              <a:t>on target </a:t>
            </a:r>
            <a:r>
              <a:rPr lang="en-US" dirty="0" smtClean="0"/>
              <a:t>files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steal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files</a:t>
            </a:r>
            <a:r>
              <a:rPr lang="en-US" dirty="0" smtClean="0"/>
              <a:t>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dirty="0" smtClean="0"/>
              <a:t>leverage </a:t>
            </a:r>
            <a:r>
              <a:rPr lang="en-US" dirty="0"/>
              <a:t>browsing interfaces as </a:t>
            </a:r>
            <a:r>
              <a:rPr lang="en-US" dirty="0" smtClean="0"/>
              <a:t>deputies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 smtClean="0">
                <a:solidFill>
                  <a:srgbClr val="FFFF00"/>
                </a:solidFill>
              </a:rPr>
              <a:t>no SOP</a:t>
            </a:r>
            <a:r>
              <a:rPr lang="zh-CN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</a:rPr>
              <a:t>violation</a:t>
            </a:r>
            <a:r>
              <a:rPr lang="zh-CN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CN" dirty="0" smtClean="0"/>
              <a:t>anymore</a:t>
            </a:r>
          </a:p>
          <a:p>
            <a:pPr lvl="1"/>
            <a:endParaRPr lang="en-US" altLang="zh-CN" dirty="0"/>
          </a:p>
          <a:p>
            <a:r>
              <a:rPr lang="en-US" altLang="zh-CN" b="1" dirty="0"/>
              <a:t>Two types </a:t>
            </a:r>
            <a:r>
              <a:rPr lang="en-US" altLang="zh-CN" dirty="0"/>
              <a:t>(based on who </a:t>
            </a:r>
            <a:r>
              <a:rPr lang="en-US" altLang="zh-CN" dirty="0" smtClean="0"/>
              <a:t>loads the target file)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aimIFL-1</a:t>
            </a:r>
            <a:r>
              <a:rPr lang="en-US" altLang="zh-CN" dirty="0"/>
              <a:t>: </a:t>
            </a:r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FFFF00"/>
                </a:solidFill>
              </a:rPr>
              <a:t>adversary</a:t>
            </a:r>
            <a:r>
              <a:rPr lang="en-US" altLang="zh-CN" dirty="0" smtClean="0"/>
              <a:t> </a:t>
            </a:r>
            <a:r>
              <a:rPr lang="en-US" altLang="zh-CN" dirty="0"/>
              <a:t>loads</a:t>
            </a:r>
          </a:p>
          <a:p>
            <a:pPr lvl="2"/>
            <a:r>
              <a:rPr lang="en-US" altLang="zh-CN" dirty="0"/>
              <a:t>Need to come up ways to load</a:t>
            </a:r>
          </a:p>
          <a:p>
            <a:pPr lvl="1"/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aimIFL-2</a:t>
            </a:r>
            <a:r>
              <a:rPr lang="en-US" altLang="zh-CN" dirty="0"/>
              <a:t>: </a:t>
            </a:r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FFFF00"/>
                </a:solidFill>
              </a:rPr>
              <a:t>victim</a:t>
            </a:r>
            <a:r>
              <a:rPr lang="en-US" altLang="zh-CN" dirty="0" smtClean="0"/>
              <a:t> </a:t>
            </a:r>
            <a:r>
              <a:rPr lang="en-US" altLang="zh-CN" dirty="0"/>
              <a:t>app loads (as an app feature)</a:t>
            </a:r>
          </a:p>
          <a:p>
            <a:pPr lvl="2"/>
            <a:r>
              <a:rPr lang="en-US" altLang="zh-CN" dirty="0"/>
              <a:t>No need to worry about how to load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Apps vulnerable to the </a:t>
            </a:r>
            <a:r>
              <a:rPr lang="en-US" b="1" dirty="0" err="1" smtClean="0">
                <a:latin typeface="Times New Roman"/>
                <a:cs typeface="Times New Roman"/>
              </a:rPr>
              <a:t>aimIFL</a:t>
            </a:r>
            <a:r>
              <a:rPr lang="en-US" b="1" dirty="0" smtClean="0"/>
              <a:t> attacks</a:t>
            </a:r>
            <a:endParaRPr 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3" y="2060848"/>
            <a:ext cx="8971599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800" b="1" dirty="0" smtClean="0"/>
              <a:t>The </a:t>
            </a:r>
            <a:r>
              <a:rPr lang="en-US" altLang="zh-CN" sz="4800" b="1" dirty="0" smtClean="0">
                <a:latin typeface="Times New Roman"/>
                <a:cs typeface="Times New Roman"/>
              </a:rPr>
              <a:t>aimIFL-1</a:t>
            </a:r>
            <a:r>
              <a:rPr lang="en-US" altLang="zh-CN" sz="4800" b="1" dirty="0" smtClean="0"/>
              <a:t> attacks via </a:t>
            </a:r>
            <a:r>
              <a:rPr lang="en-US" altLang="zh-CN" sz="4800" b="1" dirty="0" smtClean="0">
                <a:latin typeface="Times New Roman"/>
                <a:cs typeface="Times New Roman"/>
              </a:rPr>
              <a:t>file://</a:t>
            </a:r>
            <a:endParaRPr lang="zh-CN" altLang="en-US" sz="4800" b="1" dirty="0">
              <a:latin typeface="Times New Roman"/>
              <a:cs typeface="Times New Roman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985" y="1186644"/>
            <a:ext cx="7592030" cy="548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4000" b="1" dirty="0"/>
              <a:t>The </a:t>
            </a:r>
            <a:r>
              <a:rPr lang="en-US" altLang="zh-CN" sz="4000" b="1" dirty="0">
                <a:latin typeface="Times New Roman"/>
                <a:cs typeface="Times New Roman"/>
              </a:rPr>
              <a:t>aimIFL-1</a:t>
            </a:r>
            <a:r>
              <a:rPr lang="en-US" altLang="zh-CN" sz="4000" b="1" dirty="0"/>
              <a:t> attacks via </a:t>
            </a:r>
            <a:r>
              <a:rPr lang="en-US" altLang="zh-CN" sz="4000" b="1" dirty="0">
                <a:latin typeface="Times New Roman"/>
                <a:cs typeface="Times New Roman"/>
              </a:rPr>
              <a:t>file:</a:t>
            </a:r>
            <a:r>
              <a:rPr lang="en-US" altLang="zh-CN" sz="4000" b="1" dirty="0" smtClean="0">
                <a:latin typeface="Times New Roman"/>
                <a:cs typeface="Times New Roman"/>
              </a:rPr>
              <a:t>// </a:t>
            </a:r>
            <a:br>
              <a:rPr lang="en-US" altLang="zh-CN" sz="4000" b="1" dirty="0" smtClean="0">
                <a:latin typeface="Times New Roman"/>
                <a:cs typeface="Times New Roman"/>
              </a:rPr>
            </a:br>
            <a:r>
              <a:rPr lang="en-US" altLang="zh-CN" sz="4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Baidu’s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most valuable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vuln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. report)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56" y="1196752"/>
            <a:ext cx="783849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The </a:t>
            </a:r>
            <a:r>
              <a:rPr lang="en-US" altLang="zh-CN" b="1" dirty="0">
                <a:latin typeface="Times New Roman"/>
                <a:cs typeface="Times New Roman"/>
              </a:rPr>
              <a:t>aimIFL-1</a:t>
            </a:r>
            <a:r>
              <a:rPr lang="en-US" altLang="zh-CN" b="1" dirty="0"/>
              <a:t> attacks via </a:t>
            </a:r>
            <a:r>
              <a:rPr lang="en-US" altLang="zh-CN" b="1" dirty="0" smtClean="0">
                <a:latin typeface="Times New Roman"/>
                <a:cs typeface="Times New Roman"/>
              </a:rPr>
              <a:t>content:</a:t>
            </a:r>
            <a:r>
              <a:rPr lang="en-US" altLang="zh-CN" b="1" dirty="0">
                <a:latin typeface="Times New Roman"/>
                <a:cs typeface="Times New Roman"/>
              </a:rPr>
              <a:t>/</a:t>
            </a:r>
            <a:r>
              <a:rPr lang="en-US" altLang="zh-CN" b="1" dirty="0" smtClean="0">
                <a:latin typeface="Times New Roman"/>
                <a:cs typeface="Times New Roman"/>
              </a:rPr>
              <a:t>/</a:t>
            </a:r>
            <a:br>
              <a:rPr lang="en-US" altLang="zh-CN" b="1" dirty="0" smtClean="0">
                <a:latin typeface="Times New Roman"/>
                <a:cs typeface="Times New Roman"/>
              </a:rPr>
            </a:br>
            <a:r>
              <a:rPr lang="en-US" altLang="zh-CN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lang="en-US" altLang="zh-CN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Qihoo</a:t>
            </a:r>
            <a:r>
              <a:rPr lang="en-US" altLang="zh-CN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360’s highest bug bounty award)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2050" name="Picture 2" descr="E:\Research\Hack\bounty\360\TODO\360safeopen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51613"/>
            <a:ext cx="3096344" cy="55089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1" name="Picture 3" descr="E:\Research\Hack\bounty\360\TODO\360safecook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635" y="1152525"/>
            <a:ext cx="3095831" cy="550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395536" y="5661248"/>
            <a:ext cx="3096344" cy="64807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3707904" y="3573016"/>
            <a:ext cx="1800200" cy="6480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3</a:t>
            </a:r>
            <a:r>
              <a:rPr lang="en-US" altLang="zh-CN" b="1" dirty="0" smtClean="0"/>
              <a:t>. </a:t>
            </a:r>
            <a:r>
              <a:rPr lang="en-US" altLang="zh-CN" b="1" dirty="0"/>
              <a:t>The </a:t>
            </a:r>
            <a:r>
              <a:rPr lang="en-US" altLang="zh-CN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cmdIFL</a:t>
            </a:r>
            <a:r>
              <a:rPr lang="en-US" altLang="zh-CN" b="1" dirty="0" smtClean="0">
                <a:solidFill>
                  <a:srgbClr val="FFFF00"/>
                </a:solidFill>
              </a:rPr>
              <a:t> </a:t>
            </a:r>
            <a:r>
              <a:rPr lang="en-US" altLang="zh-CN" b="1" dirty="0"/>
              <a:t>attacks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>
                <a:solidFill>
                  <a:srgbClr val="FFFFFF"/>
                </a:solidFill>
              </a:rPr>
              <a:t>xploit </a:t>
            </a:r>
            <a:r>
              <a:rPr lang="en-US" dirty="0">
                <a:solidFill>
                  <a:srgbClr val="FFFF00"/>
                </a:solidFill>
              </a:rPr>
              <a:t>command interpreters </a:t>
            </a:r>
            <a:r>
              <a:rPr lang="en-US" dirty="0">
                <a:solidFill>
                  <a:srgbClr val="FFFFFF"/>
                </a:solidFill>
              </a:rPr>
              <a:t>as deputies inside victim apps to execute unauthorized commands for file </a:t>
            </a:r>
            <a:r>
              <a:rPr lang="en-US" dirty="0" smtClean="0">
                <a:solidFill>
                  <a:srgbClr val="FFFFFF"/>
                </a:solidFill>
              </a:rPr>
              <a:t>leaks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8" y="3645024"/>
            <a:ext cx="8388424" cy="19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9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 smtClean="0"/>
              <a:t>The Case of Terminal Emulator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980728"/>
            <a:ext cx="8676456" cy="333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4293096"/>
            <a:ext cx="8676456" cy="2361020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8722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4. The </a:t>
            </a:r>
            <a:r>
              <a:rPr lang="en-US" altLang="zh-CN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serverIFL</a:t>
            </a:r>
            <a:r>
              <a:rPr lang="en-US" altLang="zh-CN" b="1" dirty="0" smtClean="0">
                <a:solidFill>
                  <a:srgbClr val="FFFF00"/>
                </a:solidFill>
              </a:rPr>
              <a:t> </a:t>
            </a:r>
            <a:r>
              <a:rPr lang="en-US" altLang="zh-CN" b="1" dirty="0"/>
              <a:t>attacks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Send </a:t>
            </a:r>
            <a:r>
              <a:rPr lang="en-US" dirty="0"/>
              <a:t>unauthorized file extraction requests to </a:t>
            </a:r>
            <a:r>
              <a:rPr lang="en-US" dirty="0">
                <a:solidFill>
                  <a:srgbClr val="FFFF00"/>
                </a:solidFill>
              </a:rPr>
              <a:t>embedded app server deputies </a:t>
            </a:r>
            <a:r>
              <a:rPr lang="en-US" dirty="0"/>
              <a:t>inside victim apps to obtain private </a:t>
            </a:r>
            <a:r>
              <a:rPr lang="en-US" dirty="0" smtClean="0"/>
              <a:t>files.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2600" y="3256012"/>
            <a:ext cx="12129201" cy="312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4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Prologue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Mobile apps are gaining significant popularity.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Much of sensitive user information is stored inside mobile apps.</a:t>
            </a:r>
          </a:p>
          <a:p>
            <a:pPr lvl="1"/>
            <a:r>
              <a:rPr lang="en-US" altLang="zh-CN" dirty="0" smtClean="0"/>
              <a:t>Facebook’s cookie files</a:t>
            </a:r>
          </a:p>
          <a:p>
            <a:pPr lvl="1"/>
            <a:r>
              <a:rPr lang="en-US" altLang="zh-CN" dirty="0" err="1" smtClean="0"/>
              <a:t>Evernote’s</a:t>
            </a:r>
            <a:r>
              <a:rPr lang="en-US" altLang="zh-CN" dirty="0" smtClean="0"/>
              <a:t> private notes</a:t>
            </a:r>
          </a:p>
          <a:p>
            <a:pPr lvl="1"/>
            <a:r>
              <a:rPr lang="en-US" altLang="zh-CN" dirty="0" err="1" smtClean="0"/>
              <a:t>Tencent</a:t>
            </a:r>
            <a:r>
              <a:rPr lang="en-US" altLang="zh-CN" dirty="0" smtClean="0"/>
              <a:t> QQ’s chat logs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Sandbox-based app isolation is employed to …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Android VS </a:t>
            </a:r>
            <a:r>
              <a:rPr lang="en-US" b="1" dirty="0" err="1" smtClean="0"/>
              <a:t>iOS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in terms of the impact of IFL attacks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Implication 1</a:t>
            </a:r>
            <a:r>
              <a:rPr lang="en-US" dirty="0"/>
              <a:t>: </a:t>
            </a:r>
            <a:r>
              <a:rPr lang="en-US" i="1" dirty="0"/>
              <a:t>The common practice in </a:t>
            </a:r>
            <a:r>
              <a:rPr lang="en-US" i="1" dirty="0" err="1"/>
              <a:t>iOS</a:t>
            </a:r>
            <a:r>
              <a:rPr lang="en-US" i="1" dirty="0"/>
              <a:t> apps to open (untrusted) files in their own app domain could lead to more pervasive and powerful </a:t>
            </a:r>
            <a:r>
              <a:rPr lang="en-US" i="1" dirty="0" err="1">
                <a:solidFill>
                  <a:srgbClr val="FFFF00"/>
                </a:solidFill>
                <a:latin typeface="Times New Roman"/>
                <a:cs typeface="Times New Roman"/>
              </a:rPr>
              <a:t>sopIFL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/>
              <a:t>attacks on </a:t>
            </a:r>
            <a:r>
              <a:rPr lang="en-US" i="1" dirty="0" err="1"/>
              <a:t>iOS</a:t>
            </a:r>
            <a:r>
              <a:rPr lang="en-US" i="1" dirty="0"/>
              <a:t> than Android</a:t>
            </a:r>
            <a:r>
              <a:rPr lang="en-US" i="1" dirty="0" smtClean="0"/>
              <a:t>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Implication </a:t>
            </a: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/>
              <a:t>: </a:t>
            </a:r>
            <a:r>
              <a:rPr lang="en-US" i="1" dirty="0"/>
              <a:t>The randomized app data directory on </a:t>
            </a:r>
            <a:r>
              <a:rPr lang="en-US" i="1" dirty="0" err="1"/>
              <a:t>iOS</a:t>
            </a:r>
            <a:r>
              <a:rPr lang="en-US" i="1" dirty="0"/>
              <a:t> makes it difficult to conduct the </a:t>
            </a:r>
            <a:r>
              <a:rPr lang="en-US" i="1" dirty="0">
                <a:solidFill>
                  <a:srgbClr val="FFFF00"/>
                </a:solidFill>
                <a:latin typeface="Times New Roman"/>
                <a:cs typeface="Times New Roman"/>
              </a:rPr>
              <a:t>aimIFL-1</a:t>
            </a:r>
            <a:r>
              <a:rPr lang="en-US" i="1" dirty="0"/>
              <a:t> attacks on </a:t>
            </a:r>
            <a:r>
              <a:rPr lang="en-US" i="1" dirty="0" err="1"/>
              <a:t>iOS</a:t>
            </a:r>
            <a:r>
              <a:rPr lang="en-US" i="1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25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Android VS </a:t>
            </a:r>
            <a:r>
              <a:rPr lang="en-US" b="1" dirty="0" err="1" smtClean="0"/>
              <a:t>iOS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in terms of the impact of IFL attacks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Implication 3</a:t>
            </a:r>
            <a:r>
              <a:rPr lang="en-US" dirty="0"/>
              <a:t>: </a:t>
            </a:r>
            <a:r>
              <a:rPr lang="en-US" i="1" dirty="0"/>
              <a:t>Apple’s strict app review prevents </a:t>
            </a:r>
            <a:r>
              <a:rPr lang="en-US" i="1" dirty="0" err="1"/>
              <a:t>iOS</a:t>
            </a:r>
            <a:r>
              <a:rPr lang="en-US" i="1" dirty="0"/>
              <a:t> apps from executing bash commands. An adversary therefore cannot find targets to launch the </a:t>
            </a:r>
            <a:r>
              <a:rPr lang="en-US" i="1" dirty="0" err="1">
                <a:solidFill>
                  <a:srgbClr val="FFFF00"/>
                </a:solidFill>
                <a:latin typeface="Times New Roman"/>
                <a:cs typeface="Times New Roman"/>
              </a:rPr>
              <a:t>cmdIFL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/>
              <a:t>attacks on </a:t>
            </a:r>
            <a:r>
              <a:rPr lang="en-US" i="1" dirty="0" err="1"/>
              <a:t>iOS</a:t>
            </a:r>
            <a:r>
              <a:rPr lang="en-US" i="1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FFFF00"/>
                </a:solidFill>
              </a:rPr>
              <a:t>Implication 4</a:t>
            </a:r>
            <a:r>
              <a:rPr lang="en-US" dirty="0"/>
              <a:t>: </a:t>
            </a:r>
            <a:r>
              <a:rPr lang="en-US" i="1" dirty="0" err="1"/>
              <a:t>iOS</a:t>
            </a:r>
            <a:r>
              <a:rPr lang="en-US" i="1" dirty="0"/>
              <a:t> generally does not allow background server behavior, which reduces the chance of the </a:t>
            </a:r>
            <a:r>
              <a:rPr lang="en-US" i="1" dirty="0" err="1">
                <a:solidFill>
                  <a:srgbClr val="FFFF00"/>
                </a:solidFill>
                <a:latin typeface="Times New Roman"/>
                <a:cs typeface="Times New Roman"/>
              </a:rPr>
              <a:t>serverIFL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/>
              <a:t>attacks on </a:t>
            </a:r>
            <a:r>
              <a:rPr lang="en-US" i="1" dirty="0" err="1"/>
              <a:t>iOS</a:t>
            </a:r>
            <a:r>
              <a:rPr lang="en-US" i="1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5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Thank you! Questions?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5229200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/>
              <a:t>https</a:t>
            </a:r>
            <a:r>
              <a:rPr lang="en-US" altLang="zh-CN" sz="3600" dirty="0"/>
              <a:t>://</a:t>
            </a:r>
            <a:r>
              <a:rPr lang="en-US" altLang="zh-CN" sz="3600" dirty="0">
                <a:solidFill>
                  <a:srgbClr val="FFFF00"/>
                </a:solidFill>
              </a:rPr>
              <a:t>daoyuan14</a:t>
            </a:r>
            <a:r>
              <a:rPr lang="en-US" altLang="zh-CN" sz="3600" dirty="0"/>
              <a:t>.github.io/</a:t>
            </a:r>
          </a:p>
        </p:txBody>
      </p:sp>
      <p:sp>
        <p:nvSpPr>
          <p:cNvPr id="8" name="副标题 2"/>
          <p:cNvSpPr txBox="1">
            <a:spLocks/>
          </p:cNvSpPr>
          <p:nvPr/>
        </p:nvSpPr>
        <p:spPr>
          <a:xfrm>
            <a:off x="0" y="2540496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400" dirty="0" smtClean="0">
                <a:solidFill>
                  <a:srgbClr val="FFFF00"/>
                </a:solidFill>
              </a:rPr>
              <a:t>Daoyuan Wu </a:t>
            </a:r>
            <a:r>
              <a:rPr lang="en-US" altLang="zh-CN" sz="4400" dirty="0" smtClean="0"/>
              <a:t>from HK </a:t>
            </a:r>
            <a:r>
              <a:rPr lang="en-US" altLang="zh-CN" sz="4400" dirty="0" err="1" smtClean="0"/>
              <a:t>PolyU</a:t>
            </a:r>
            <a:endParaRPr lang="en-US" altLang="zh-CN" sz="4400" dirty="0" smtClean="0"/>
          </a:p>
          <a:p>
            <a:pPr marL="0" indent="0" algn="ctr">
              <a:buNone/>
            </a:pPr>
            <a:r>
              <a:rPr lang="en-US" altLang="zh-CN" sz="4400" dirty="0" smtClean="0">
                <a:solidFill>
                  <a:srgbClr val="FFFF00"/>
                </a:solidFill>
              </a:rPr>
              <a:t>daoyuan0x</a:t>
            </a:r>
            <a:r>
              <a:rPr lang="en-US" altLang="zh-CN" sz="4400" dirty="0" smtClean="0"/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144591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53" y="1013961"/>
            <a:ext cx="8057895" cy="5799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 smtClean="0"/>
              <a:t>Indirect File Leak (</a:t>
            </a:r>
            <a:r>
              <a:rPr lang="en-US" b="1" dirty="0" smtClean="0">
                <a:solidFill>
                  <a:srgbClr val="FFFF00"/>
                </a:solidFill>
              </a:rPr>
              <a:t>IFL</a:t>
            </a:r>
            <a:r>
              <a:rPr lang="en-US" b="1" dirty="0" smtClean="0"/>
              <a:t>) attacks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20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Contributions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Four</a:t>
            </a:r>
            <a:r>
              <a:rPr lang="zh-CN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</a:rPr>
              <a:t>new</a:t>
            </a:r>
            <a:r>
              <a:rPr lang="zh-CN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</a:rPr>
              <a:t>mobile IFL</a:t>
            </a:r>
            <a:r>
              <a:rPr lang="zh-CN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</a:rPr>
              <a:t>attacks</a:t>
            </a:r>
          </a:p>
          <a:p>
            <a:pPr lvl="1"/>
            <a:r>
              <a:rPr lang="en-US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both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 </a:t>
            </a:r>
            <a:r>
              <a:rPr lang="en-US" altLang="zh-CN" i="1" dirty="0" smtClean="0">
                <a:solidFill>
                  <a:srgbClr val="FFFF00"/>
                </a:solidFill>
              </a:rPr>
              <a:t>and</a:t>
            </a:r>
            <a:r>
              <a:rPr lang="zh-CN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CN" i="1" dirty="0" err="1" smtClean="0">
                <a:solidFill>
                  <a:srgbClr val="FFFF00"/>
                </a:solidFill>
              </a:rPr>
              <a:t>iOS</a:t>
            </a:r>
            <a:endParaRPr lang="en-US" altLang="zh-CN" i="1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exploitable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locally</a:t>
            </a:r>
            <a:r>
              <a:rPr lang="zh-CN" altLang="en-US" dirty="0" smtClean="0"/>
              <a:t> </a:t>
            </a:r>
            <a:r>
              <a:rPr lang="en-US" altLang="zh-CN" i="1" dirty="0" smtClean="0">
                <a:solidFill>
                  <a:srgbClr val="FFFF00"/>
                </a:solidFill>
              </a:rPr>
              <a:t>but</a:t>
            </a:r>
            <a:r>
              <a:rPr lang="zh-CN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CN" i="1" dirty="0" smtClean="0">
                <a:solidFill>
                  <a:srgbClr val="FFFF00"/>
                </a:solidFill>
              </a:rPr>
              <a:t>also</a:t>
            </a:r>
            <a:r>
              <a:rPr lang="zh-CN" altLang="en-US" i="1" dirty="0" smtClean="0">
                <a:solidFill>
                  <a:srgbClr val="FFFF00"/>
                </a:solidFill>
              </a:rPr>
              <a:t> </a:t>
            </a:r>
            <a:r>
              <a:rPr lang="en-US" altLang="zh-CN" i="1" dirty="0" smtClean="0">
                <a:solidFill>
                  <a:srgbClr val="FFFF00"/>
                </a:solidFill>
              </a:rPr>
              <a:t>remotely</a:t>
            </a:r>
          </a:p>
          <a:p>
            <a:pPr lvl="1"/>
            <a:endParaRPr lang="en-US" altLang="zh-CN" dirty="0"/>
          </a:p>
          <a:p>
            <a:r>
              <a:rPr lang="en-US" altLang="zh-CN" dirty="0">
                <a:solidFill>
                  <a:srgbClr val="FFFF00"/>
                </a:solidFill>
              </a:rPr>
              <a:t>A</a:t>
            </a:r>
            <a:r>
              <a:rPr lang="en-US" altLang="zh-CN" dirty="0" smtClean="0">
                <a:solidFill>
                  <a:srgbClr val="FFFF00"/>
                </a:solidFill>
              </a:rPr>
              <a:t> </a:t>
            </a:r>
            <a:r>
              <a:rPr lang="en-US" altLang="zh-CN" dirty="0">
                <a:solidFill>
                  <a:srgbClr val="FFFF00"/>
                </a:solidFill>
              </a:rPr>
              <a:t>number of zero-day </a:t>
            </a:r>
            <a:r>
              <a:rPr lang="en-US" altLang="zh-CN" dirty="0" smtClean="0">
                <a:solidFill>
                  <a:srgbClr val="FFFF00"/>
                </a:solidFill>
              </a:rPr>
              <a:t>IFL</a:t>
            </a:r>
            <a:r>
              <a:rPr lang="zh-CN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</a:rPr>
              <a:t>vulnerabilities</a:t>
            </a:r>
          </a:p>
          <a:p>
            <a:pPr lvl="1"/>
            <a:r>
              <a:rPr lang="en-US" dirty="0" smtClean="0"/>
              <a:t>In</a:t>
            </a:r>
            <a:r>
              <a:rPr lang="zh-CN" altLang="en-US" dirty="0" smtClean="0"/>
              <a:t> </a:t>
            </a:r>
            <a:r>
              <a:rPr lang="en-US" dirty="0" smtClean="0"/>
              <a:t>popular </a:t>
            </a:r>
            <a:r>
              <a:rPr lang="en-US" dirty="0"/>
              <a:t>Android and </a:t>
            </a:r>
            <a:r>
              <a:rPr lang="en-US" dirty="0" err="1"/>
              <a:t>iOS</a:t>
            </a:r>
            <a:r>
              <a:rPr lang="en-US" dirty="0"/>
              <a:t> </a:t>
            </a:r>
            <a:r>
              <a:rPr lang="en-US" dirty="0" smtClean="0"/>
              <a:t>apps</a:t>
            </a:r>
          </a:p>
          <a:p>
            <a:pPr lvl="1"/>
            <a:r>
              <a:rPr lang="en-US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/>
              <a:t>a serious SOP issue in the latest </a:t>
            </a:r>
            <a:r>
              <a:rPr lang="en-US" altLang="zh-CN" dirty="0" err="1"/>
              <a:t>iOS</a:t>
            </a:r>
            <a:r>
              <a:rPr lang="en-US" altLang="zh-CN" dirty="0"/>
              <a:t> 8 </a:t>
            </a:r>
            <a:r>
              <a:rPr lang="en-US" altLang="zh-CN" dirty="0" smtClean="0"/>
              <a:t>system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zh-CN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</a:rPr>
              <a:t>comparison </a:t>
            </a:r>
            <a:r>
              <a:rPr lang="en-US" altLang="zh-CN" dirty="0">
                <a:solidFill>
                  <a:srgbClr val="FFFF00"/>
                </a:solidFill>
              </a:rPr>
              <a:t>of Android and </a:t>
            </a:r>
            <a:r>
              <a:rPr lang="en-US" altLang="zh-CN" dirty="0" err="1">
                <a:solidFill>
                  <a:srgbClr val="FFFF00"/>
                </a:solidFill>
              </a:rPr>
              <a:t>iOS’s</a:t>
            </a:r>
            <a:r>
              <a:rPr lang="en-US" altLang="zh-CN" dirty="0">
                <a:solidFill>
                  <a:srgbClr val="FFFF00"/>
                </a:solidFill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</a:rPr>
              <a:t>susceptibility</a:t>
            </a:r>
            <a:r>
              <a:rPr lang="zh-CN" altLang="en-US" dirty="0" smtClean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altLang="zh-CN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46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An Overview of Our IFL Attacks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4525963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The </a:t>
            </a:r>
            <a:r>
              <a:rPr lang="en-US" altLang="zh-CN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sopIFL</a:t>
            </a:r>
            <a:r>
              <a:rPr lang="en-US" altLang="zh-CN" dirty="0" smtClean="0"/>
              <a:t> attacks</a:t>
            </a:r>
          </a:p>
          <a:p>
            <a:pPr lvl="1"/>
            <a:r>
              <a:rPr lang="en-US" altLang="zh-CN" dirty="0" smtClean="0"/>
              <a:t>Bypass the same-origin policy on browsing interfaces</a:t>
            </a:r>
          </a:p>
          <a:p>
            <a:r>
              <a:rPr lang="en-US" altLang="zh-CN" dirty="0" smtClean="0"/>
              <a:t>The </a:t>
            </a:r>
            <a:r>
              <a:rPr lang="en-US" altLang="zh-CN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aimIFL</a:t>
            </a:r>
            <a:r>
              <a:rPr lang="en-US" altLang="zh-CN" dirty="0" smtClean="0"/>
              <a:t> attacks</a:t>
            </a:r>
          </a:p>
          <a:p>
            <a:pPr lvl="1"/>
            <a:r>
              <a:rPr lang="en-US" altLang="zh-CN" dirty="0"/>
              <a:t>E</a:t>
            </a:r>
            <a:r>
              <a:rPr lang="en-US" altLang="zh-CN" dirty="0" smtClean="0"/>
              <a:t>xecute unauthorized JavaScript </a:t>
            </a:r>
            <a:r>
              <a:rPr lang="en-US" altLang="zh-CN" b="1" i="1" dirty="0" smtClean="0"/>
              <a:t>directly</a:t>
            </a:r>
            <a:r>
              <a:rPr lang="en-US" altLang="zh-CN" dirty="0" smtClean="0"/>
              <a:t> on </a:t>
            </a:r>
            <a:r>
              <a:rPr lang="en-US" altLang="zh-CN" dirty="0"/>
              <a:t>t</a:t>
            </a:r>
            <a:r>
              <a:rPr lang="en-US" altLang="zh-CN" dirty="0" smtClean="0"/>
              <a:t>arget </a:t>
            </a:r>
            <a:r>
              <a:rPr lang="en-US" altLang="zh-CN" dirty="0"/>
              <a:t>f</a:t>
            </a:r>
            <a:r>
              <a:rPr lang="en-US" altLang="zh-CN" dirty="0" smtClean="0"/>
              <a:t>iles</a:t>
            </a:r>
          </a:p>
          <a:p>
            <a:r>
              <a:rPr lang="en-US" altLang="zh-CN" dirty="0" smtClean="0"/>
              <a:t>The </a:t>
            </a:r>
            <a:r>
              <a:rPr lang="en-US" altLang="zh-CN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cmdIFL</a:t>
            </a:r>
            <a:r>
              <a:rPr lang="en-US" altLang="zh-CN" dirty="0" smtClean="0"/>
              <a:t> attacks</a:t>
            </a:r>
          </a:p>
          <a:p>
            <a:pPr lvl="1"/>
            <a:r>
              <a:rPr lang="en-US" altLang="zh-CN" dirty="0" smtClean="0"/>
              <a:t>Execute unauthorized commands on </a:t>
            </a:r>
            <a:r>
              <a:rPr lang="en-US" altLang="zh-CN" dirty="0" err="1" smtClean="0"/>
              <a:t>cmd</a:t>
            </a:r>
            <a:r>
              <a:rPr lang="en-US" altLang="zh-CN" dirty="0" smtClean="0"/>
              <a:t> interpreters</a:t>
            </a:r>
          </a:p>
          <a:p>
            <a:r>
              <a:rPr lang="en-US" altLang="zh-CN" dirty="0" smtClean="0"/>
              <a:t>The </a:t>
            </a:r>
            <a:r>
              <a:rPr lang="en-US" altLang="zh-CN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serverIFL</a:t>
            </a:r>
            <a:r>
              <a:rPr lang="en-US" altLang="zh-CN" dirty="0" smtClean="0"/>
              <a:t> attacks</a:t>
            </a:r>
          </a:p>
          <a:p>
            <a:pPr lvl="1"/>
            <a:r>
              <a:rPr lang="en-US" altLang="zh-CN" dirty="0" smtClean="0"/>
              <a:t>Send unauthorized file extraction requests to embedded app server deputies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1. The </a:t>
            </a:r>
            <a:r>
              <a:rPr lang="en-US" altLang="zh-CN" b="1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sopIFL</a:t>
            </a:r>
            <a:r>
              <a:rPr lang="en-US" altLang="zh-CN" b="1" dirty="0" smtClean="0">
                <a:solidFill>
                  <a:srgbClr val="FFFF00"/>
                </a:solidFill>
              </a:rPr>
              <a:t> </a:t>
            </a:r>
            <a:r>
              <a:rPr lang="en-US" altLang="zh-CN" b="1" dirty="0" smtClean="0"/>
              <a:t>attacks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Via breaking the SOP enforcement on:</a:t>
            </a:r>
          </a:p>
          <a:p>
            <a:pPr lvl="1"/>
            <a:r>
              <a:rPr lang="en-US" altLang="zh-CN" dirty="0" smtClean="0"/>
              <a:t>http://        	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n-US" altLang="zh-CN" dirty="0" smtClean="0"/>
              <a:t>        file://		   (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SOPf1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file://</a:t>
            </a:r>
            <a:r>
              <a:rPr lang="en-US" altLang="zh-CN" dirty="0" err="1" smtClean="0"/>
              <a:t>a.html</a:t>
            </a:r>
            <a:r>
              <a:rPr lang="en-US" altLang="zh-CN" dirty="0" smtClean="0"/>
              <a:t>   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n-US" altLang="zh-CN" dirty="0" smtClean="0"/>
              <a:t>        file://</a:t>
            </a:r>
            <a:r>
              <a:rPr lang="en-US" altLang="zh-CN" dirty="0" err="1" smtClean="0"/>
              <a:t>b.txt</a:t>
            </a:r>
            <a:r>
              <a:rPr lang="en-US" altLang="zh-CN" dirty="0" smtClean="0"/>
              <a:t>       (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SOPf2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Our prior work [47] showed that many Android browsers fail to enforce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SOPf2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Our this paper shows that </a:t>
            </a:r>
            <a:r>
              <a:rPr lang="en-US" altLang="zh-CN" dirty="0" smtClean="0">
                <a:solidFill>
                  <a:srgbClr val="FFFF00"/>
                </a:solidFill>
              </a:rPr>
              <a:t>even the latest </a:t>
            </a:r>
            <a:r>
              <a:rPr lang="en-US" altLang="zh-CN" dirty="0" err="1" smtClean="0">
                <a:solidFill>
                  <a:srgbClr val="FFFF00"/>
                </a:solidFill>
              </a:rPr>
              <a:t>iOS</a:t>
            </a:r>
            <a:r>
              <a:rPr lang="en-US" altLang="zh-CN" dirty="0" smtClean="0">
                <a:solidFill>
                  <a:srgbClr val="FFFF00"/>
                </a:solidFill>
              </a:rPr>
              <a:t> 8 does not properly enforce 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SOPf2 </a:t>
            </a:r>
            <a:r>
              <a:rPr lang="en-US" altLang="zh-CN" dirty="0" smtClean="0">
                <a:cs typeface="Times New Roman" pitchFamily="18" charset="0"/>
              </a:rPr>
              <a:t>(also </a:t>
            </a:r>
            <a:r>
              <a:rPr lang="en-US" altLang="zh-CN" dirty="0" err="1" smtClean="0">
                <a:cs typeface="Times New Roman" pitchFamily="18" charset="0"/>
              </a:rPr>
              <a:t>iOS</a:t>
            </a:r>
            <a:r>
              <a:rPr lang="en-US" altLang="zh-CN" dirty="0" smtClean="0">
                <a:cs typeface="Times New Roman" pitchFamily="18" charset="0"/>
              </a:rPr>
              <a:t> 7)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33110" y="6192688"/>
            <a:ext cx="9110890" cy="332656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/>
              <a:t>[47]  D. Wu and R. Chang. Analyzing Android browser apps for file:// vulnerabilities. In </a:t>
            </a:r>
            <a:r>
              <a:rPr lang="en-US" sz="1600" i="1" dirty="0" smtClean="0"/>
              <a:t>Proc. Springer ISC</a:t>
            </a:r>
            <a:r>
              <a:rPr lang="en-US" sz="1600" dirty="0" smtClean="0"/>
              <a:t>, 2014.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The root problem on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SOPf2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i="1" dirty="0" smtClean="0">
                <a:solidFill>
                  <a:srgbClr val="FFFF00"/>
                </a:solidFill>
              </a:rPr>
              <a:t>The legacy </a:t>
            </a:r>
            <a:r>
              <a:rPr lang="en-US" altLang="zh-CN" i="1" dirty="0">
                <a:solidFill>
                  <a:srgbClr val="FFFF00"/>
                </a:solidFill>
              </a:rPr>
              <a:t>SOP cannot adequately cover the local </a:t>
            </a:r>
            <a:r>
              <a:rPr lang="en-US" altLang="zh-CN" i="1" dirty="0" smtClean="0">
                <a:solidFill>
                  <a:srgbClr val="FFFF00"/>
                </a:solidFill>
              </a:rPr>
              <a:t>schemes, such as </a:t>
            </a:r>
            <a:r>
              <a:rPr lang="en-US" altLang="zh-CN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file://</a:t>
            </a:r>
            <a:r>
              <a:rPr lang="en-US" altLang="zh-CN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altLang="zh-CN" b="1" dirty="0" smtClean="0"/>
              <a:t>According to the </a:t>
            </a:r>
            <a:r>
              <a:rPr lang="en-US" b="1" dirty="0" smtClean="0"/>
              <a:t>typical </a:t>
            </a:r>
            <a:r>
              <a:rPr lang="en-US" b="1" dirty="0"/>
              <a:t>web SOP </a:t>
            </a:r>
            <a:r>
              <a:rPr lang="en-US" b="1" dirty="0" smtClean="0"/>
              <a:t>principle</a:t>
            </a:r>
            <a:r>
              <a:rPr lang="en-US" altLang="zh-CN" b="1" dirty="0" smtClean="0"/>
              <a:t>, </a:t>
            </a:r>
          </a:p>
          <a:p>
            <a:pPr lvl="1"/>
            <a:r>
              <a:rPr lang="en-US" altLang="zh-CN" dirty="0" smtClean="0"/>
              <a:t>Legal for a file </a:t>
            </a:r>
            <a:r>
              <a:rPr lang="en-US" altLang="zh-CN" dirty="0" smtClean="0">
                <a:solidFill>
                  <a:srgbClr val="FFFF00"/>
                </a:solidFill>
              </a:rPr>
              <a:t>A</a:t>
            </a:r>
            <a:r>
              <a:rPr lang="en-US" altLang="zh-CN" dirty="0" smtClean="0"/>
              <a:t> (at </a:t>
            </a:r>
            <a:r>
              <a:rPr lang="en-US" altLang="zh-CN" dirty="0" smtClean="0">
                <a:solidFill>
                  <a:srgbClr val="FFFF00"/>
                </a:solidFill>
              </a:rPr>
              <a:t>file:///dir1/</a:t>
            </a:r>
            <a:r>
              <a:rPr lang="en-US" altLang="zh-CN" dirty="0" err="1" smtClean="0">
                <a:solidFill>
                  <a:srgbClr val="FFFF00"/>
                </a:solidFill>
              </a:rPr>
              <a:t>a.html</a:t>
            </a:r>
            <a:r>
              <a:rPr lang="en-US" altLang="zh-CN" dirty="0" smtClean="0"/>
              <a:t>) to access another file </a:t>
            </a:r>
            <a:r>
              <a:rPr lang="en-US" altLang="zh-CN" dirty="0" smtClean="0">
                <a:solidFill>
                  <a:srgbClr val="FFFF00"/>
                </a:solidFill>
              </a:rPr>
              <a:t>B</a:t>
            </a:r>
            <a:r>
              <a:rPr lang="en-US" altLang="zh-CN" dirty="0" smtClean="0"/>
              <a:t> (at </a:t>
            </a:r>
            <a:r>
              <a:rPr lang="en-US" altLang="zh-CN" dirty="0" smtClean="0">
                <a:solidFill>
                  <a:srgbClr val="FFFF00"/>
                </a:solidFill>
              </a:rPr>
              <a:t>file:///dir2/b.txt</a:t>
            </a:r>
            <a:r>
              <a:rPr lang="en-US" altLang="zh-CN" dirty="0" smtClean="0"/>
              <a:t>).</a:t>
            </a:r>
          </a:p>
          <a:p>
            <a:pPr lvl="1"/>
            <a:r>
              <a:rPr lang="en-US" altLang="zh-CN" dirty="0" smtClean="0"/>
              <a:t>Because the two origins share the same scheme, domain (i.e., 127.0.0.1 or </a:t>
            </a:r>
            <a:r>
              <a:rPr lang="en-US" altLang="zh-CN" dirty="0" err="1" smtClean="0"/>
              <a:t>localhost</a:t>
            </a:r>
            <a:r>
              <a:rPr lang="en-US" altLang="zh-CN" dirty="0" smtClean="0"/>
              <a:t>), and port.</a:t>
            </a:r>
          </a:p>
          <a:p>
            <a:r>
              <a:rPr lang="en-US" altLang="zh-CN" b="1" dirty="0" smtClean="0"/>
              <a:t>But in practice,</a:t>
            </a:r>
          </a:p>
          <a:p>
            <a:pPr lvl="1"/>
            <a:r>
              <a:rPr lang="en-US" altLang="zh-CN" dirty="0" smtClean="0"/>
              <a:t>This legal </a:t>
            </a:r>
            <a:r>
              <a:rPr lang="en-US" altLang="zh-CN" dirty="0"/>
              <a:t>behavior fails to meet the security </a:t>
            </a:r>
            <a:r>
              <a:rPr lang="en-US" altLang="zh-CN" dirty="0" smtClean="0"/>
              <a:t>requirements for </a:t>
            </a:r>
            <a:r>
              <a:rPr lang="en-US" altLang="zh-CN" dirty="0" smtClean="0">
                <a:latin typeface="Times New Roman"/>
                <a:cs typeface="Times New Roman"/>
              </a:rPr>
              <a:t>file://</a:t>
            </a:r>
            <a:r>
              <a:rPr lang="en-US" altLang="zh-CN" dirty="0" smtClean="0"/>
              <a:t>, especially in the mobile </a:t>
            </a:r>
            <a:r>
              <a:rPr lang="en-US" altLang="zh-CN" dirty="0" err="1" smtClean="0"/>
              <a:t>env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We call for </a:t>
            </a:r>
            <a:r>
              <a:rPr lang="en-US" dirty="0"/>
              <a:t>an enhanced SOP for local </a:t>
            </a:r>
            <a:r>
              <a:rPr lang="en-US" dirty="0" smtClean="0"/>
              <a:t>schemes, </a:t>
            </a:r>
            <a:r>
              <a:rPr lang="en-US" dirty="0"/>
              <a:t>such as adding the “path” </a:t>
            </a:r>
            <a:r>
              <a:rPr lang="en-US" dirty="0" smtClean="0"/>
              <a:t>element</a:t>
            </a:r>
            <a:r>
              <a:rPr lang="en-US" altLang="zh-CN" dirty="0" smtClean="0"/>
              <a:t>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b="1" dirty="0" smtClean="0">
                <a:latin typeface="Times New Roman"/>
                <a:cs typeface="Times New Roman"/>
              </a:rPr>
              <a:t>The </a:t>
            </a:r>
            <a:r>
              <a:rPr lang="en-US" altLang="zh-CN" sz="3600" b="1" dirty="0" err="1" smtClean="0">
                <a:latin typeface="Times New Roman"/>
                <a:cs typeface="Times New Roman"/>
              </a:rPr>
              <a:t>sopIFL</a:t>
            </a:r>
            <a:r>
              <a:rPr lang="en-US" altLang="zh-CN" sz="3600" b="1" dirty="0" smtClean="0"/>
              <a:t> attacks affect many </a:t>
            </a:r>
            <a:r>
              <a:rPr lang="en-US" altLang="zh-CN" sz="3600" b="1" dirty="0" err="1" smtClean="0"/>
              <a:t>iOS</a:t>
            </a:r>
            <a:r>
              <a:rPr lang="en-US" altLang="zh-CN" sz="3600" b="1" dirty="0" smtClean="0"/>
              <a:t> apps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85185"/>
            <a:ext cx="8229600" cy="1501627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Causes:</a:t>
            </a:r>
          </a:p>
          <a:p>
            <a:pPr lvl="1"/>
            <a:r>
              <a:rPr lang="en-US" altLang="zh-CN" dirty="0" smtClean="0"/>
              <a:t>The by-default vulnerable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SOPf2 </a:t>
            </a:r>
            <a:r>
              <a:rPr lang="en-US" altLang="zh-CN" dirty="0" smtClean="0">
                <a:cs typeface="Times New Roman" pitchFamily="18" charset="0"/>
              </a:rPr>
              <a:t>on </a:t>
            </a:r>
            <a:r>
              <a:rPr lang="en-US" altLang="zh-CN" dirty="0" err="1" smtClean="0">
                <a:cs typeface="Times New Roman" pitchFamily="18" charset="0"/>
              </a:rPr>
              <a:t>iOS</a:t>
            </a:r>
            <a:endParaRPr lang="en-US" altLang="zh-CN" dirty="0" smtClean="0">
              <a:cs typeface="Times New Roman" pitchFamily="18" charset="0"/>
            </a:endParaRPr>
          </a:p>
          <a:p>
            <a:pPr lvl="1"/>
            <a:r>
              <a:rPr lang="en-US" altLang="zh-CN" dirty="0" smtClean="0"/>
              <a:t>One common app design practice in </a:t>
            </a:r>
            <a:r>
              <a:rPr lang="en-US" altLang="zh-CN" dirty="0" err="1" smtClean="0"/>
              <a:t>iOS</a:t>
            </a:r>
            <a:r>
              <a:rPr lang="en-US" altLang="zh-CN" dirty="0" smtClean="0"/>
              <a:t> apps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1340768"/>
            <a:ext cx="8460432" cy="3726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78677" y="24515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76464" y="3358733"/>
            <a:ext cx="50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iOS’s</a:t>
            </a:r>
            <a:r>
              <a:rPr lang="en-US" sz="3600" dirty="0" smtClean="0"/>
              <a:t> “open with” feature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/>
                <a:cs typeface="Times New Roman"/>
              </a:rPr>
              <a:t>sopIFL</a:t>
            </a:r>
            <a:r>
              <a:rPr lang="en-US" b="1" dirty="0" smtClean="0"/>
              <a:t> Case Study: </a:t>
            </a:r>
            <a:r>
              <a:rPr lang="en-US" b="1" dirty="0" err="1" smtClean="0"/>
              <a:t>Evernote</a:t>
            </a:r>
            <a:endParaRPr lang="en-US" b="1" dirty="0"/>
          </a:p>
        </p:txBody>
      </p:sp>
      <p:pic>
        <p:nvPicPr>
          <p:cNvPr id="6" name="Picture 5" descr="stealEvernote_openwi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139952" cy="58052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18682" y="4869160"/>
            <a:ext cx="961230" cy="120298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 descr="stealEvernote_f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7596336" cy="56166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4798893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Evernote’s</a:t>
            </a:r>
            <a:r>
              <a:rPr lang="en-US" sz="3600" dirty="0" smtClean="0">
                <a:solidFill>
                  <a:srgbClr val="FF0000"/>
                </a:solidFill>
              </a:rPr>
              <a:t> cookie file is stolen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9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5023</TotalTime>
  <Words>779</Words>
  <Application>Microsoft Macintosh PowerPoint</Application>
  <PresentationFormat>On-screen Show (4:3)</PresentationFormat>
  <Paragraphs>122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主题</vt:lpstr>
      <vt:lpstr>Indirect File Leaks in Mobile Applications</vt:lpstr>
      <vt:lpstr>Prologue</vt:lpstr>
      <vt:lpstr>Indirect File Leak (IFL) attacks</vt:lpstr>
      <vt:lpstr>Contributions</vt:lpstr>
      <vt:lpstr>An Overview of Our IFL Attacks</vt:lpstr>
      <vt:lpstr>1. The sopIFL attacks</vt:lpstr>
      <vt:lpstr>The root problem on SOPf2</vt:lpstr>
      <vt:lpstr>The sopIFL attacks affect many iOS apps</vt:lpstr>
      <vt:lpstr>sopIFL Case Study: Evernote</vt:lpstr>
      <vt:lpstr>sopIFL Case Study: Mail.Ru</vt:lpstr>
      <vt:lpstr>sopIFL Case Study: QQ</vt:lpstr>
      <vt:lpstr>2. The aimIFL attacks</vt:lpstr>
      <vt:lpstr>Apps vulnerable to the aimIFL attacks</vt:lpstr>
      <vt:lpstr>The aimIFL-1 attacks via file://</vt:lpstr>
      <vt:lpstr>The aimIFL-1 attacks via file://  (Baidu’s most valuable vuln. report)</vt:lpstr>
      <vt:lpstr>The aimIFL-1 attacks via content:// (Qihoo 360’s highest bug bounty award)</vt:lpstr>
      <vt:lpstr>3. The cmdIFL attacks</vt:lpstr>
      <vt:lpstr>The Case of Terminal Emulator</vt:lpstr>
      <vt:lpstr>4. The serverIFL attacks</vt:lpstr>
      <vt:lpstr>Android VS iOS in terms of the impact of IFL attacks</vt:lpstr>
      <vt:lpstr>Android VS iOS in terms of the impact of IFL attacks</vt:lpstr>
      <vt:lpstr>Thank you!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File Leaks in Mobile Apps</dc:title>
  <cp:lastModifiedBy>Daoyuan</cp:lastModifiedBy>
  <cp:revision>512</cp:revision>
  <dcterms:modified xsi:type="dcterms:W3CDTF">2015-05-22T04:56:27Z</dcterms:modified>
</cp:coreProperties>
</file>