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68" r:id="rId3"/>
    <p:sldId id="279" r:id="rId4"/>
    <p:sldId id="280" r:id="rId5"/>
    <p:sldId id="257" r:id="rId6"/>
    <p:sldId id="277" r:id="rId7"/>
    <p:sldId id="278" r:id="rId8"/>
    <p:sldId id="269" r:id="rId9"/>
    <p:sldId id="281" r:id="rId10"/>
    <p:sldId id="258" r:id="rId11"/>
    <p:sldId id="282" r:id="rId12"/>
    <p:sldId id="284" r:id="rId13"/>
    <p:sldId id="292" r:id="rId14"/>
    <p:sldId id="285" r:id="rId15"/>
    <p:sldId id="286" r:id="rId16"/>
    <p:sldId id="294" r:id="rId17"/>
    <p:sldId id="288" r:id="rId18"/>
    <p:sldId id="289" r:id="rId19"/>
    <p:sldId id="290" r:id="rId20"/>
    <p:sldId id="293" r:id="rId21"/>
    <p:sldId id="295" r:id="rId22"/>
    <p:sldId id="300" r:id="rId23"/>
    <p:sldId id="298" r:id="rId24"/>
    <p:sldId id="299" r:id="rId25"/>
    <p:sldId id="291" r:id="rId26"/>
    <p:sldId id="297" r:id="rId27"/>
    <p:sldId id="276" r:id="rId28"/>
    <p:sldId id="259" r:id="rId29"/>
    <p:sldId id="267" r:id="rId30"/>
    <p:sldId id="270" r:id="rId3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93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3DA9C9-CD20-4F13-AFED-B36E30805A03}" type="datetimeFigureOut">
              <a:rPr lang="zh-CN" altLang="en-US" smtClean="0"/>
              <a:t>2015/5/18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5B2F9-4399-4DB5-9C0C-13C6341E7A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0157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5B2F9-4399-4DB5-9C0C-13C6341E7A36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631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5B2F9-4399-4DB5-9C0C-13C6341E7A36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0742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F2733-77EE-4000-8B03-6B9135251AD8}" type="datetimeFigureOut">
              <a:rPr lang="zh-CN" altLang="en-US" smtClean="0"/>
              <a:t>2015/5/18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EE52-4AE2-400F-8B17-DBEDF6890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578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F2733-77EE-4000-8B03-6B9135251AD8}" type="datetimeFigureOut">
              <a:rPr lang="zh-CN" altLang="en-US" smtClean="0"/>
              <a:t>2015/5/18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EE52-4AE2-400F-8B17-DBEDF6890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4776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F2733-77EE-4000-8B03-6B9135251AD8}" type="datetimeFigureOut">
              <a:rPr lang="zh-CN" altLang="en-US" smtClean="0"/>
              <a:t>2015/5/18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EE52-4AE2-400F-8B17-DBEDF6890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7930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F2733-77EE-4000-8B03-6B9135251AD8}" type="datetimeFigureOut">
              <a:rPr lang="zh-CN" altLang="en-US" smtClean="0"/>
              <a:t>2015/5/18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EE52-4AE2-400F-8B17-DBEDF6890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2666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F2733-77EE-4000-8B03-6B9135251AD8}" type="datetimeFigureOut">
              <a:rPr lang="zh-CN" altLang="en-US" smtClean="0"/>
              <a:t>2015/5/18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EE52-4AE2-400F-8B17-DBEDF6890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790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F2733-77EE-4000-8B03-6B9135251AD8}" type="datetimeFigureOut">
              <a:rPr lang="zh-CN" altLang="en-US" smtClean="0"/>
              <a:t>2015/5/18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EE52-4AE2-400F-8B17-DBEDF6890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4563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F2733-77EE-4000-8B03-6B9135251AD8}" type="datetimeFigureOut">
              <a:rPr lang="zh-CN" altLang="en-US" smtClean="0"/>
              <a:t>2015/5/18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EE52-4AE2-400F-8B17-DBEDF6890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2746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F2733-77EE-4000-8B03-6B9135251AD8}" type="datetimeFigureOut">
              <a:rPr lang="zh-CN" altLang="en-US" smtClean="0"/>
              <a:t>2015/5/18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EE52-4AE2-400F-8B17-DBEDF6890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2380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F2733-77EE-4000-8B03-6B9135251AD8}" type="datetimeFigureOut">
              <a:rPr lang="zh-CN" altLang="en-US" smtClean="0"/>
              <a:t>2015/5/18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EE52-4AE2-400F-8B17-DBEDF6890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690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F2733-77EE-4000-8B03-6B9135251AD8}" type="datetimeFigureOut">
              <a:rPr lang="zh-CN" altLang="en-US" smtClean="0"/>
              <a:t>2015/5/18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EE52-4AE2-400F-8B17-DBEDF6890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4859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F2733-77EE-4000-8B03-6B9135251AD8}" type="datetimeFigureOut">
              <a:rPr lang="zh-CN" altLang="en-US" smtClean="0"/>
              <a:t>2015/5/18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EE52-4AE2-400F-8B17-DBEDF6890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1526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F2733-77EE-4000-8B03-6B9135251AD8}" type="datetimeFigureOut">
              <a:rPr lang="zh-CN" altLang="en-US" smtClean="0"/>
              <a:t>2015/5/18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8EE52-4AE2-400F-8B17-DBEDF6890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2977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jpeg"/><Relationship Id="rId3" Type="http://schemas.openxmlformats.org/officeDocument/2006/relationships/image" Target="../media/image26.png"/><Relationship Id="rId7" Type="http://schemas.openxmlformats.org/officeDocument/2006/relationships/image" Target="../media/image30.jpeg"/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gi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1.png"/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0.png"/><Relationship Id="rId4" Type="http://schemas.openxmlformats.org/officeDocument/2006/relationships/image" Target="../media/image270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jpeg"/><Relationship Id="rId13" Type="http://schemas.openxmlformats.org/officeDocument/2006/relationships/image" Target="../media/image45.jpg"/><Relationship Id="rId3" Type="http://schemas.openxmlformats.org/officeDocument/2006/relationships/image" Target="../media/image17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jpeg"/><Relationship Id="rId11" Type="http://schemas.openxmlformats.org/officeDocument/2006/relationships/image" Target="../media/image43.png"/><Relationship Id="rId5" Type="http://schemas.openxmlformats.org/officeDocument/2006/relationships/image" Target="../media/image19.png"/><Relationship Id="rId10" Type="http://schemas.openxmlformats.org/officeDocument/2006/relationships/image" Target="../media/image42.png"/><Relationship Id="rId4" Type="http://schemas.openxmlformats.org/officeDocument/2006/relationships/image" Target="../media/image20.jpg"/><Relationship Id="rId9" Type="http://schemas.openxmlformats.org/officeDocument/2006/relationships/image" Target="../media/image41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image" Target="../media/image12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4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402080" y="1173480"/>
            <a:ext cx="99212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 err="1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AppCracker</a:t>
            </a:r>
            <a:r>
              <a:rPr lang="en-US" altLang="zh-CN" sz="4400" b="1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: </a:t>
            </a:r>
          </a:p>
          <a:p>
            <a:r>
              <a:rPr lang="en-US" altLang="zh-CN" sz="4400" b="1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Widespread Vulnerabilities in User and Session Authentication in Mobile Apps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402080" y="3736464"/>
            <a:ext cx="86588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err="1" smtClean="0"/>
              <a:t>Fangda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Cai</a:t>
            </a:r>
            <a:r>
              <a:rPr lang="en-US" altLang="zh-CN" sz="2800" dirty="0"/>
              <a:t> </a:t>
            </a:r>
            <a:r>
              <a:rPr lang="en-US" altLang="zh-CN" sz="2800" dirty="0"/>
              <a:t>&amp;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Hao</a:t>
            </a:r>
            <a:r>
              <a:rPr lang="en-US" altLang="zh-CN" sz="2800" dirty="0"/>
              <a:t> </a:t>
            </a:r>
            <a:r>
              <a:rPr lang="en-US" altLang="zh-CN" sz="2800" dirty="0" smtClean="0"/>
              <a:t>Chen, </a:t>
            </a:r>
            <a:r>
              <a:rPr lang="en-US" altLang="zh-CN" sz="2800" dirty="0" err="1"/>
              <a:t>Shanghaitech</a:t>
            </a:r>
            <a:r>
              <a:rPr lang="en-US" altLang="zh-CN" sz="2800" dirty="0"/>
              <a:t> </a:t>
            </a:r>
            <a:r>
              <a:rPr lang="en-US" altLang="zh-CN" sz="2800" dirty="0" smtClean="0"/>
              <a:t>University </a:t>
            </a:r>
          </a:p>
          <a:p>
            <a:r>
              <a:rPr lang="en-US" altLang="zh-CN" sz="2800" dirty="0" err="1" smtClean="0"/>
              <a:t>Yuanyi</a:t>
            </a:r>
            <a:r>
              <a:rPr lang="en-US" altLang="zh-CN" sz="2800" dirty="0" smtClean="0"/>
              <a:t> Wu, Zhejiang </a:t>
            </a:r>
            <a:r>
              <a:rPr lang="en-US" altLang="zh-CN" sz="2800" dirty="0" err="1" smtClean="0"/>
              <a:t>Sci</a:t>
            </a:r>
            <a:r>
              <a:rPr lang="en-US" altLang="zh-CN" sz="2800" dirty="0" smtClean="0"/>
              <a:t>-Tech University</a:t>
            </a:r>
          </a:p>
          <a:p>
            <a:r>
              <a:rPr lang="en-US" altLang="zh-CN" sz="2800" dirty="0" smtClean="0"/>
              <a:t>Yuan Zhang, </a:t>
            </a:r>
            <a:r>
              <a:rPr lang="en-US" altLang="zh-CN" sz="2800" dirty="0" err="1" smtClean="0"/>
              <a:t>Fudan</a:t>
            </a:r>
            <a:r>
              <a:rPr lang="en-US" altLang="zh-CN" sz="2800" dirty="0" smtClean="0"/>
              <a:t> University</a:t>
            </a:r>
          </a:p>
        </p:txBody>
      </p:sp>
    </p:spTree>
    <p:extLst>
      <p:ext uri="{BB962C8B-B14F-4D97-AF65-F5344CB8AC3E}">
        <p14:creationId xmlns:p14="http://schemas.microsoft.com/office/powerpoint/2010/main" val="342103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60733" y="2988435"/>
            <a:ext cx="94155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Session authentication: hijack the victim’s session</a:t>
            </a:r>
            <a:endParaRPr lang="zh-CN" altLang="en-US" sz="2800" dirty="0"/>
          </a:p>
        </p:txBody>
      </p:sp>
      <p:sp>
        <p:nvSpPr>
          <p:cNvPr id="6" name="文本框 5"/>
          <p:cNvSpPr txBox="1"/>
          <p:nvPr/>
        </p:nvSpPr>
        <p:spPr>
          <a:xfrm>
            <a:off x="499158" y="162130"/>
            <a:ext cx="11673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Focus on vulnerabilities in user and session authentication </a:t>
            </a:r>
            <a:endParaRPr lang="zh-CN" altLang="en-US" sz="3200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60733" y="1736865"/>
            <a:ext cx="11350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User authentication: capture the victim user’s login credentials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76134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16280" y="1731168"/>
            <a:ext cx="6416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Validate vulnerabilities: </a:t>
            </a:r>
            <a:r>
              <a:rPr lang="en-US" altLang="zh-CN" sz="2800" dirty="0" err="1" smtClean="0"/>
              <a:t>AppCracker</a:t>
            </a:r>
            <a:endParaRPr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1424940" y="2274214"/>
            <a:ext cx="10767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l"/>
            </a:pPr>
            <a:r>
              <a:rPr lang="en-US" altLang="zh-CN" sz="2400" dirty="0" smtClean="0"/>
              <a:t>Describe vulnerabilities by mini-language designed in YAML format </a:t>
            </a:r>
            <a:endParaRPr lang="zh-CN" altLang="en-US" sz="2400" dirty="0"/>
          </a:p>
        </p:txBody>
      </p:sp>
      <p:sp>
        <p:nvSpPr>
          <p:cNvPr id="6" name="文本框 5"/>
          <p:cNvSpPr txBox="1"/>
          <p:nvPr/>
        </p:nvSpPr>
        <p:spPr>
          <a:xfrm>
            <a:off x="499158" y="162130"/>
            <a:ext cx="11673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Methodology</a:t>
            </a:r>
            <a:endParaRPr lang="zh-CN" altLang="en-US" sz="3200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85800" y="1181934"/>
            <a:ext cx="11350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Find vulnerabilities: combine code analysis and app traffic analysis  </a:t>
            </a:r>
            <a:endParaRPr lang="zh-CN" altLang="en-US" sz="2800" dirty="0"/>
          </a:p>
        </p:txBody>
      </p:sp>
      <p:sp>
        <p:nvSpPr>
          <p:cNvPr id="8" name="文本框 7"/>
          <p:cNvSpPr txBox="1"/>
          <p:nvPr/>
        </p:nvSpPr>
        <p:spPr>
          <a:xfrm>
            <a:off x="1424940" y="2730367"/>
            <a:ext cx="82602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l"/>
            </a:pPr>
            <a:r>
              <a:rPr lang="en-US" altLang="zh-CN" sz="2400" dirty="0" smtClean="0"/>
              <a:t>Run in two modes: Passive mode, Active mode</a:t>
            </a:r>
            <a:endParaRPr lang="zh-CN" altLang="en-US" sz="2400" dirty="0"/>
          </a:p>
        </p:txBody>
      </p:sp>
      <p:sp>
        <p:nvSpPr>
          <p:cNvPr id="54" name="矩形 53"/>
          <p:cNvSpPr>
            <a:spLocks noChangeAspect="1"/>
          </p:cNvSpPr>
          <p:nvPr/>
        </p:nvSpPr>
        <p:spPr>
          <a:xfrm>
            <a:off x="2764989" y="3651875"/>
            <a:ext cx="974278" cy="69649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  <a:latin typeface="Times" pitchFamily="18" charset="0"/>
              </a:rPr>
              <a:t>App</a:t>
            </a:r>
            <a:endParaRPr lang="zh-CN" altLang="en-US" sz="2000" dirty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" name="矩形 54"/>
          <p:cNvSpPr>
            <a:spLocks noChangeAspect="1"/>
          </p:cNvSpPr>
          <p:nvPr/>
        </p:nvSpPr>
        <p:spPr>
          <a:xfrm>
            <a:off x="4545871" y="3675671"/>
            <a:ext cx="1404562" cy="69649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" pitchFamily="18" charset="0"/>
              </a:rPr>
              <a:t>Web</a:t>
            </a:r>
            <a:r>
              <a:rPr lang="en-US" altLang="zh-CN" sz="3600" dirty="0" smtClean="0">
                <a:solidFill>
                  <a:schemeClr val="tx1"/>
                </a:solidFill>
                <a:latin typeface="Times" pitchFamily="18" charset="0"/>
              </a:rPr>
              <a:t> </a:t>
            </a:r>
            <a:r>
              <a:rPr lang="en-US" altLang="zh-CN" sz="2000" dirty="0">
                <a:solidFill>
                  <a:schemeClr val="tx1"/>
                </a:solidFill>
                <a:latin typeface="Times" pitchFamily="18" charset="0"/>
              </a:rPr>
              <a:t>Server</a:t>
            </a:r>
            <a:endParaRPr lang="zh-CN" altLang="en-US" sz="2000" dirty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6" name="矩形 55"/>
          <p:cNvSpPr>
            <a:spLocks noChangeAspect="1"/>
          </p:cNvSpPr>
          <p:nvPr/>
        </p:nvSpPr>
        <p:spPr>
          <a:xfrm>
            <a:off x="4552978" y="5038004"/>
            <a:ext cx="1404562" cy="79660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err="1">
                <a:solidFill>
                  <a:schemeClr val="tx1"/>
                </a:solidFill>
                <a:latin typeface="Times" pitchFamily="18" charset="0"/>
              </a:rPr>
              <a:t>AppCracker</a:t>
            </a:r>
            <a:endParaRPr lang="zh-CN" altLang="en-US" sz="2000" dirty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7" name="矩形 56"/>
          <p:cNvSpPr>
            <a:spLocks noChangeAspect="1"/>
          </p:cNvSpPr>
          <p:nvPr/>
        </p:nvSpPr>
        <p:spPr>
          <a:xfrm>
            <a:off x="6845444" y="3612520"/>
            <a:ext cx="1358707" cy="69649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  <a:latin typeface="Times" pitchFamily="18" charset="0"/>
              </a:rPr>
              <a:t>App Server</a:t>
            </a:r>
            <a:endParaRPr lang="zh-CN" altLang="en-US" sz="2000" dirty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8" name="圆角矩形 57"/>
          <p:cNvSpPr>
            <a:spLocks noChangeAspect="1"/>
          </p:cNvSpPr>
          <p:nvPr/>
        </p:nvSpPr>
        <p:spPr>
          <a:xfrm>
            <a:off x="4080456" y="3310445"/>
            <a:ext cx="2335393" cy="2897852"/>
          </a:xfrm>
          <a:prstGeom prst="roundRect">
            <a:avLst/>
          </a:prstGeom>
          <a:noFill/>
          <a:ln w="3810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59" name="文本框 58"/>
          <p:cNvSpPr txBox="1">
            <a:spLocks noChangeAspect="1"/>
          </p:cNvSpPr>
          <p:nvPr/>
        </p:nvSpPr>
        <p:spPr>
          <a:xfrm>
            <a:off x="4296668" y="6257041"/>
            <a:ext cx="22412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err="1">
                <a:latin typeface="Times" pitchFamily="18" charset="0"/>
              </a:rPr>
              <a:t>WiFi</a:t>
            </a:r>
            <a:r>
              <a:rPr lang="en-US" altLang="zh-CN" sz="2000" dirty="0">
                <a:latin typeface="Times" pitchFamily="18" charset="0"/>
              </a:rPr>
              <a:t> Access Point</a:t>
            </a:r>
            <a:endParaRPr lang="zh-CN" altLang="en-US" sz="2000" dirty="0">
              <a:latin typeface="Times" pitchFamily="18" charset="0"/>
            </a:endParaRPr>
          </a:p>
        </p:txBody>
      </p:sp>
      <p:cxnSp>
        <p:nvCxnSpPr>
          <p:cNvPr id="60" name="直接箭头连接符 59"/>
          <p:cNvCxnSpPr>
            <a:cxnSpLocks noChangeAspect="1"/>
          </p:cNvCxnSpPr>
          <p:nvPr/>
        </p:nvCxnSpPr>
        <p:spPr>
          <a:xfrm flipV="1">
            <a:off x="3836078" y="3859254"/>
            <a:ext cx="662810" cy="645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箭头连接符 60"/>
          <p:cNvCxnSpPr>
            <a:cxnSpLocks noChangeAspect="1"/>
          </p:cNvCxnSpPr>
          <p:nvPr/>
        </p:nvCxnSpPr>
        <p:spPr>
          <a:xfrm flipH="1">
            <a:off x="3787198" y="4156613"/>
            <a:ext cx="66281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箭头连接符 61"/>
          <p:cNvCxnSpPr>
            <a:cxnSpLocks noChangeAspect="1"/>
          </p:cNvCxnSpPr>
          <p:nvPr/>
        </p:nvCxnSpPr>
        <p:spPr>
          <a:xfrm flipV="1">
            <a:off x="6084443" y="3859254"/>
            <a:ext cx="662810" cy="645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箭头连接符 62"/>
          <p:cNvCxnSpPr>
            <a:cxnSpLocks noChangeAspect="1"/>
          </p:cNvCxnSpPr>
          <p:nvPr/>
        </p:nvCxnSpPr>
        <p:spPr>
          <a:xfrm flipH="1">
            <a:off x="6084443" y="4156613"/>
            <a:ext cx="66281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接箭头连接符 63"/>
          <p:cNvCxnSpPr>
            <a:cxnSpLocks noChangeAspect="1"/>
          </p:cNvCxnSpPr>
          <p:nvPr/>
        </p:nvCxnSpPr>
        <p:spPr>
          <a:xfrm>
            <a:off x="4676337" y="4590853"/>
            <a:ext cx="0" cy="33703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箭头连接符 64"/>
          <p:cNvCxnSpPr>
            <a:cxnSpLocks noChangeAspect="1"/>
          </p:cNvCxnSpPr>
          <p:nvPr/>
        </p:nvCxnSpPr>
        <p:spPr>
          <a:xfrm flipV="1">
            <a:off x="4914900" y="4573652"/>
            <a:ext cx="0" cy="34347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接箭头连接符 65"/>
          <p:cNvCxnSpPr>
            <a:cxnSpLocks noChangeAspect="1"/>
          </p:cNvCxnSpPr>
          <p:nvPr/>
        </p:nvCxnSpPr>
        <p:spPr>
          <a:xfrm>
            <a:off x="5821680" y="4573607"/>
            <a:ext cx="0" cy="33703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接箭头连接符 66"/>
          <p:cNvCxnSpPr>
            <a:cxnSpLocks noChangeAspect="1"/>
          </p:cNvCxnSpPr>
          <p:nvPr/>
        </p:nvCxnSpPr>
        <p:spPr>
          <a:xfrm flipV="1">
            <a:off x="5568818" y="4543172"/>
            <a:ext cx="0" cy="34347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文本框 67"/>
          <p:cNvSpPr txBox="1">
            <a:spLocks noChangeAspect="1"/>
          </p:cNvSpPr>
          <p:nvPr/>
        </p:nvSpPr>
        <p:spPr>
          <a:xfrm>
            <a:off x="4080455" y="3445865"/>
            <a:ext cx="4053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Times" pitchFamily="18" charset="0"/>
                <a:sym typeface="Wingdings 2" panose="05020102010507070707" pitchFamily="18" charset="2"/>
              </a:rPr>
              <a:t></a:t>
            </a:r>
            <a:endParaRPr lang="zh-CN" altLang="en-US" sz="2000" dirty="0">
              <a:latin typeface="Times" pitchFamily="18" charset="0"/>
            </a:endParaRPr>
          </a:p>
        </p:txBody>
      </p:sp>
      <p:sp>
        <p:nvSpPr>
          <p:cNvPr id="69" name="文本框 68"/>
          <p:cNvSpPr txBox="1">
            <a:spLocks noChangeAspect="1"/>
          </p:cNvSpPr>
          <p:nvPr/>
        </p:nvSpPr>
        <p:spPr>
          <a:xfrm>
            <a:off x="4292801" y="4504156"/>
            <a:ext cx="310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</a:t>
            </a:r>
            <a:endParaRPr lang="zh-CN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文本框 69"/>
          <p:cNvSpPr txBox="1">
            <a:spLocks noChangeAspect="1"/>
          </p:cNvSpPr>
          <p:nvPr/>
        </p:nvSpPr>
        <p:spPr>
          <a:xfrm>
            <a:off x="4940554" y="4521626"/>
            <a:ext cx="3322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</a:t>
            </a:r>
            <a:endParaRPr lang="zh-CN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文本框 70"/>
          <p:cNvSpPr txBox="1">
            <a:spLocks noChangeAspect="1"/>
          </p:cNvSpPr>
          <p:nvPr/>
        </p:nvSpPr>
        <p:spPr>
          <a:xfrm>
            <a:off x="5164310" y="4526129"/>
            <a:ext cx="2682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</a:t>
            </a:r>
            <a:endParaRPr lang="zh-CN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文本框 71"/>
          <p:cNvSpPr txBox="1">
            <a:spLocks noChangeAspect="1"/>
          </p:cNvSpPr>
          <p:nvPr/>
        </p:nvSpPr>
        <p:spPr>
          <a:xfrm>
            <a:off x="5822610" y="4506855"/>
            <a:ext cx="275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</a:t>
            </a:r>
            <a:endParaRPr lang="zh-CN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文本框 72"/>
          <p:cNvSpPr txBox="1">
            <a:spLocks noChangeAspect="1"/>
          </p:cNvSpPr>
          <p:nvPr/>
        </p:nvSpPr>
        <p:spPr>
          <a:xfrm>
            <a:off x="5942928" y="3438846"/>
            <a:ext cx="310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</a:t>
            </a:r>
            <a:endParaRPr lang="zh-CN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文本框 73"/>
          <p:cNvSpPr txBox="1">
            <a:spLocks noChangeAspect="1"/>
          </p:cNvSpPr>
          <p:nvPr/>
        </p:nvSpPr>
        <p:spPr>
          <a:xfrm>
            <a:off x="6040479" y="4271651"/>
            <a:ext cx="310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</a:t>
            </a:r>
            <a:endParaRPr lang="zh-CN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文本框 74"/>
          <p:cNvSpPr txBox="1">
            <a:spLocks noChangeAspect="1"/>
          </p:cNvSpPr>
          <p:nvPr/>
        </p:nvSpPr>
        <p:spPr>
          <a:xfrm>
            <a:off x="4088318" y="4271651"/>
            <a:ext cx="3033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</a:t>
            </a:r>
            <a:endParaRPr lang="zh-CN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30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26204" y="308567"/>
            <a:ext cx="52125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Diverse vulnerabilities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584533" y="1157745"/>
            <a:ext cx="11350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Passive Attacks</a:t>
            </a:r>
            <a:endParaRPr lang="zh-CN" altLang="en-US" sz="2800" dirty="0"/>
          </a:p>
        </p:txBody>
      </p:sp>
      <p:sp>
        <p:nvSpPr>
          <p:cNvPr id="12" name="文本框 11"/>
          <p:cNvSpPr txBox="1"/>
          <p:nvPr/>
        </p:nvSpPr>
        <p:spPr>
          <a:xfrm>
            <a:off x="584533" y="3436523"/>
            <a:ext cx="11350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Active Attacks</a:t>
            </a:r>
            <a:endParaRPr lang="zh-CN" altLang="en-US" sz="2800" dirty="0"/>
          </a:p>
        </p:txBody>
      </p:sp>
      <p:sp>
        <p:nvSpPr>
          <p:cNvPr id="13" name="文本框 12"/>
          <p:cNvSpPr txBox="1"/>
          <p:nvPr/>
        </p:nvSpPr>
        <p:spPr>
          <a:xfrm>
            <a:off x="960119" y="1683758"/>
            <a:ext cx="8811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l"/>
            </a:pPr>
            <a:r>
              <a:rPr lang="en-US" altLang="zh-CN" sz="2800" dirty="0" smtClean="0"/>
              <a:t>Plaintext or Encoded Data</a:t>
            </a:r>
            <a:endParaRPr lang="zh-CN" altLang="en-US" sz="2800" dirty="0"/>
          </a:p>
        </p:txBody>
      </p:sp>
      <p:sp>
        <p:nvSpPr>
          <p:cNvPr id="14" name="文本框 13"/>
          <p:cNvSpPr txBox="1"/>
          <p:nvPr/>
        </p:nvSpPr>
        <p:spPr>
          <a:xfrm>
            <a:off x="960119" y="2085133"/>
            <a:ext cx="8811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l"/>
            </a:pPr>
            <a:r>
              <a:rPr lang="en-US" altLang="zh-CN" sz="2800" dirty="0" smtClean="0"/>
              <a:t>Encryption</a:t>
            </a:r>
            <a:endParaRPr lang="zh-CN" altLang="en-US" sz="2800" dirty="0"/>
          </a:p>
        </p:txBody>
      </p:sp>
      <p:sp>
        <p:nvSpPr>
          <p:cNvPr id="15" name="文本框 14"/>
          <p:cNvSpPr txBox="1"/>
          <p:nvPr/>
        </p:nvSpPr>
        <p:spPr>
          <a:xfrm>
            <a:off x="960118" y="2511524"/>
            <a:ext cx="8811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l"/>
            </a:pPr>
            <a:r>
              <a:rPr lang="en-US" altLang="zh-CN" sz="2800" dirty="0" smtClean="0"/>
              <a:t>Sessions</a:t>
            </a:r>
            <a:endParaRPr lang="zh-CN" altLang="en-US" sz="2800" dirty="0"/>
          </a:p>
        </p:txBody>
      </p:sp>
      <p:sp>
        <p:nvSpPr>
          <p:cNvPr id="16" name="文本框 15"/>
          <p:cNvSpPr txBox="1"/>
          <p:nvPr/>
        </p:nvSpPr>
        <p:spPr>
          <a:xfrm>
            <a:off x="960118" y="2915692"/>
            <a:ext cx="8811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l"/>
            </a:pPr>
            <a:r>
              <a:rPr lang="en-US" altLang="zh-CN" sz="2800" dirty="0"/>
              <a:t>Message Integrity</a:t>
            </a:r>
            <a:endParaRPr lang="zh-CN" altLang="en-US" sz="2800" dirty="0"/>
          </a:p>
        </p:txBody>
      </p:sp>
      <p:sp>
        <p:nvSpPr>
          <p:cNvPr id="17" name="文本框 16"/>
          <p:cNvSpPr txBox="1"/>
          <p:nvPr/>
        </p:nvSpPr>
        <p:spPr>
          <a:xfrm>
            <a:off x="960118" y="3957354"/>
            <a:ext cx="8811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l"/>
            </a:pPr>
            <a:r>
              <a:rPr lang="en-US" altLang="zh-CN" sz="2800" dirty="0" smtClean="0"/>
              <a:t>Forged Certificate</a:t>
            </a:r>
            <a:endParaRPr lang="zh-CN" altLang="en-US" sz="2800" dirty="0"/>
          </a:p>
        </p:txBody>
      </p:sp>
      <p:sp>
        <p:nvSpPr>
          <p:cNvPr id="18" name="文本框 17"/>
          <p:cNvSpPr txBox="1"/>
          <p:nvPr/>
        </p:nvSpPr>
        <p:spPr>
          <a:xfrm>
            <a:off x="960117" y="4406847"/>
            <a:ext cx="8811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l"/>
            </a:pPr>
            <a:r>
              <a:rPr lang="en-US" altLang="zh-CN" sz="2800" dirty="0" smtClean="0"/>
              <a:t>Public key substitution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616519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26204" y="308567"/>
            <a:ext cx="84891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Passive Attack - Plaintext</a:t>
            </a:r>
            <a:r>
              <a:rPr lang="en-US" altLang="zh-CN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/ Encoded Data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31264" y="1873765"/>
            <a:ext cx="1227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solidFill>
                  <a:schemeClr val="accent5"/>
                </a:solidFill>
              </a:rPr>
              <a:t>DianPing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196284" y="1137776"/>
            <a:ext cx="7391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POST http://180.153.132.65/ajax/json/account/loginapp</a:t>
            </a:r>
          </a:p>
          <a:p>
            <a:r>
              <a:rPr lang="en-US" altLang="zh-CN" dirty="0" smtClean="0"/>
              <a:t>Host: m.dianping.com</a:t>
            </a:r>
          </a:p>
          <a:p>
            <a:r>
              <a:rPr lang="en-US" altLang="zh-CN" dirty="0" smtClean="0"/>
              <a:t>...</a:t>
            </a:r>
          </a:p>
          <a:p>
            <a:r>
              <a:rPr lang="en-US" altLang="zh-CN" sz="2000" dirty="0" smtClean="0">
                <a:solidFill>
                  <a:srgbClr val="C00000"/>
                </a:solidFill>
              </a:rPr>
              <a:t>username: shhtech@sina.com</a:t>
            </a:r>
          </a:p>
          <a:p>
            <a:r>
              <a:rPr lang="en-US" altLang="zh-CN" sz="2000" dirty="0" smtClean="0">
                <a:solidFill>
                  <a:srgbClr val="C00000"/>
                </a:solidFill>
              </a:rPr>
              <a:t>password: shanghai</a:t>
            </a:r>
          </a:p>
          <a:p>
            <a:r>
              <a:rPr lang="en-US" altLang="zh-CN" dirty="0" smtClean="0"/>
              <a:t>...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913869" y="3802085"/>
            <a:ext cx="698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solidFill>
                  <a:schemeClr val="accent5"/>
                </a:solidFill>
              </a:rPr>
              <a:t>Vancl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196284" y="3311982"/>
            <a:ext cx="801649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POST http://</a:t>
            </a:r>
            <a:r>
              <a:rPr lang="en-US" altLang="zh-CN" dirty="0" smtClean="0"/>
              <a:t>119.254.112.81/user/login</a:t>
            </a:r>
          </a:p>
          <a:p>
            <a:r>
              <a:rPr lang="en-US" altLang="zh-CN" dirty="0" smtClean="0"/>
              <a:t>Host: android-api.vancl.com</a:t>
            </a:r>
          </a:p>
          <a:p>
            <a:r>
              <a:rPr lang="en-US" altLang="zh-CN" dirty="0" smtClean="0"/>
              <a:t>...</a:t>
            </a:r>
          </a:p>
          <a:p>
            <a:r>
              <a:rPr lang="en-US" altLang="zh-CN" sz="2000" dirty="0" smtClean="0">
                <a:solidFill>
                  <a:srgbClr val="C00000"/>
                </a:solidFill>
              </a:rPr>
              <a:t>username: c2hodGVjaEBzaW5hLmNvbQ</a:t>
            </a:r>
            <a:r>
              <a:rPr lang="en-US" altLang="zh-CN" sz="2000" dirty="0">
                <a:solidFill>
                  <a:srgbClr val="C00000"/>
                </a:solidFill>
              </a:rPr>
              <a:t>==</a:t>
            </a:r>
            <a:r>
              <a:rPr lang="en-US" altLang="zh-CN" dirty="0"/>
              <a:t> (base64 of shhtech@sina.com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...</a:t>
            </a:r>
          </a:p>
          <a:p>
            <a:r>
              <a:rPr lang="en-US" altLang="zh-CN" sz="2000" dirty="0" smtClean="0">
                <a:solidFill>
                  <a:srgbClr val="C00000"/>
                </a:solidFill>
              </a:rPr>
              <a:t>password: c2hhbmdoYWk</a:t>
            </a:r>
            <a:r>
              <a:rPr lang="en-US" altLang="zh-CN" sz="2000" dirty="0">
                <a:solidFill>
                  <a:srgbClr val="C00000"/>
                </a:solidFill>
              </a:rPr>
              <a:t>= </a:t>
            </a:r>
            <a:r>
              <a:rPr lang="en-US" altLang="zh-CN" dirty="0"/>
              <a:t>(base64 of shanghai)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419" y="1092379"/>
            <a:ext cx="720000" cy="7200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419" y="3135647"/>
            <a:ext cx="720000" cy="72000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831657" y="2173546"/>
            <a:ext cx="4324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accent5"/>
                </a:solidFill>
              </a:rPr>
              <a:t>r</a:t>
            </a:r>
            <a:r>
              <a:rPr lang="en-US" altLang="zh-CN" dirty="0" smtClean="0">
                <a:solidFill>
                  <a:schemeClr val="accent5"/>
                </a:solidFill>
              </a:rPr>
              <a:t>eview businesses,</a:t>
            </a:r>
          </a:p>
          <a:p>
            <a:r>
              <a:rPr lang="en-US" altLang="zh-CN" dirty="0">
                <a:solidFill>
                  <a:schemeClr val="accent5"/>
                </a:solidFill>
              </a:rPr>
              <a:t>p</a:t>
            </a:r>
            <a:r>
              <a:rPr lang="en-US" altLang="zh-CN" dirty="0" smtClean="0">
                <a:solidFill>
                  <a:schemeClr val="accent5"/>
                </a:solidFill>
              </a:rPr>
              <a:t>urchase discount gift certificates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13869" y="4100081"/>
            <a:ext cx="1544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accent5"/>
                </a:solidFill>
              </a:rPr>
              <a:t>o</a:t>
            </a:r>
            <a:r>
              <a:rPr lang="en-US" altLang="zh-CN" dirty="0" smtClean="0">
                <a:solidFill>
                  <a:schemeClr val="accent5"/>
                </a:solidFill>
              </a:rPr>
              <a:t>nline retailer</a:t>
            </a:r>
            <a:endParaRPr lang="zh-CN" alt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953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26204" y="308567"/>
            <a:ext cx="74985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Passive Attack - Symmetric </a:t>
            </a:r>
            <a:r>
              <a:rPr lang="en-US" altLang="zh-CN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Key Encryption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35855" y="1584960"/>
            <a:ext cx="38733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Insecure key selection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35854" y="2276578"/>
            <a:ext cx="4223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Insecure key distribution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35854" y="2968196"/>
            <a:ext cx="48029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Insecure modes of operation</a:t>
            </a:r>
          </a:p>
        </p:txBody>
      </p:sp>
    </p:spTree>
    <p:extLst>
      <p:ext uri="{BB962C8B-B14F-4D97-AF65-F5344CB8AC3E}">
        <p14:creationId xmlns:p14="http://schemas.microsoft.com/office/powerpoint/2010/main" val="2105094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18655" y="1652821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accent5"/>
                </a:solidFill>
              </a:rPr>
              <a:t>Iqiyi Video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163400" y="2459687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C00000"/>
                </a:solidFill>
              </a:rPr>
              <a:t>org.qiyi.android.corejar.k.a.at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163400" y="3312398"/>
            <a:ext cx="1088136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…</a:t>
            </a:r>
          </a:p>
          <a:p>
            <a:r>
              <a:rPr lang="en-US" altLang="zh-CN" sz="2400" dirty="0">
                <a:solidFill>
                  <a:srgbClr val="C00000"/>
                </a:solidFill>
              </a:rPr>
              <a:t>private static byte[] a = { 105, 113, 105, 121, 105, 49, 50, 51, 41, 40, 42, 0, 0, 0, 0, 0 </a:t>
            </a:r>
            <a:r>
              <a:rPr lang="en-US" altLang="zh-CN" sz="2400" dirty="0" smtClean="0">
                <a:solidFill>
                  <a:srgbClr val="C00000"/>
                </a:solidFill>
              </a:rPr>
              <a:t>};</a:t>
            </a:r>
          </a:p>
          <a:p>
            <a:r>
              <a:rPr lang="en-US" altLang="zh-CN" dirty="0" smtClean="0"/>
              <a:t>…</a:t>
            </a:r>
          </a:p>
          <a:p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paramString = </a:t>
            </a:r>
            <a:r>
              <a:rPr lang="en-US" altLang="zh-CN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paramString.getBytes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();      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altLang="zh-CN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SecretKeySpec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localSecretKeySpec = new </a:t>
            </a:r>
            <a:r>
              <a:rPr lang="en-US" altLang="zh-CN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SecretKeySpec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(a, "AES");      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altLang="zh-CN" sz="2400" dirty="0" smtClean="0"/>
              <a:t>Cipher </a:t>
            </a:r>
            <a:r>
              <a:rPr lang="en-US" altLang="zh-CN" sz="2400" dirty="0" err="1"/>
              <a:t>localCipher</a:t>
            </a:r>
            <a:r>
              <a:rPr lang="en-US" altLang="zh-CN" sz="2400" dirty="0"/>
              <a:t> = </a:t>
            </a:r>
            <a:r>
              <a:rPr lang="en-US" altLang="zh-CN" sz="2400" dirty="0" err="1"/>
              <a:t>Cipher.getInstance</a:t>
            </a:r>
            <a:r>
              <a:rPr lang="en-US" altLang="zh-CN" sz="2400" dirty="0"/>
              <a:t>("</a:t>
            </a:r>
            <a:r>
              <a:rPr lang="en-US" altLang="zh-CN" sz="2400" dirty="0">
                <a:solidFill>
                  <a:srgbClr val="C00000"/>
                </a:solidFill>
              </a:rPr>
              <a:t>AES/ECB/PKCS7Padding</a:t>
            </a:r>
            <a:r>
              <a:rPr lang="en-US" altLang="zh-CN" sz="2400" dirty="0"/>
              <a:t>", "BC");      </a:t>
            </a:r>
            <a:endParaRPr lang="en-US" altLang="zh-CN" sz="2400" dirty="0" smtClean="0"/>
          </a:p>
          <a:p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localCipher.init(1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localSecretKeySpec);      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paramString 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= new String(org.qiyi.android.corejar.l.com1.b(</a:t>
            </a:r>
            <a:r>
              <a:rPr lang="en-US" altLang="zh-CN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localCipher.doFinal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(paramString), 0), "utf-8");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圆角矩形标注 2"/>
          <p:cNvSpPr/>
          <p:nvPr/>
        </p:nvSpPr>
        <p:spPr>
          <a:xfrm>
            <a:off x="7937837" y="2459686"/>
            <a:ext cx="3817363" cy="876253"/>
          </a:xfrm>
          <a:prstGeom prst="wedgeRoundRectCallout">
            <a:avLst>
              <a:gd name="adj1" fmla="val -39768"/>
              <a:gd name="adj2" fmla="val 85624"/>
              <a:gd name="adj3" fmla="val 16667"/>
            </a:avLst>
          </a:prstGeom>
          <a:noFill/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圆角矩形标注 10"/>
          <p:cNvSpPr/>
          <p:nvPr/>
        </p:nvSpPr>
        <p:spPr>
          <a:xfrm>
            <a:off x="6604080" y="5828929"/>
            <a:ext cx="2926080" cy="889738"/>
          </a:xfrm>
          <a:prstGeom prst="wedgeRoundRectCallout">
            <a:avLst>
              <a:gd name="adj1" fmla="val -33851"/>
              <a:gd name="adj2" fmla="val -122490"/>
              <a:gd name="adj3" fmla="val 16667"/>
            </a:avLst>
          </a:prstGeom>
          <a:noFill/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圆角矩形标注 11"/>
          <p:cNvSpPr/>
          <p:nvPr/>
        </p:nvSpPr>
        <p:spPr>
          <a:xfrm>
            <a:off x="4927679" y="1778312"/>
            <a:ext cx="3010158" cy="641577"/>
          </a:xfrm>
          <a:prstGeom prst="wedgeRoundRectCallout">
            <a:avLst>
              <a:gd name="adj1" fmla="val -47267"/>
              <a:gd name="adj2" fmla="val 87268"/>
              <a:gd name="adj3" fmla="val 16667"/>
            </a:avLst>
          </a:prstGeom>
          <a:noFill/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5217239" y="1855605"/>
            <a:ext cx="2720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Insecure key distribution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8145288" y="2574646"/>
            <a:ext cx="3356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Iqiyi123)(*\x00\x00\x00\x00\x00</a:t>
            </a:r>
          </a:p>
          <a:p>
            <a:r>
              <a:rPr lang="en-US" altLang="zh-CN" dirty="0" smtClean="0"/>
              <a:t>Insecure key selection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6638498" y="5920350"/>
            <a:ext cx="3013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Insecure modes of operation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673" y="924388"/>
            <a:ext cx="720000" cy="720000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426204" y="308567"/>
            <a:ext cx="74985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Passive Attack - Symmetric </a:t>
            </a:r>
            <a:r>
              <a:rPr lang="en-US" altLang="zh-CN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Key Encryption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218655" y="1918204"/>
            <a:ext cx="1706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accent5"/>
                </a:solidFill>
              </a:rPr>
              <a:t>v</a:t>
            </a:r>
            <a:r>
              <a:rPr lang="en-US" altLang="zh-CN" dirty="0" smtClean="0">
                <a:solidFill>
                  <a:schemeClr val="accent5"/>
                </a:solidFill>
              </a:rPr>
              <a:t>ideo service</a:t>
            </a:r>
            <a:endParaRPr lang="zh-CN" alt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0649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3949" y="1562318"/>
            <a:ext cx="720000" cy="720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18842" y="319236"/>
            <a:ext cx="87403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Passive Attack - Public Key Encryption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744059" y="3288888"/>
            <a:ext cx="2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solidFill>
                  <a:schemeClr val="accent5"/>
                </a:solidFill>
              </a:rPr>
              <a:t>Tmall</a:t>
            </a:r>
            <a:r>
              <a:rPr lang="en-US" altLang="zh-CN" dirty="0" smtClean="0">
                <a:solidFill>
                  <a:schemeClr val="accent5"/>
                </a:solidFill>
              </a:rPr>
              <a:t>, online retailer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41261" y="4544890"/>
            <a:ext cx="2569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solidFill>
                  <a:schemeClr val="accent5"/>
                </a:solidFill>
              </a:rPr>
              <a:t>JuHuaSuan</a:t>
            </a:r>
            <a:r>
              <a:rPr lang="en-US" altLang="zh-CN" dirty="0" smtClean="0">
                <a:solidFill>
                  <a:schemeClr val="accent5"/>
                </a:solidFill>
              </a:rPr>
              <a:t>, group buying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741261" y="2124530"/>
            <a:ext cx="3123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solidFill>
                  <a:schemeClr val="accent5"/>
                </a:solidFill>
              </a:rPr>
              <a:t>Taobao</a:t>
            </a:r>
            <a:r>
              <a:rPr lang="en-US" altLang="zh-CN" dirty="0" smtClean="0">
                <a:solidFill>
                  <a:schemeClr val="accent5"/>
                </a:solidFill>
              </a:rPr>
              <a:t>,</a:t>
            </a:r>
            <a:r>
              <a:rPr lang="zh-CN" altLang="en-US" dirty="0">
                <a:solidFill>
                  <a:schemeClr val="accent5"/>
                </a:solidFill>
              </a:rPr>
              <a:t> </a:t>
            </a:r>
            <a:r>
              <a:rPr lang="en-US" altLang="zh-CN" dirty="0" smtClean="0">
                <a:solidFill>
                  <a:schemeClr val="accent5"/>
                </a:solidFill>
              </a:rPr>
              <a:t>online retail platform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4889145" y="1764222"/>
            <a:ext cx="1195754" cy="4572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App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140203" y="1764222"/>
            <a:ext cx="1295400" cy="4572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App Server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5485044" y="2221422"/>
            <a:ext cx="0" cy="43375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10803804" y="2221422"/>
            <a:ext cx="0" cy="43375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6840139" y="2081401"/>
            <a:ext cx="2737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Request a Public Key</a:t>
            </a:r>
            <a:endParaRPr lang="zh-CN" altLang="en-US" sz="2400" dirty="0"/>
          </a:p>
        </p:txBody>
      </p:sp>
      <p:sp>
        <p:nvSpPr>
          <p:cNvPr id="17" name="文本框 16"/>
          <p:cNvSpPr txBox="1"/>
          <p:nvPr/>
        </p:nvSpPr>
        <p:spPr>
          <a:xfrm>
            <a:off x="5837977" y="4729556"/>
            <a:ext cx="224197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Username</a:t>
            </a:r>
            <a:endParaRPr lang="zh-CN" altLang="en-US" sz="2400" dirty="0"/>
          </a:p>
        </p:txBody>
      </p:sp>
      <p:sp>
        <p:nvSpPr>
          <p:cNvPr id="18" name="文本框 17"/>
          <p:cNvSpPr txBox="1"/>
          <p:nvPr/>
        </p:nvSpPr>
        <p:spPr>
          <a:xfrm>
            <a:off x="5837977" y="5247486"/>
            <a:ext cx="224197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Password</a:t>
            </a:r>
            <a:endParaRPr lang="zh-CN" altLang="en-US" sz="2400" dirty="0"/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419" y="3000726"/>
            <a:ext cx="766673" cy="766673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5114" y="5198615"/>
            <a:ext cx="512873" cy="512873"/>
          </a:xfrm>
          <a:prstGeom prst="rect">
            <a:avLst/>
          </a:prstGeom>
        </p:spPr>
      </p:pic>
      <p:sp>
        <p:nvSpPr>
          <p:cNvPr id="21" name="文本框 20"/>
          <p:cNvSpPr txBox="1"/>
          <p:nvPr/>
        </p:nvSpPr>
        <p:spPr>
          <a:xfrm>
            <a:off x="7563466" y="3225352"/>
            <a:ext cx="1674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Public Key</a:t>
            </a:r>
            <a:endParaRPr lang="zh-CN" altLang="en-US" sz="2400" dirty="0"/>
          </a:p>
        </p:txBody>
      </p:sp>
      <p:sp>
        <p:nvSpPr>
          <p:cNvPr id="22" name="文本框 21"/>
          <p:cNvSpPr txBox="1"/>
          <p:nvPr/>
        </p:nvSpPr>
        <p:spPr>
          <a:xfrm>
            <a:off x="7803157" y="5420050"/>
            <a:ext cx="2166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RSA encrypted</a:t>
            </a:r>
            <a:endParaRPr lang="zh-CN" altLang="en-US" dirty="0"/>
          </a:p>
        </p:txBody>
      </p:sp>
      <p:sp>
        <p:nvSpPr>
          <p:cNvPr id="23" name="文本框 22"/>
          <p:cNvSpPr txBox="1"/>
          <p:nvPr/>
        </p:nvSpPr>
        <p:spPr>
          <a:xfrm>
            <a:off x="606525" y="1001585"/>
            <a:ext cx="8750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>
                <a:cs typeface="Times New Roman" panose="02020603050405020304" pitchFamily="18" charset="0"/>
              </a:rPr>
              <a:t>Home-grown login mechanisms of apps from </a:t>
            </a:r>
            <a:r>
              <a:rPr lang="en-US" altLang="zh-CN" sz="2800" dirty="0" err="1" smtClean="0">
                <a:cs typeface="Times New Roman" panose="02020603050405020304" pitchFamily="18" charset="0"/>
              </a:rPr>
              <a:t>Alibaba</a:t>
            </a:r>
            <a:endParaRPr lang="en-US" altLang="zh-CN" sz="2800" dirty="0">
              <a:cs typeface="Times New Roman" panose="02020603050405020304" pitchFamily="18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741261" y="5800892"/>
            <a:ext cx="3118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accent5"/>
                </a:solidFill>
              </a:rPr>
              <a:t>1688</a:t>
            </a:r>
            <a:r>
              <a:rPr lang="en-US" altLang="zh-CN" dirty="0" smtClean="0">
                <a:solidFill>
                  <a:schemeClr val="accent5"/>
                </a:solidFill>
              </a:rPr>
              <a:t>, wholesale/procurement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cxnSp>
        <p:nvCxnSpPr>
          <p:cNvPr id="25" name="直接箭头连接符 24"/>
          <p:cNvCxnSpPr/>
          <p:nvPr/>
        </p:nvCxnSpPr>
        <p:spPr>
          <a:xfrm>
            <a:off x="5485044" y="2678140"/>
            <a:ext cx="5318759" cy="0"/>
          </a:xfrm>
          <a:prstGeom prst="straightConnector1">
            <a:avLst/>
          </a:prstGeom>
          <a:ln w="476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>
            <a:off x="5485044" y="5862065"/>
            <a:ext cx="5318759" cy="0"/>
          </a:xfrm>
          <a:prstGeom prst="straightConnector1">
            <a:avLst/>
          </a:prstGeom>
          <a:ln w="476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>
            <a:off x="5485044" y="3965265"/>
            <a:ext cx="5318759" cy="0"/>
          </a:xfrm>
          <a:prstGeom prst="straightConnector1">
            <a:avLst/>
          </a:prstGeom>
          <a:ln w="47625"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图片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7109" y="5007694"/>
            <a:ext cx="720000" cy="7200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765" y="3758643"/>
            <a:ext cx="720000" cy="720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765" y="2486780"/>
            <a:ext cx="720000" cy="7200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277" y="3227399"/>
            <a:ext cx="1279800" cy="540000"/>
          </a:xfrm>
          <a:prstGeom prst="rect">
            <a:avLst/>
          </a:prstGeom>
        </p:spPr>
      </p:pic>
      <p:sp>
        <p:nvSpPr>
          <p:cNvPr id="28" name="文本框 27"/>
          <p:cNvSpPr txBox="1"/>
          <p:nvPr/>
        </p:nvSpPr>
        <p:spPr>
          <a:xfrm>
            <a:off x="7274557" y="1652355"/>
            <a:ext cx="18686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accent5"/>
                </a:solidFill>
              </a:rPr>
              <a:t>l</a:t>
            </a:r>
            <a:r>
              <a:rPr lang="en-US" altLang="zh-CN" sz="2000" dirty="0" smtClean="0">
                <a:solidFill>
                  <a:schemeClr val="accent5"/>
                </a:solidFill>
              </a:rPr>
              <a:t>ogin process</a:t>
            </a:r>
            <a:endParaRPr lang="zh-CN" altLang="en-US" sz="2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273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18842" y="319236"/>
            <a:ext cx="87403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Passive Attack - Public </a:t>
            </a:r>
            <a:r>
              <a:rPr lang="en-US" altLang="zh-CN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Key Encryption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276446" y="2606909"/>
            <a:ext cx="764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solidFill>
                  <a:schemeClr val="accent5"/>
                </a:solidFill>
              </a:rPr>
              <a:t>TMall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125496" y="3898317"/>
            <a:ext cx="1519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solidFill>
                  <a:schemeClr val="accent5"/>
                </a:solidFill>
              </a:rPr>
              <a:t>JuHuaSuan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341771" y="5152085"/>
            <a:ext cx="688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accent5"/>
                </a:solidFill>
              </a:rPr>
              <a:t>1688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139440" y="2004583"/>
            <a:ext cx="71780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POST http://140.205.160.4/gw/com.taobao.client.sys.getapptoken</a:t>
            </a:r>
            <a:r>
              <a:rPr lang="en-US" altLang="zh-CN" dirty="0" smtClean="0"/>
              <a:t>/*/</a:t>
            </a:r>
          </a:p>
          <a:p>
            <a:r>
              <a:rPr lang="en-US" altLang="zh-CN" sz="2400" dirty="0" err="1" smtClean="0"/>
              <a:t>pubKey</a:t>
            </a:r>
            <a:r>
              <a:rPr lang="en-US" altLang="zh-CN" sz="2400" dirty="0" smtClean="0"/>
              <a:t>: 98266…762829\n</a:t>
            </a:r>
            <a:r>
              <a:rPr lang="en-US" altLang="zh-CN" sz="2400" dirty="0" smtClean="0">
                <a:solidFill>
                  <a:srgbClr val="C00000"/>
                </a:solidFill>
              </a:rPr>
              <a:t>3</a:t>
            </a:r>
            <a:r>
              <a:rPr lang="en-US" altLang="zh-CN" sz="2400" dirty="0" smtClean="0"/>
              <a:t>,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3139440" y="3209235"/>
            <a:ext cx="71780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GET http</a:t>
            </a:r>
            <a:r>
              <a:rPr lang="en-US" altLang="zh-CN" dirty="0"/>
              <a:t>://140.205.160.4/</a:t>
            </a:r>
            <a:r>
              <a:rPr lang="en-US" altLang="zh-CN" dirty="0" err="1"/>
              <a:t>gw</a:t>
            </a:r>
            <a:r>
              <a:rPr lang="en-US" altLang="zh-CN" dirty="0"/>
              <a:t>/</a:t>
            </a:r>
            <a:r>
              <a:rPr lang="en-US" altLang="zh-CN" dirty="0" err="1"/>
              <a:t>com.taobao.client.sys.getapptoken</a:t>
            </a:r>
            <a:r>
              <a:rPr lang="en-US" altLang="zh-CN" dirty="0" smtClean="0"/>
              <a:t>/*/?...</a:t>
            </a:r>
          </a:p>
          <a:p>
            <a:r>
              <a:rPr lang="en-US" altLang="zh-CN" sz="2400" dirty="0" err="1" smtClean="0"/>
              <a:t>pubKey</a:t>
            </a:r>
            <a:r>
              <a:rPr lang="en-US" altLang="zh-CN" sz="2400" dirty="0" smtClean="0"/>
              <a:t>:  112888…883973\n</a:t>
            </a:r>
            <a:r>
              <a:rPr lang="en-US" altLang="zh-CN" sz="2400" dirty="0" smtClean="0">
                <a:solidFill>
                  <a:srgbClr val="C00000"/>
                </a:solidFill>
              </a:rPr>
              <a:t>3</a:t>
            </a:r>
            <a:r>
              <a:rPr lang="en-US" altLang="zh-CN" sz="2400" dirty="0"/>
              <a:t>,</a:t>
            </a:r>
            <a:endParaRPr lang="en-US" altLang="zh-CN" sz="2400" dirty="0" smtClean="0"/>
          </a:p>
        </p:txBody>
      </p:sp>
      <p:sp>
        <p:nvSpPr>
          <p:cNvPr id="24" name="文本框 23"/>
          <p:cNvSpPr txBox="1"/>
          <p:nvPr/>
        </p:nvSpPr>
        <p:spPr>
          <a:xfrm>
            <a:off x="3139440" y="4321554"/>
            <a:ext cx="71780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GET http</a:t>
            </a:r>
            <a:r>
              <a:rPr lang="en-US" altLang="zh-CN" dirty="0"/>
              <a:t>://</a:t>
            </a:r>
            <a:r>
              <a:rPr lang="en-US" altLang="zh-CN" dirty="0" smtClean="0"/>
              <a:t>140.205.160.4/rest/api3.do?...</a:t>
            </a:r>
          </a:p>
          <a:p>
            <a:r>
              <a:rPr lang="en-US" altLang="zh-CN" sz="2400" dirty="0" err="1" smtClean="0"/>
              <a:t>pubKey</a:t>
            </a:r>
            <a:r>
              <a:rPr lang="en-US" altLang="zh-CN" sz="2400" dirty="0" smtClean="0"/>
              <a:t>: 984813…981523\n</a:t>
            </a:r>
            <a:r>
              <a:rPr lang="en-US" altLang="zh-CN" sz="2400" dirty="0" smtClean="0">
                <a:solidFill>
                  <a:srgbClr val="C00000"/>
                </a:solidFill>
              </a:rPr>
              <a:t>3</a:t>
            </a:r>
            <a:r>
              <a:rPr lang="en-US" altLang="zh-CN" sz="2400" dirty="0" smtClean="0"/>
              <a:t>,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437120" y="2373915"/>
            <a:ext cx="1935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C00000"/>
                </a:solidFill>
              </a:rPr>
              <a:t>Modulus</a:t>
            </a:r>
            <a:endParaRPr lang="zh-CN" altLang="en-US" sz="2400" dirty="0">
              <a:solidFill>
                <a:srgbClr val="C00000"/>
              </a:solidFill>
            </a:endParaRPr>
          </a:p>
        </p:txBody>
      </p:sp>
      <p:sp>
        <p:nvSpPr>
          <p:cNvPr id="5" name="圆角矩形标注 4"/>
          <p:cNvSpPr/>
          <p:nvPr/>
        </p:nvSpPr>
        <p:spPr>
          <a:xfrm>
            <a:off x="7208520" y="2373914"/>
            <a:ext cx="1905000" cy="570039"/>
          </a:xfrm>
          <a:prstGeom prst="wedgeRoundRectCallout">
            <a:avLst>
              <a:gd name="adj1" fmla="val -72331"/>
              <a:gd name="adj2" fmla="val -28672"/>
              <a:gd name="adj3" fmla="val 16667"/>
            </a:avLst>
          </a:prstGeom>
          <a:noFill/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文本框 24"/>
          <p:cNvSpPr txBox="1"/>
          <p:nvPr/>
        </p:nvSpPr>
        <p:spPr>
          <a:xfrm>
            <a:off x="606525" y="1001585"/>
            <a:ext cx="5199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>
                <a:cs typeface="Times New Roman" panose="02020603050405020304" pitchFamily="18" charset="0"/>
              </a:rPr>
              <a:t>Insecure key selection</a:t>
            </a: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986" y="1884747"/>
            <a:ext cx="720000" cy="7200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986" y="3227899"/>
            <a:ext cx="720000" cy="7200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986" y="4442200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78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63" y="2255520"/>
            <a:ext cx="1107692" cy="720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18842" y="319236"/>
            <a:ext cx="87403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Passive Attack - Sessions</a:t>
            </a:r>
            <a:endParaRPr lang="en-US" altLang="zh-CN" sz="3200" dirty="0" smtClean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81575" y="1231805"/>
            <a:ext cx="5199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Session ID in request body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023563" y="2790854"/>
            <a:ext cx="1529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solidFill>
                  <a:schemeClr val="accent5"/>
                </a:solidFill>
              </a:rPr>
              <a:t>YiHaoDian</a:t>
            </a:r>
            <a:endParaRPr lang="en-US" altLang="zh-CN" dirty="0" smtClean="0">
              <a:solidFill>
                <a:schemeClr val="accent5"/>
              </a:solidFill>
            </a:endParaRPr>
          </a:p>
          <a:p>
            <a:r>
              <a:rPr lang="en-US" altLang="zh-CN" dirty="0">
                <a:solidFill>
                  <a:schemeClr val="accent5"/>
                </a:solidFill>
              </a:rPr>
              <a:t>o</a:t>
            </a:r>
            <a:r>
              <a:rPr lang="en-US" altLang="zh-CN" dirty="0" smtClean="0">
                <a:solidFill>
                  <a:schemeClr val="accent5"/>
                </a:solidFill>
              </a:rPr>
              <a:t>nline retailer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682240" y="2255520"/>
            <a:ext cx="79248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…</a:t>
            </a:r>
          </a:p>
          <a:p>
            <a:r>
              <a:rPr lang="en-US" altLang="zh-CN" sz="2400" dirty="0" err="1" smtClean="0">
                <a:solidFill>
                  <a:srgbClr val="C00000"/>
                </a:solidFill>
              </a:rPr>
              <a:t>userToken</a:t>
            </a:r>
            <a:r>
              <a:rPr lang="en-US" altLang="zh-CN" sz="2400" dirty="0" smtClean="0">
                <a:solidFill>
                  <a:srgbClr val="C00000"/>
                </a:solidFill>
              </a:rPr>
              <a:t>: 9c68bf54-4ee3-46a3-8d3fa2f85e8a0372</a:t>
            </a:r>
          </a:p>
          <a:p>
            <a:r>
              <a:rPr lang="en-US" altLang="zh-CN" dirty="0" smtClean="0"/>
              <a:t>…</a:t>
            </a:r>
          </a:p>
          <a:p>
            <a:r>
              <a:rPr lang="en-US" altLang="zh-CN" dirty="0" smtClean="0"/>
              <a:t>Content-Length: 622</a:t>
            </a:r>
          </a:p>
          <a:p>
            <a:r>
              <a:rPr lang="en-US" altLang="zh-CN" dirty="0" smtClean="0"/>
              <a:t>Host</a:t>
            </a:r>
            <a:r>
              <a:rPr lang="en-US" altLang="zh-CN" dirty="0"/>
              <a:t>: </a:t>
            </a:r>
            <a:r>
              <a:rPr lang="en-US" altLang="zh-CN" dirty="0" smtClean="0"/>
              <a:t>interface.m.yhd.com</a:t>
            </a:r>
          </a:p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3714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681" y="2257682"/>
            <a:ext cx="1080000" cy="7200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681" y="3748698"/>
            <a:ext cx="720000" cy="720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18842" y="319236"/>
            <a:ext cx="87403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Passive Attack - Sessions</a:t>
            </a:r>
            <a:endParaRPr lang="en-US" altLang="zh-CN" sz="3200" dirty="0" smtClean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81575" y="1231805"/>
            <a:ext cx="5199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Session ID in cookie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142520" y="2793016"/>
            <a:ext cx="1676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accent5"/>
                </a:solidFill>
              </a:rPr>
              <a:t>HZ Bank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819400" y="2171283"/>
            <a:ext cx="748284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…</a:t>
            </a:r>
          </a:p>
          <a:p>
            <a:r>
              <a:rPr lang="en-US" altLang="zh-CN" dirty="0" smtClean="0"/>
              <a:t>Cookie: </a:t>
            </a:r>
          </a:p>
          <a:p>
            <a:r>
              <a:rPr lang="en-US" altLang="zh-CN" sz="2400" dirty="0" smtClean="0">
                <a:solidFill>
                  <a:srgbClr val="C00000"/>
                </a:solidFill>
              </a:rPr>
              <a:t>JSESSIONID=06F1JC…22YgYR!1329849507</a:t>
            </a:r>
          </a:p>
          <a:p>
            <a:r>
              <a:rPr lang="en-US" altLang="zh-CN" dirty="0" smtClean="0"/>
              <a:t>…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53135" y="4200339"/>
            <a:ext cx="143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solidFill>
                  <a:schemeClr val="accent5"/>
                </a:solidFill>
              </a:rPr>
              <a:t>PingAn</a:t>
            </a:r>
            <a:r>
              <a:rPr lang="en-US" altLang="zh-CN" dirty="0" smtClean="0">
                <a:solidFill>
                  <a:schemeClr val="accent5"/>
                </a:solidFill>
              </a:rPr>
              <a:t> Bank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819400" y="3730035"/>
            <a:ext cx="905256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…</a:t>
            </a:r>
          </a:p>
          <a:p>
            <a:r>
              <a:rPr lang="en-US" altLang="zh-CN" dirty="0"/>
              <a:t>Cookie: </a:t>
            </a:r>
            <a:endParaRPr lang="en-US" altLang="zh-CN" dirty="0" smtClean="0"/>
          </a:p>
          <a:p>
            <a:r>
              <a:rPr lang="en-US" altLang="zh-CN" dirty="0" smtClean="0"/>
              <a:t>BANKIDP=PAICPORTAL</a:t>
            </a:r>
            <a:r>
              <a:rPr lang="en-US" altLang="zh-CN" dirty="0"/>
              <a:t>; </a:t>
            </a:r>
            <a:endParaRPr lang="en-US" altLang="zh-CN" dirty="0" smtClean="0"/>
          </a:p>
          <a:p>
            <a:r>
              <a:rPr lang="en-US" altLang="zh-CN" dirty="0" err="1" smtClean="0"/>
              <a:t>responseDataType</a:t>
            </a:r>
            <a:r>
              <a:rPr lang="en-US" altLang="zh-CN" dirty="0" smtClean="0"/>
              <a:t>=JSON</a:t>
            </a:r>
            <a:r>
              <a:rPr lang="en-US" altLang="zh-CN" dirty="0"/>
              <a:t>; </a:t>
            </a:r>
            <a:endParaRPr lang="en-US" altLang="zh-CN" dirty="0" smtClean="0"/>
          </a:p>
          <a:p>
            <a:r>
              <a:rPr lang="en-US" altLang="zh-CN" sz="2400" dirty="0" smtClean="0">
                <a:solidFill>
                  <a:srgbClr val="C00000"/>
                </a:solidFill>
              </a:rPr>
              <a:t>JSESSIONID=J0jBKj…59GQDjT</a:t>
            </a:r>
            <a:r>
              <a:rPr lang="en-US" altLang="zh-CN" sz="2400" dirty="0">
                <a:solidFill>
                  <a:srgbClr val="C00000"/>
                </a:solidFill>
              </a:rPr>
              <a:t>!-391559857;                   </a:t>
            </a:r>
            <a:r>
              <a:rPr lang="en-US" altLang="zh-CN" sz="2400" dirty="0" err="1" smtClean="0">
                <a:solidFill>
                  <a:srgbClr val="C00000"/>
                </a:solidFill>
              </a:rPr>
              <a:t>BIGipServerIBANKIBP_little_core_test_Pool</a:t>
            </a:r>
            <a:r>
              <a:rPr lang="en-US" altLang="zh-CN" sz="2400" dirty="0" smtClean="0">
                <a:solidFill>
                  <a:srgbClr val="C00000"/>
                </a:solidFill>
              </a:rPr>
              <a:t>=491003052.32886.0000</a:t>
            </a:r>
          </a:p>
          <a:p>
            <a:r>
              <a:rPr lang="en-US" altLang="zh-CN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87997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8880" y="589861"/>
            <a:ext cx="1528673" cy="152867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3217" y="833701"/>
            <a:ext cx="1528673" cy="1528673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4543" y="1077541"/>
            <a:ext cx="1528673" cy="152867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4923" y="2443806"/>
            <a:ext cx="650036" cy="65003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9199" y="2946394"/>
            <a:ext cx="797153" cy="79715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7574" y="2328533"/>
            <a:ext cx="937258" cy="556497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614" y="2207044"/>
            <a:ext cx="568553" cy="53301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9058" y="3335446"/>
            <a:ext cx="816203" cy="816203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1287" y="2839714"/>
            <a:ext cx="903833" cy="903833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1493" y="3035465"/>
            <a:ext cx="833234" cy="76162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6167" y="2596206"/>
            <a:ext cx="995273" cy="995273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374248" y="4180027"/>
            <a:ext cx="2666374" cy="2808910"/>
          </a:xfrm>
          <a:prstGeom prst="rect">
            <a:avLst/>
          </a:prstGeom>
        </p:spPr>
      </p:pic>
      <p:sp>
        <p:nvSpPr>
          <p:cNvPr id="17" name="左箭头 16"/>
          <p:cNvSpPr/>
          <p:nvPr/>
        </p:nvSpPr>
        <p:spPr>
          <a:xfrm rot="16200000">
            <a:off x="5298354" y="4195242"/>
            <a:ext cx="678843" cy="609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47200" y="175936"/>
            <a:ext cx="117036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Mobile Apps rely on networks </a:t>
            </a:r>
            <a:endParaRPr lang="zh-CN" altLang="en-US" sz="3200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1508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图片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55" y="1490979"/>
            <a:ext cx="720000" cy="720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18842" y="319236"/>
            <a:ext cx="87403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Passive Attack </a:t>
            </a:r>
            <a:r>
              <a:rPr lang="en-US" altLang="zh-CN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– Message Integrity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606525" y="1001585"/>
            <a:ext cx="5199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>
                <a:cs typeface="Times New Roman" panose="02020603050405020304" pitchFamily="18" charset="0"/>
              </a:rPr>
              <a:t>Message authentication code</a:t>
            </a:r>
            <a:endParaRPr lang="en-US" altLang="zh-CN" sz="2800" dirty="0"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012599" y="1622379"/>
            <a:ext cx="1195754" cy="4572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App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439805" y="1622379"/>
            <a:ext cx="1295400" cy="4572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App Server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4" name="直接连接符 13"/>
          <p:cNvCxnSpPr>
            <a:stCxn id="12" idx="2"/>
          </p:cNvCxnSpPr>
          <p:nvPr/>
        </p:nvCxnSpPr>
        <p:spPr>
          <a:xfrm>
            <a:off x="1610476" y="2079579"/>
            <a:ext cx="0" cy="43375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6100204" y="2079579"/>
            <a:ext cx="0" cy="43375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1679316" y="2280801"/>
            <a:ext cx="4438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C00000"/>
                </a:solidFill>
              </a:rPr>
              <a:t>sign </a:t>
            </a:r>
            <a:r>
              <a:rPr lang="en-US" altLang="zh-CN" dirty="0">
                <a:solidFill>
                  <a:srgbClr val="C00000"/>
                </a:solidFill>
                <a:sym typeface="Wingdings" panose="05000000000000000000" pitchFamily="2" charset="2"/>
              </a:rPr>
              <a:t>: fed1e14f08db04c3c2dacb767364fa27</a:t>
            </a:r>
            <a:endParaRPr lang="en-US" altLang="zh-CN" dirty="0">
              <a:solidFill>
                <a:srgbClr val="C00000"/>
              </a:solidFill>
            </a:endParaRPr>
          </a:p>
          <a:p>
            <a:r>
              <a:rPr lang="en-US" altLang="zh-CN" dirty="0" smtClean="0"/>
              <a:t>v, </a:t>
            </a:r>
            <a:r>
              <a:rPr lang="en-US" altLang="zh-CN" dirty="0"/>
              <a:t>t, </a:t>
            </a:r>
            <a:r>
              <a:rPr lang="en-US" altLang="zh-CN" dirty="0" err="1"/>
              <a:t>imei</a:t>
            </a:r>
            <a:r>
              <a:rPr lang="en-US" altLang="zh-CN" dirty="0"/>
              <a:t>, data, </a:t>
            </a:r>
            <a:r>
              <a:rPr lang="en-US" altLang="zh-CN" dirty="0" err="1"/>
              <a:t>api</a:t>
            </a:r>
            <a:r>
              <a:rPr lang="en-US" altLang="zh-CN" dirty="0"/>
              <a:t>, </a:t>
            </a:r>
            <a:r>
              <a:rPr lang="en-US" altLang="zh-CN" dirty="0" err="1"/>
              <a:t>imsi</a:t>
            </a:r>
            <a:r>
              <a:rPr lang="en-US" altLang="zh-CN" dirty="0"/>
              <a:t>, </a:t>
            </a:r>
            <a:r>
              <a:rPr lang="en-US" altLang="zh-CN" dirty="0" err="1" smtClean="0"/>
              <a:t>appkey</a:t>
            </a:r>
            <a:endParaRPr lang="zh-CN" altLang="en-US" dirty="0"/>
          </a:p>
        </p:txBody>
      </p:sp>
      <p:sp>
        <p:nvSpPr>
          <p:cNvPr id="21" name="文本框 20"/>
          <p:cNvSpPr txBox="1"/>
          <p:nvPr/>
        </p:nvSpPr>
        <p:spPr>
          <a:xfrm>
            <a:off x="1592811" y="4509663"/>
            <a:ext cx="4352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sign : </a:t>
            </a:r>
            <a:r>
              <a:rPr lang="en-US" altLang="zh-CN" dirty="0" smtClean="0"/>
              <a:t>39f1feee53509ba42ac88e3c42989488</a:t>
            </a:r>
          </a:p>
        </p:txBody>
      </p:sp>
      <p:sp>
        <p:nvSpPr>
          <p:cNvPr id="26" name="矩形 25"/>
          <p:cNvSpPr/>
          <p:nvPr/>
        </p:nvSpPr>
        <p:spPr>
          <a:xfrm>
            <a:off x="7251735" y="2581810"/>
            <a:ext cx="4835236" cy="2425610"/>
          </a:xfrm>
          <a:prstGeom prst="rect">
            <a:avLst/>
          </a:prstGeom>
          <a:noFill/>
          <a:ln w="285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cxnSp>
        <p:nvCxnSpPr>
          <p:cNvPr id="27" name="曲线连接符 26"/>
          <p:cNvCxnSpPr/>
          <p:nvPr/>
        </p:nvCxnSpPr>
        <p:spPr>
          <a:xfrm>
            <a:off x="5688046" y="2616392"/>
            <a:ext cx="1494850" cy="1198497"/>
          </a:xfrm>
          <a:prstGeom prst="curvedConnector3">
            <a:avLst/>
          </a:prstGeom>
          <a:ln w="47625">
            <a:solidFill>
              <a:schemeClr val="accent1"/>
            </a:solidFill>
            <a:prstDash val="dash"/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/>
          <p:cNvSpPr txBox="1"/>
          <p:nvPr/>
        </p:nvSpPr>
        <p:spPr>
          <a:xfrm>
            <a:off x="7400004" y="2878331"/>
            <a:ext cx="44844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android.taobao.tutil.TaoApiSign.java</a:t>
            </a:r>
          </a:p>
          <a:p>
            <a:endParaRPr lang="en-US" altLang="zh-CN" dirty="0"/>
          </a:p>
          <a:p>
            <a:r>
              <a:rPr lang="en-US" altLang="zh-CN" dirty="0">
                <a:latin typeface="黑体"/>
                <a:ea typeface="黑体"/>
                <a:cs typeface="黑体"/>
              </a:rPr>
              <a:t>md5</a:t>
            </a:r>
            <a:r>
              <a:rPr lang="en-US" altLang="zh-CN" dirty="0" smtClean="0">
                <a:latin typeface="黑体"/>
                <a:ea typeface="黑体"/>
                <a:cs typeface="黑体"/>
              </a:rPr>
              <a:t>('&amp;'.join(</a:t>
            </a:r>
          </a:p>
          <a:p>
            <a:r>
              <a:rPr lang="en-US" altLang="zh-CN" dirty="0" err="1" smtClean="0">
                <a:solidFill>
                  <a:srgbClr val="C00000"/>
                </a:solidFill>
                <a:latin typeface="黑体"/>
                <a:ea typeface="黑体"/>
                <a:cs typeface="黑体"/>
              </a:rPr>
              <a:t>appSecret</a:t>
            </a:r>
            <a:r>
              <a:rPr lang="en-US" altLang="zh-CN" dirty="0">
                <a:latin typeface="黑体"/>
                <a:ea typeface="黑体"/>
                <a:cs typeface="黑体"/>
              </a:rPr>
              <a:t>, md5(</a:t>
            </a:r>
            <a:r>
              <a:rPr lang="en-US" altLang="zh-CN" dirty="0" err="1">
                <a:latin typeface="黑体"/>
                <a:ea typeface="黑体"/>
                <a:cs typeface="黑体"/>
              </a:rPr>
              <a:t>appKey</a:t>
            </a:r>
            <a:r>
              <a:rPr lang="en-US" altLang="zh-CN" dirty="0">
                <a:latin typeface="黑体"/>
                <a:ea typeface="黑体"/>
                <a:cs typeface="黑体"/>
              </a:rPr>
              <a:t>), </a:t>
            </a:r>
            <a:r>
              <a:rPr lang="en-US" altLang="zh-CN" dirty="0" err="1">
                <a:latin typeface="黑体"/>
                <a:ea typeface="黑体"/>
                <a:cs typeface="黑体"/>
              </a:rPr>
              <a:t>api</a:t>
            </a:r>
            <a:r>
              <a:rPr lang="en-US" altLang="zh-CN" dirty="0">
                <a:latin typeface="黑体"/>
                <a:ea typeface="黑体"/>
                <a:cs typeface="黑体"/>
              </a:rPr>
              <a:t>, v, </a:t>
            </a:r>
            <a:r>
              <a:rPr lang="en-US" altLang="zh-CN" dirty="0" err="1">
                <a:latin typeface="黑体"/>
                <a:ea typeface="黑体"/>
                <a:cs typeface="黑体"/>
              </a:rPr>
              <a:t>imei</a:t>
            </a:r>
            <a:r>
              <a:rPr lang="en-US" altLang="zh-CN" dirty="0">
                <a:latin typeface="黑体"/>
                <a:ea typeface="黑体"/>
                <a:cs typeface="黑体"/>
              </a:rPr>
              <a:t>, </a:t>
            </a:r>
            <a:r>
              <a:rPr lang="en-US" altLang="zh-CN" dirty="0" err="1">
                <a:latin typeface="黑体"/>
                <a:ea typeface="黑体"/>
                <a:cs typeface="黑体"/>
              </a:rPr>
              <a:t>imsi</a:t>
            </a:r>
            <a:r>
              <a:rPr lang="en-US" altLang="zh-CN" dirty="0">
                <a:latin typeface="黑体"/>
                <a:ea typeface="黑体"/>
                <a:cs typeface="黑体"/>
              </a:rPr>
              <a:t>, md5(data), </a:t>
            </a:r>
            <a:r>
              <a:rPr lang="en-US" altLang="zh-CN" dirty="0" smtClean="0">
                <a:latin typeface="黑体"/>
                <a:ea typeface="黑体"/>
                <a:cs typeface="黑体"/>
              </a:rPr>
              <a:t>t</a:t>
            </a:r>
          </a:p>
          <a:p>
            <a:r>
              <a:rPr lang="en-US" altLang="zh-CN" dirty="0" smtClean="0">
                <a:latin typeface="黑体"/>
                <a:ea typeface="黑体"/>
                <a:cs typeface="黑体"/>
              </a:rPr>
              <a:t>))</a:t>
            </a:r>
            <a:endParaRPr lang="en-US" altLang="zh-CN" dirty="0">
              <a:latin typeface="黑体"/>
              <a:ea typeface="黑体"/>
              <a:cs typeface="黑体"/>
            </a:endParaRP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29" name="圆角矩形标注 28"/>
          <p:cNvSpPr/>
          <p:nvPr/>
        </p:nvSpPr>
        <p:spPr>
          <a:xfrm>
            <a:off x="7933815" y="5412581"/>
            <a:ext cx="3154326" cy="600165"/>
          </a:xfrm>
          <a:prstGeom prst="wedgeRoundRectCallout">
            <a:avLst>
              <a:gd name="adj1" fmla="val -47184"/>
              <a:gd name="adj2" fmla="val -265399"/>
              <a:gd name="adj3" fmla="val 16667"/>
            </a:avLst>
          </a:prstGeom>
          <a:noFill/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Secret key, isn’t in the payload</a:t>
            </a:r>
            <a:endParaRPr lang="zh-CN" altLang="en-US" dirty="0">
              <a:solidFill>
                <a:schemeClr val="tx1"/>
              </a:solidFill>
            </a:endParaRPr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7862" y="3395960"/>
            <a:ext cx="392263" cy="392263"/>
          </a:xfrm>
          <a:prstGeom prst="rect">
            <a:avLst/>
          </a:prstGeom>
        </p:spPr>
      </p:pic>
      <p:sp>
        <p:nvSpPr>
          <p:cNvPr id="31" name="文本框 30"/>
          <p:cNvSpPr txBox="1"/>
          <p:nvPr/>
        </p:nvSpPr>
        <p:spPr>
          <a:xfrm>
            <a:off x="3363355" y="3435571"/>
            <a:ext cx="1674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Public Key</a:t>
            </a:r>
            <a:endParaRPr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>
            <a:off x="1679761" y="4855173"/>
            <a:ext cx="224197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Username</a:t>
            </a:r>
            <a:endParaRPr lang="zh-CN" altLang="en-US" dirty="0"/>
          </a:p>
        </p:txBody>
      </p:sp>
      <p:sp>
        <p:nvSpPr>
          <p:cNvPr id="33" name="文本框 32"/>
          <p:cNvSpPr txBox="1"/>
          <p:nvPr/>
        </p:nvSpPr>
        <p:spPr>
          <a:xfrm>
            <a:off x="1679761" y="5263486"/>
            <a:ext cx="224197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Password</a:t>
            </a:r>
            <a:endParaRPr lang="zh-CN" altLang="en-US" dirty="0"/>
          </a:p>
        </p:txBody>
      </p:sp>
      <p:pic>
        <p:nvPicPr>
          <p:cNvPr id="34" name="图片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3749" y="5232592"/>
            <a:ext cx="359977" cy="359977"/>
          </a:xfrm>
          <a:prstGeom prst="rect">
            <a:avLst/>
          </a:prstGeom>
        </p:spPr>
      </p:pic>
      <p:cxnSp>
        <p:nvCxnSpPr>
          <p:cNvPr id="23" name="直接箭头连接符 22"/>
          <p:cNvCxnSpPr/>
          <p:nvPr/>
        </p:nvCxnSpPr>
        <p:spPr>
          <a:xfrm>
            <a:off x="1610476" y="3090032"/>
            <a:ext cx="4489728" cy="0"/>
          </a:xfrm>
          <a:prstGeom prst="straightConnector1">
            <a:avLst/>
          </a:prstGeom>
          <a:ln w="476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>
            <a:off x="1592811" y="5812637"/>
            <a:ext cx="4489728" cy="0"/>
          </a:xfrm>
          <a:prstGeom prst="straightConnector1">
            <a:avLst/>
          </a:prstGeom>
          <a:ln w="476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箭头连接符 35"/>
          <p:cNvCxnSpPr/>
          <p:nvPr/>
        </p:nvCxnSpPr>
        <p:spPr>
          <a:xfrm>
            <a:off x="1592811" y="3901459"/>
            <a:ext cx="4472063" cy="0"/>
          </a:xfrm>
          <a:prstGeom prst="straightConnector1">
            <a:avLst/>
          </a:prstGeom>
          <a:ln w="47625"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文本框 36"/>
          <p:cNvSpPr txBox="1"/>
          <p:nvPr/>
        </p:nvSpPr>
        <p:spPr>
          <a:xfrm>
            <a:off x="2914257" y="1796921"/>
            <a:ext cx="18686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accent5"/>
                </a:solidFill>
              </a:rPr>
              <a:t>l</a:t>
            </a:r>
            <a:r>
              <a:rPr lang="en-US" altLang="zh-CN" sz="2000" dirty="0" smtClean="0">
                <a:solidFill>
                  <a:schemeClr val="accent5"/>
                </a:solidFill>
              </a:rPr>
              <a:t>ogin process</a:t>
            </a:r>
            <a:endParaRPr lang="zh-CN" altLang="en-US" sz="2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4439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图片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0" y="1222930"/>
            <a:ext cx="720000" cy="72000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809569" y="1493032"/>
            <a:ext cx="709869" cy="13403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1191280" y="1608700"/>
            <a:ext cx="0" cy="10007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箭头连接符 5"/>
          <p:cNvCxnSpPr/>
          <p:nvPr/>
        </p:nvCxnSpPr>
        <p:spPr>
          <a:xfrm>
            <a:off x="1191280" y="1931865"/>
            <a:ext cx="964459" cy="0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>
            <a:off x="1191280" y="2381080"/>
            <a:ext cx="964459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flipH="1">
            <a:off x="1164503" y="2127463"/>
            <a:ext cx="99123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914431" y="2817988"/>
            <a:ext cx="1491380" cy="906799"/>
          </a:xfrm>
          <a:prstGeom prst="rect">
            <a:avLst/>
          </a:prstGeom>
          <a:noFill/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cxnSp>
        <p:nvCxnSpPr>
          <p:cNvPr id="10" name="曲线连接符 9"/>
          <p:cNvCxnSpPr/>
          <p:nvPr/>
        </p:nvCxnSpPr>
        <p:spPr>
          <a:xfrm rot="5400000">
            <a:off x="1021250" y="2130456"/>
            <a:ext cx="1064516" cy="310548"/>
          </a:xfrm>
          <a:prstGeom prst="curvedConnector3">
            <a:avLst/>
          </a:prstGeom>
          <a:ln>
            <a:solidFill>
              <a:schemeClr val="accent1"/>
            </a:solidFill>
            <a:prstDash val="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969773" y="2836356"/>
            <a:ext cx="1380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. . .</a:t>
            </a:r>
            <a:endParaRPr lang="en-US" altLang="zh-CN" dirty="0">
              <a:latin typeface="黑体"/>
              <a:ea typeface="黑体"/>
              <a:cs typeface="黑体"/>
            </a:endParaRPr>
          </a:p>
          <a:p>
            <a:r>
              <a:rPr lang="en-US" altLang="zh-CN" dirty="0" err="1" smtClean="0">
                <a:solidFill>
                  <a:srgbClr val="C00000"/>
                </a:solidFill>
                <a:latin typeface="黑体"/>
                <a:ea typeface="黑体"/>
                <a:cs typeface="黑体"/>
              </a:rPr>
              <a:t>appSecret</a:t>
            </a:r>
            <a:endParaRPr lang="en-US" altLang="zh-CN" dirty="0" smtClean="0">
              <a:solidFill>
                <a:srgbClr val="C00000"/>
              </a:solidFill>
              <a:latin typeface="黑体"/>
              <a:ea typeface="黑体"/>
              <a:cs typeface="黑体"/>
            </a:endParaRPr>
          </a:p>
          <a:p>
            <a:r>
              <a:rPr lang="en-US" altLang="zh-CN" dirty="0" smtClean="0">
                <a:latin typeface="黑体"/>
                <a:ea typeface="黑体"/>
              </a:rPr>
              <a:t>... 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1800805" y="1493032"/>
            <a:ext cx="709869" cy="13403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2155739" y="1627066"/>
            <a:ext cx="0" cy="10007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580739" y="3950582"/>
            <a:ext cx="3150000" cy="2732153"/>
          </a:xfrm>
          <a:prstGeom prst="rect">
            <a:avLst/>
          </a:prstGeom>
          <a:noFill/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702141" y="4055053"/>
            <a:ext cx="290719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res/values/strings.xml </a:t>
            </a:r>
          </a:p>
          <a:p>
            <a:endParaRPr lang="en-US" altLang="zh-CN" dirty="0" smtClean="0"/>
          </a:p>
          <a:p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…</a:t>
            </a:r>
            <a:endParaRPr lang="en-US" altLang="zh-CN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altLang="zh-CN" dirty="0">
                <a:solidFill>
                  <a:schemeClr val="bg2">
                    <a:lumMod val="50000"/>
                  </a:schemeClr>
                </a:solidFill>
              </a:rPr>
              <a:t>&lt;</a:t>
            </a:r>
            <a:r>
              <a:rPr lang="en-US" altLang="zh-CN" dirty="0" err="1" smtClean="0">
                <a:solidFill>
                  <a:schemeClr val="bg2">
                    <a:lumMod val="50000"/>
                  </a:schemeClr>
                </a:solidFill>
              </a:rPr>
              <a:t>stringname</a:t>
            </a:r>
            <a:r>
              <a:rPr lang="en-US" altLang="zh-CN" dirty="0">
                <a:solidFill>
                  <a:schemeClr val="bg2">
                    <a:lumMod val="50000"/>
                  </a:schemeClr>
                </a:solidFill>
              </a:rPr>
              <a:t>="</a:t>
            </a:r>
            <a:r>
              <a:rPr lang="en-US" altLang="zh-CN" dirty="0" err="1">
                <a:solidFill>
                  <a:schemeClr val="bg2">
                    <a:lumMod val="50000"/>
                  </a:schemeClr>
                </a:solidFill>
              </a:rPr>
              <a:t>appsecret</a:t>
            </a:r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"&gt;</a:t>
            </a:r>
          </a:p>
          <a:p>
            <a:r>
              <a:rPr lang="en-US" altLang="zh-CN" dirty="0" smtClean="0">
                <a:solidFill>
                  <a:srgbClr val="C00000"/>
                </a:solidFill>
              </a:rPr>
              <a:t>756h;d8g:429d;57cf&amp;lt;j8g5f:f3:d&amp;lt;d4</a:t>
            </a:r>
          </a:p>
          <a:p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</a:rPr>
              <a:t>&lt;/</a:t>
            </a:r>
            <a:r>
              <a:rPr lang="en-US" altLang="zh-CN" dirty="0">
                <a:solidFill>
                  <a:schemeClr val="bg2">
                    <a:lumMod val="50000"/>
                  </a:schemeClr>
                </a:solidFill>
              </a:rPr>
              <a:t>string&gt;</a:t>
            </a:r>
          </a:p>
          <a:p>
            <a:r>
              <a:rPr lang="en-US" altLang="zh-CN" dirty="0">
                <a:solidFill>
                  <a:schemeClr val="bg2">
                    <a:lumMod val="50000"/>
                  </a:schemeClr>
                </a:solidFill>
              </a:rPr>
              <a:t>…</a:t>
            </a:r>
          </a:p>
          <a:p>
            <a:endParaRPr lang="en-US" altLang="zh-CN" dirty="0"/>
          </a:p>
          <a:p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4208890" y="1931865"/>
            <a:ext cx="7895419" cy="4836624"/>
          </a:xfrm>
          <a:prstGeom prst="rect">
            <a:avLst/>
          </a:prstGeom>
          <a:noFill/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4459161" y="2428839"/>
            <a:ext cx="767244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com.taobao.tao.util.Constants.java </a:t>
            </a:r>
          </a:p>
          <a:p>
            <a:endParaRPr lang="en-US" altLang="zh-CN" dirty="0" smtClean="0"/>
          </a:p>
          <a:p>
            <a:r>
              <a:rPr lang="en-US" altLang="zh-CN" dirty="0">
                <a:solidFill>
                  <a:schemeClr val="bg2">
                    <a:lumMod val="50000"/>
                  </a:schemeClr>
                </a:solidFill>
              </a:rPr>
              <a:t>public static String </a:t>
            </a:r>
            <a:r>
              <a:rPr lang="en-US" altLang="zh-CN" dirty="0" err="1">
                <a:solidFill>
                  <a:schemeClr val="bg2">
                    <a:lumMod val="50000"/>
                  </a:schemeClr>
                </a:solidFill>
              </a:rPr>
              <a:t>getAppsecret</a:t>
            </a:r>
            <a:r>
              <a:rPr lang="en-US" altLang="zh-CN" dirty="0">
                <a:solidFill>
                  <a:schemeClr val="bg2">
                    <a:lumMod val="50000"/>
                  </a:schemeClr>
                </a:solidFill>
              </a:rPr>
              <a:t>() {</a:t>
            </a:r>
          </a:p>
          <a:p>
            <a:r>
              <a:rPr lang="en-US" altLang="zh-CN" dirty="0">
                <a:solidFill>
                  <a:schemeClr val="bg2">
                    <a:lumMod val="50000"/>
                  </a:schemeClr>
                </a:solidFill>
              </a:rPr>
              <a:t>        if (</a:t>
            </a:r>
            <a:r>
              <a:rPr lang="en-US" altLang="zh-CN" dirty="0" err="1">
                <a:solidFill>
                  <a:schemeClr val="bg2">
                    <a:lumMod val="50000"/>
                  </a:schemeClr>
                </a:solidFill>
              </a:rPr>
              <a:t>Constants.appsecret</a:t>
            </a:r>
            <a:r>
              <a:rPr lang="en-US" altLang="zh-CN" dirty="0">
                <a:solidFill>
                  <a:schemeClr val="bg2">
                    <a:lumMod val="50000"/>
                  </a:schemeClr>
                </a:solidFill>
              </a:rPr>
              <a:t> == null || "".equals(</a:t>
            </a:r>
            <a:r>
              <a:rPr lang="en-US" altLang="zh-CN" dirty="0" err="1">
                <a:solidFill>
                  <a:schemeClr val="bg2">
                    <a:lumMod val="50000"/>
                  </a:schemeClr>
                </a:solidFill>
              </a:rPr>
              <a:t>Constants.appsecret</a:t>
            </a:r>
            <a:r>
              <a:rPr lang="en-US" altLang="zh-CN" dirty="0">
                <a:solidFill>
                  <a:schemeClr val="bg2">
                    <a:lumMod val="50000"/>
                  </a:schemeClr>
                </a:solidFill>
              </a:rPr>
              <a:t>)) {</a:t>
            </a:r>
          </a:p>
          <a:p>
            <a:r>
              <a:rPr lang="en-US" altLang="zh-CN" dirty="0">
                <a:solidFill>
                  <a:schemeClr val="bg2">
                    <a:lumMod val="50000"/>
                  </a:schemeClr>
                </a:solidFill>
              </a:rPr>
              <a:t>            String </a:t>
            </a:r>
            <a:r>
              <a:rPr lang="en-US" altLang="zh-CN" dirty="0" err="1">
                <a:solidFill>
                  <a:schemeClr val="bg2">
                    <a:lumMod val="50000"/>
                  </a:schemeClr>
                </a:solidFill>
              </a:rPr>
              <a:t>string</a:t>
            </a:r>
            <a:r>
              <a:rPr lang="en-US" altLang="zh-CN" dirty="0">
                <a:solidFill>
                  <a:schemeClr val="bg2">
                    <a:lumMod val="50000"/>
                  </a:schemeClr>
                </a:solidFill>
              </a:rPr>
              <a:t> = new String();</a:t>
            </a:r>
          </a:p>
          <a:p>
            <a:r>
              <a:rPr lang="en-US" altLang="zh-CN" dirty="0"/>
              <a:t>            </a:t>
            </a:r>
            <a:r>
              <a:rPr lang="en-US" altLang="zh-CN" sz="2000" b="1" dirty="0">
                <a:solidFill>
                  <a:srgbClr val="C00000"/>
                </a:solidFill>
              </a:rPr>
              <a:t>for (</a:t>
            </a:r>
            <a:r>
              <a:rPr lang="en-US" altLang="zh-CN" sz="2000" b="1" dirty="0" err="1">
                <a:solidFill>
                  <a:srgbClr val="C00000"/>
                </a:solidFill>
              </a:rPr>
              <a:t>int</a:t>
            </a:r>
            <a:r>
              <a:rPr lang="en-US" altLang="zh-CN" sz="2000" b="1" dirty="0">
                <a:solidFill>
                  <a:srgbClr val="C00000"/>
                </a:solidFill>
              </a:rPr>
              <a:t> </a:t>
            </a:r>
            <a:r>
              <a:rPr lang="en-US" altLang="zh-CN" sz="2000" b="1" dirty="0" err="1">
                <a:solidFill>
                  <a:srgbClr val="C00000"/>
                </a:solidFill>
              </a:rPr>
              <a:t>i</a:t>
            </a:r>
            <a:r>
              <a:rPr lang="en-US" altLang="zh-CN" sz="2000" b="1" dirty="0">
                <a:solidFill>
                  <a:srgbClr val="C00000"/>
                </a:solidFill>
              </a:rPr>
              <a:t> = 0; </a:t>
            </a:r>
            <a:r>
              <a:rPr lang="en-US" altLang="zh-CN" sz="2000" b="1" dirty="0" err="1">
                <a:solidFill>
                  <a:srgbClr val="C00000"/>
                </a:solidFill>
              </a:rPr>
              <a:t>i</a:t>
            </a:r>
            <a:r>
              <a:rPr lang="en-US" altLang="zh-CN" sz="2000" b="1" dirty="0">
                <a:solidFill>
                  <a:srgbClr val="C00000"/>
                </a:solidFill>
              </a:rPr>
              <a:t> &lt; </a:t>
            </a:r>
            <a:r>
              <a:rPr lang="en-US" altLang="zh-CN" sz="2000" b="1" dirty="0" err="1">
                <a:solidFill>
                  <a:srgbClr val="C00000"/>
                </a:solidFill>
              </a:rPr>
              <a:t>Constants.appsecretSigned.length</a:t>
            </a:r>
            <a:r>
              <a:rPr lang="en-US" altLang="zh-CN" sz="2000" b="1" dirty="0">
                <a:solidFill>
                  <a:srgbClr val="C00000"/>
                </a:solidFill>
              </a:rPr>
              <a:t>(); ++</a:t>
            </a:r>
            <a:r>
              <a:rPr lang="en-US" altLang="zh-CN" sz="2000" b="1" dirty="0" err="1">
                <a:solidFill>
                  <a:srgbClr val="C00000"/>
                </a:solidFill>
              </a:rPr>
              <a:t>i</a:t>
            </a:r>
            <a:r>
              <a:rPr lang="en-US" altLang="zh-CN" sz="2000" b="1" dirty="0">
                <a:solidFill>
                  <a:srgbClr val="C00000"/>
                </a:solidFill>
              </a:rPr>
              <a:t>) {</a:t>
            </a:r>
          </a:p>
          <a:p>
            <a:r>
              <a:rPr lang="en-US" altLang="zh-CN" sz="2000" b="1" dirty="0">
                <a:solidFill>
                  <a:srgbClr val="C00000"/>
                </a:solidFill>
              </a:rPr>
              <a:t>                string += (char)(</a:t>
            </a:r>
            <a:r>
              <a:rPr lang="en-US" altLang="zh-CN" sz="2000" b="1" dirty="0" err="1">
                <a:solidFill>
                  <a:srgbClr val="C00000"/>
                </a:solidFill>
              </a:rPr>
              <a:t>Constants.appsecretSigned.charAt</a:t>
            </a:r>
            <a:r>
              <a:rPr lang="en-US" altLang="zh-CN" sz="2000" b="1" dirty="0">
                <a:solidFill>
                  <a:srgbClr val="C00000"/>
                </a:solidFill>
              </a:rPr>
              <a:t>(</a:t>
            </a:r>
            <a:r>
              <a:rPr lang="en-US" altLang="zh-CN" sz="2000" b="1" dirty="0" err="1">
                <a:solidFill>
                  <a:srgbClr val="C00000"/>
                </a:solidFill>
              </a:rPr>
              <a:t>i</a:t>
            </a:r>
            <a:r>
              <a:rPr lang="en-US" altLang="zh-CN" sz="2000" b="1" dirty="0">
                <a:solidFill>
                  <a:srgbClr val="C00000"/>
                </a:solidFill>
              </a:rPr>
              <a:t>) - </a:t>
            </a:r>
            <a:r>
              <a:rPr lang="en-US" altLang="zh-CN" sz="2000" b="1" dirty="0" err="1">
                <a:solidFill>
                  <a:srgbClr val="C00000"/>
                </a:solidFill>
              </a:rPr>
              <a:t>i</a:t>
            </a:r>
            <a:r>
              <a:rPr lang="en-US" altLang="zh-CN" sz="2000" b="1" dirty="0">
                <a:solidFill>
                  <a:srgbClr val="C00000"/>
                </a:solidFill>
              </a:rPr>
              <a:t> % 5);</a:t>
            </a:r>
          </a:p>
          <a:p>
            <a:r>
              <a:rPr lang="en-US" altLang="zh-CN" sz="2000" b="1" dirty="0">
                <a:solidFill>
                  <a:srgbClr val="C00000"/>
                </a:solidFill>
              </a:rPr>
              <a:t>            }</a:t>
            </a:r>
          </a:p>
          <a:p>
            <a:r>
              <a:rPr lang="en-US" altLang="zh-CN" dirty="0"/>
              <a:t>            </a:t>
            </a:r>
            <a:r>
              <a:rPr lang="en-US" altLang="zh-CN" dirty="0" err="1">
                <a:solidFill>
                  <a:schemeClr val="bg2">
                    <a:lumMod val="50000"/>
                  </a:schemeClr>
                </a:solidFill>
              </a:rPr>
              <a:t>Constants.appsecret</a:t>
            </a:r>
            <a:r>
              <a:rPr lang="en-US" altLang="zh-CN" dirty="0">
                <a:solidFill>
                  <a:schemeClr val="bg2">
                    <a:lumMod val="50000"/>
                  </a:schemeClr>
                </a:solidFill>
              </a:rPr>
              <a:t> = string;</a:t>
            </a:r>
          </a:p>
          <a:p>
            <a:r>
              <a:rPr lang="en-US" altLang="zh-CN" dirty="0">
                <a:solidFill>
                  <a:schemeClr val="bg2">
                    <a:lumMod val="50000"/>
                  </a:schemeClr>
                </a:solidFill>
              </a:rPr>
              <a:t>        }</a:t>
            </a:r>
          </a:p>
          <a:p>
            <a:r>
              <a:rPr lang="en-US" altLang="zh-CN" dirty="0">
                <a:solidFill>
                  <a:schemeClr val="bg2">
                    <a:lumMod val="50000"/>
                  </a:schemeClr>
                </a:solidFill>
              </a:rPr>
              <a:t>        </a:t>
            </a:r>
            <a:r>
              <a:rPr lang="en-US" altLang="zh-CN" dirty="0" err="1">
                <a:solidFill>
                  <a:schemeClr val="bg2">
                    <a:lumMod val="50000"/>
                  </a:schemeClr>
                </a:solidFill>
              </a:rPr>
              <a:t>TaoLog.Logd</a:t>
            </a:r>
            <a:r>
              <a:rPr lang="en-US" altLang="zh-CN" dirty="0">
                <a:solidFill>
                  <a:schemeClr val="bg2">
                    <a:lumMod val="50000"/>
                  </a:schemeClr>
                </a:solidFill>
              </a:rPr>
              <a:t>("</a:t>
            </a:r>
            <a:r>
              <a:rPr lang="en-US" altLang="zh-CN" dirty="0" err="1">
                <a:solidFill>
                  <a:schemeClr val="bg2">
                    <a:lumMod val="50000"/>
                  </a:schemeClr>
                </a:solidFill>
              </a:rPr>
              <a:t>appkey</a:t>
            </a:r>
            <a:r>
              <a:rPr lang="en-US" altLang="zh-CN" dirty="0">
                <a:solidFill>
                  <a:schemeClr val="bg2">
                    <a:lumMod val="50000"/>
                  </a:schemeClr>
                </a:solidFill>
              </a:rPr>
              <a:t>", </a:t>
            </a:r>
            <a:r>
              <a:rPr lang="en-US" altLang="zh-CN" dirty="0" err="1">
                <a:solidFill>
                  <a:schemeClr val="bg2">
                    <a:lumMod val="50000"/>
                  </a:schemeClr>
                </a:solidFill>
              </a:rPr>
              <a:t>Constants.appsecret</a:t>
            </a:r>
            <a:r>
              <a:rPr lang="en-US" altLang="zh-CN" dirty="0">
                <a:solidFill>
                  <a:schemeClr val="bg2">
                    <a:lumMod val="50000"/>
                  </a:schemeClr>
                </a:solidFill>
              </a:rPr>
              <a:t>);</a:t>
            </a:r>
          </a:p>
          <a:p>
            <a:r>
              <a:rPr lang="en-US" altLang="zh-CN" dirty="0">
                <a:solidFill>
                  <a:schemeClr val="bg2">
                    <a:lumMod val="50000"/>
                  </a:schemeClr>
                </a:solidFill>
              </a:rPr>
              <a:t>        return </a:t>
            </a:r>
            <a:r>
              <a:rPr lang="en-US" altLang="zh-CN" dirty="0" err="1">
                <a:solidFill>
                  <a:schemeClr val="bg2">
                    <a:lumMod val="50000"/>
                  </a:schemeClr>
                </a:solidFill>
              </a:rPr>
              <a:t>Constants.appsecret</a:t>
            </a:r>
            <a:r>
              <a:rPr lang="en-US" altLang="zh-CN" dirty="0">
                <a:solidFill>
                  <a:schemeClr val="bg2">
                    <a:lumMod val="50000"/>
                  </a:schemeClr>
                </a:solidFill>
              </a:rPr>
              <a:t>; </a:t>
            </a:r>
          </a:p>
          <a:p>
            <a:r>
              <a:rPr lang="en-US" altLang="zh-CN" dirty="0">
                <a:solidFill>
                  <a:schemeClr val="bg2">
                    <a:lumMod val="50000"/>
                  </a:schemeClr>
                </a:solidFill>
              </a:rPr>
              <a:t>    }</a:t>
            </a:r>
          </a:p>
          <a:p>
            <a:endParaRPr lang="en-US" altLang="zh-CN" dirty="0"/>
          </a:p>
          <a:p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18" name="右弧形箭头 17"/>
          <p:cNvSpPr/>
          <p:nvPr/>
        </p:nvSpPr>
        <p:spPr>
          <a:xfrm rot="20329514">
            <a:off x="2517688" y="3028098"/>
            <a:ext cx="1220065" cy="847504"/>
          </a:xfrm>
          <a:prstGeom prst="curvedLeftArrow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9" name="右箭头 18"/>
          <p:cNvSpPr/>
          <p:nvPr/>
        </p:nvSpPr>
        <p:spPr>
          <a:xfrm rot="19826416">
            <a:off x="3729272" y="4627233"/>
            <a:ext cx="1411823" cy="422155"/>
          </a:xfrm>
          <a:prstGeom prst="rightArrow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212614" y="-15104"/>
            <a:ext cx="87403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Passive Attack </a:t>
            </a:r>
            <a:r>
              <a:rPr lang="en-US" altLang="zh-CN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– Message Integrity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641618" y="680843"/>
            <a:ext cx="5199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>
                <a:cs typeface="Times New Roman" panose="02020603050405020304" pitchFamily="18" charset="0"/>
              </a:rPr>
              <a:t>Message authentication code</a:t>
            </a:r>
            <a:endParaRPr lang="en-US" altLang="zh-CN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6112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图片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55" y="1490979"/>
            <a:ext cx="720000" cy="720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18842" y="319236"/>
            <a:ext cx="87403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Passive Attack </a:t>
            </a:r>
            <a:r>
              <a:rPr lang="en-US" altLang="zh-CN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– Message Integrity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606525" y="1001585"/>
            <a:ext cx="73736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>
                <a:cs typeface="Times New Roman" panose="02020603050405020304" pitchFamily="18" charset="0"/>
              </a:rPr>
              <a:t>Attackers can compute correct MAC </a:t>
            </a:r>
            <a:endParaRPr lang="en-US" altLang="zh-CN" sz="2800" dirty="0"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012599" y="1622379"/>
            <a:ext cx="1195754" cy="4572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App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439805" y="1622379"/>
            <a:ext cx="1295400" cy="4572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App Server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4" name="直接连接符 13"/>
          <p:cNvCxnSpPr>
            <a:stCxn id="12" idx="2"/>
          </p:cNvCxnSpPr>
          <p:nvPr/>
        </p:nvCxnSpPr>
        <p:spPr>
          <a:xfrm>
            <a:off x="1610476" y="2079579"/>
            <a:ext cx="0" cy="43375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6100204" y="2079579"/>
            <a:ext cx="0" cy="43375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1679316" y="2280801"/>
            <a:ext cx="4438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C00000"/>
                </a:solidFill>
              </a:rPr>
              <a:t>sign </a:t>
            </a:r>
            <a:r>
              <a:rPr lang="en-US" altLang="zh-CN" dirty="0">
                <a:solidFill>
                  <a:srgbClr val="C00000"/>
                </a:solidFill>
                <a:sym typeface="Wingdings" panose="05000000000000000000" pitchFamily="2" charset="2"/>
              </a:rPr>
              <a:t>: fed1e14f08db04c3c2dacb767364fa27</a:t>
            </a:r>
            <a:endParaRPr lang="en-US" altLang="zh-CN" dirty="0">
              <a:solidFill>
                <a:srgbClr val="C00000"/>
              </a:solidFill>
            </a:endParaRPr>
          </a:p>
          <a:p>
            <a:r>
              <a:rPr lang="en-US" altLang="zh-CN" dirty="0" smtClean="0"/>
              <a:t>v, </a:t>
            </a:r>
            <a:r>
              <a:rPr lang="en-US" altLang="zh-CN" dirty="0"/>
              <a:t>t, </a:t>
            </a:r>
            <a:r>
              <a:rPr lang="en-US" altLang="zh-CN" dirty="0" err="1"/>
              <a:t>imei</a:t>
            </a:r>
            <a:r>
              <a:rPr lang="en-US" altLang="zh-CN" dirty="0"/>
              <a:t>, data, </a:t>
            </a:r>
            <a:r>
              <a:rPr lang="en-US" altLang="zh-CN" dirty="0" err="1"/>
              <a:t>api</a:t>
            </a:r>
            <a:r>
              <a:rPr lang="en-US" altLang="zh-CN" dirty="0"/>
              <a:t>, </a:t>
            </a:r>
            <a:r>
              <a:rPr lang="en-US" altLang="zh-CN" dirty="0" err="1"/>
              <a:t>imsi</a:t>
            </a:r>
            <a:r>
              <a:rPr lang="en-US" altLang="zh-CN" dirty="0"/>
              <a:t>, </a:t>
            </a:r>
            <a:r>
              <a:rPr lang="en-US" altLang="zh-CN" dirty="0" err="1" smtClean="0"/>
              <a:t>appkey</a:t>
            </a:r>
            <a:endParaRPr lang="zh-CN" altLang="en-US" dirty="0"/>
          </a:p>
        </p:txBody>
      </p:sp>
      <p:sp>
        <p:nvSpPr>
          <p:cNvPr id="21" name="文本框 20"/>
          <p:cNvSpPr txBox="1"/>
          <p:nvPr/>
        </p:nvSpPr>
        <p:spPr>
          <a:xfrm>
            <a:off x="1592811" y="4509663"/>
            <a:ext cx="4352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sign : </a:t>
            </a:r>
            <a:r>
              <a:rPr lang="en-US" altLang="zh-CN" dirty="0" smtClean="0"/>
              <a:t>39f1feee53509ba42ac88e3c42989488</a:t>
            </a:r>
          </a:p>
        </p:txBody>
      </p:sp>
      <p:sp>
        <p:nvSpPr>
          <p:cNvPr id="26" name="矩形 25"/>
          <p:cNvSpPr/>
          <p:nvPr/>
        </p:nvSpPr>
        <p:spPr>
          <a:xfrm>
            <a:off x="7251735" y="2581810"/>
            <a:ext cx="4835236" cy="2425610"/>
          </a:xfrm>
          <a:prstGeom prst="rect">
            <a:avLst/>
          </a:prstGeom>
          <a:noFill/>
          <a:ln w="285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cxnSp>
        <p:nvCxnSpPr>
          <p:cNvPr id="27" name="曲线连接符 26"/>
          <p:cNvCxnSpPr/>
          <p:nvPr/>
        </p:nvCxnSpPr>
        <p:spPr>
          <a:xfrm>
            <a:off x="5688046" y="2616392"/>
            <a:ext cx="1494850" cy="1198497"/>
          </a:xfrm>
          <a:prstGeom prst="curvedConnector3">
            <a:avLst/>
          </a:prstGeom>
          <a:ln w="47625">
            <a:solidFill>
              <a:schemeClr val="accent1"/>
            </a:solidFill>
            <a:prstDash val="dash"/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/>
          <p:cNvSpPr txBox="1"/>
          <p:nvPr/>
        </p:nvSpPr>
        <p:spPr>
          <a:xfrm>
            <a:off x="7400004" y="2878331"/>
            <a:ext cx="44844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android.taobao.tutil.TaoApiSign.java</a:t>
            </a:r>
          </a:p>
          <a:p>
            <a:endParaRPr lang="en-US" altLang="zh-CN" dirty="0"/>
          </a:p>
          <a:p>
            <a:r>
              <a:rPr lang="en-US" altLang="zh-CN" dirty="0">
                <a:latin typeface="黑体"/>
                <a:ea typeface="黑体"/>
                <a:cs typeface="黑体"/>
              </a:rPr>
              <a:t>md5</a:t>
            </a:r>
            <a:r>
              <a:rPr lang="en-US" altLang="zh-CN" dirty="0" smtClean="0">
                <a:latin typeface="黑体"/>
                <a:ea typeface="黑体"/>
                <a:cs typeface="黑体"/>
              </a:rPr>
              <a:t>('&amp;'.join(</a:t>
            </a:r>
          </a:p>
          <a:p>
            <a:r>
              <a:rPr lang="en-US" altLang="zh-CN" dirty="0" err="1" smtClean="0">
                <a:solidFill>
                  <a:srgbClr val="C00000"/>
                </a:solidFill>
                <a:latin typeface="黑体"/>
                <a:ea typeface="黑体"/>
                <a:cs typeface="黑体"/>
              </a:rPr>
              <a:t>appSecret</a:t>
            </a:r>
            <a:r>
              <a:rPr lang="en-US" altLang="zh-CN" dirty="0">
                <a:latin typeface="黑体"/>
                <a:ea typeface="黑体"/>
                <a:cs typeface="黑体"/>
              </a:rPr>
              <a:t>, md5(</a:t>
            </a:r>
            <a:r>
              <a:rPr lang="en-US" altLang="zh-CN" dirty="0" err="1">
                <a:latin typeface="黑体"/>
                <a:ea typeface="黑体"/>
                <a:cs typeface="黑体"/>
              </a:rPr>
              <a:t>appKey</a:t>
            </a:r>
            <a:r>
              <a:rPr lang="en-US" altLang="zh-CN" dirty="0">
                <a:latin typeface="黑体"/>
                <a:ea typeface="黑体"/>
                <a:cs typeface="黑体"/>
              </a:rPr>
              <a:t>), </a:t>
            </a:r>
            <a:r>
              <a:rPr lang="en-US" altLang="zh-CN" dirty="0" err="1">
                <a:latin typeface="黑体"/>
                <a:ea typeface="黑体"/>
                <a:cs typeface="黑体"/>
              </a:rPr>
              <a:t>api</a:t>
            </a:r>
            <a:r>
              <a:rPr lang="en-US" altLang="zh-CN" dirty="0">
                <a:latin typeface="黑体"/>
                <a:ea typeface="黑体"/>
                <a:cs typeface="黑体"/>
              </a:rPr>
              <a:t>, v, </a:t>
            </a:r>
            <a:r>
              <a:rPr lang="en-US" altLang="zh-CN" dirty="0" err="1">
                <a:latin typeface="黑体"/>
                <a:ea typeface="黑体"/>
                <a:cs typeface="黑体"/>
              </a:rPr>
              <a:t>imei</a:t>
            </a:r>
            <a:r>
              <a:rPr lang="en-US" altLang="zh-CN" dirty="0">
                <a:latin typeface="黑体"/>
                <a:ea typeface="黑体"/>
                <a:cs typeface="黑体"/>
              </a:rPr>
              <a:t>, </a:t>
            </a:r>
            <a:r>
              <a:rPr lang="en-US" altLang="zh-CN" dirty="0" err="1">
                <a:latin typeface="黑体"/>
                <a:ea typeface="黑体"/>
                <a:cs typeface="黑体"/>
              </a:rPr>
              <a:t>imsi</a:t>
            </a:r>
            <a:r>
              <a:rPr lang="en-US" altLang="zh-CN" dirty="0">
                <a:latin typeface="黑体"/>
                <a:ea typeface="黑体"/>
                <a:cs typeface="黑体"/>
              </a:rPr>
              <a:t>, md5(data), </a:t>
            </a:r>
            <a:r>
              <a:rPr lang="en-US" altLang="zh-CN" dirty="0" smtClean="0">
                <a:latin typeface="黑体"/>
                <a:ea typeface="黑体"/>
                <a:cs typeface="黑体"/>
              </a:rPr>
              <a:t>t</a:t>
            </a:r>
          </a:p>
          <a:p>
            <a:r>
              <a:rPr lang="en-US" altLang="zh-CN" dirty="0" smtClean="0">
                <a:latin typeface="黑体"/>
                <a:ea typeface="黑体"/>
                <a:cs typeface="黑体"/>
              </a:rPr>
              <a:t>))</a:t>
            </a:r>
            <a:endParaRPr lang="en-US" altLang="zh-CN" dirty="0">
              <a:latin typeface="黑体"/>
              <a:ea typeface="黑体"/>
              <a:cs typeface="黑体"/>
            </a:endParaRPr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7862" y="3395960"/>
            <a:ext cx="392263" cy="392263"/>
          </a:xfrm>
          <a:prstGeom prst="rect">
            <a:avLst/>
          </a:prstGeom>
        </p:spPr>
      </p:pic>
      <p:sp>
        <p:nvSpPr>
          <p:cNvPr id="31" name="文本框 30"/>
          <p:cNvSpPr txBox="1"/>
          <p:nvPr/>
        </p:nvSpPr>
        <p:spPr>
          <a:xfrm>
            <a:off x="3363355" y="3435571"/>
            <a:ext cx="1674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Public Key</a:t>
            </a:r>
            <a:endParaRPr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>
            <a:off x="1679761" y="4855173"/>
            <a:ext cx="224197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Username</a:t>
            </a:r>
            <a:endParaRPr lang="zh-CN" altLang="en-US" dirty="0"/>
          </a:p>
        </p:txBody>
      </p:sp>
      <p:sp>
        <p:nvSpPr>
          <p:cNvPr id="33" name="文本框 32"/>
          <p:cNvSpPr txBox="1"/>
          <p:nvPr/>
        </p:nvSpPr>
        <p:spPr>
          <a:xfrm>
            <a:off x="1679761" y="5263486"/>
            <a:ext cx="224197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Password</a:t>
            </a:r>
            <a:endParaRPr lang="zh-CN" altLang="en-US" dirty="0"/>
          </a:p>
        </p:txBody>
      </p:sp>
      <p:pic>
        <p:nvPicPr>
          <p:cNvPr id="34" name="图片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3749" y="5232592"/>
            <a:ext cx="359977" cy="359977"/>
          </a:xfrm>
          <a:prstGeom prst="rect">
            <a:avLst/>
          </a:prstGeom>
        </p:spPr>
      </p:pic>
      <p:cxnSp>
        <p:nvCxnSpPr>
          <p:cNvPr id="23" name="直接箭头连接符 22"/>
          <p:cNvCxnSpPr/>
          <p:nvPr/>
        </p:nvCxnSpPr>
        <p:spPr>
          <a:xfrm>
            <a:off x="1610476" y="3090032"/>
            <a:ext cx="4489728" cy="0"/>
          </a:xfrm>
          <a:prstGeom prst="straightConnector1">
            <a:avLst/>
          </a:prstGeom>
          <a:ln w="476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>
            <a:off x="1592811" y="5812637"/>
            <a:ext cx="4489728" cy="0"/>
          </a:xfrm>
          <a:prstGeom prst="straightConnector1">
            <a:avLst/>
          </a:prstGeom>
          <a:ln w="476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箭头连接符 35"/>
          <p:cNvCxnSpPr/>
          <p:nvPr/>
        </p:nvCxnSpPr>
        <p:spPr>
          <a:xfrm>
            <a:off x="1592811" y="3901459"/>
            <a:ext cx="4472063" cy="0"/>
          </a:xfrm>
          <a:prstGeom prst="straightConnector1">
            <a:avLst/>
          </a:prstGeom>
          <a:ln w="47625"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文本框 36"/>
          <p:cNvSpPr txBox="1"/>
          <p:nvPr/>
        </p:nvSpPr>
        <p:spPr>
          <a:xfrm>
            <a:off x="2914257" y="1796921"/>
            <a:ext cx="18686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accent5"/>
                </a:solidFill>
              </a:rPr>
              <a:t>l</a:t>
            </a:r>
            <a:r>
              <a:rPr lang="en-US" altLang="zh-CN" sz="2000" dirty="0" smtClean="0">
                <a:solidFill>
                  <a:schemeClr val="accent5"/>
                </a:solidFill>
              </a:rPr>
              <a:t>ogin process</a:t>
            </a:r>
            <a:endParaRPr lang="zh-CN" altLang="en-US" sz="2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3286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186" y="1145058"/>
            <a:ext cx="1031026" cy="720000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212614" y="-15104"/>
            <a:ext cx="102420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Passive Attack </a:t>
            </a:r>
            <a:r>
              <a:rPr lang="en-US" altLang="zh-CN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– Message Integrity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41618" y="680843"/>
            <a:ext cx="7648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>
                <a:cs typeface="Times New Roman" panose="02020603050405020304" pitchFamily="18" charset="0"/>
              </a:rPr>
              <a:t>Obfuscated message authentication code </a:t>
            </a:r>
            <a:endParaRPr lang="en-US" altLang="zh-CN" sz="2800" dirty="0"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033652" y="1271153"/>
            <a:ext cx="1195754" cy="4572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App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7895706" y="1277386"/>
            <a:ext cx="1295400" cy="4572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App Server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6" name="直接连接符 5"/>
          <p:cNvCxnSpPr>
            <a:stCxn id="4" idx="2"/>
          </p:cNvCxnSpPr>
          <p:nvPr/>
        </p:nvCxnSpPr>
        <p:spPr>
          <a:xfrm>
            <a:off x="2631529" y="1728353"/>
            <a:ext cx="0" cy="43375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8543406" y="1716899"/>
            <a:ext cx="0" cy="43375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4559967" y="1353558"/>
            <a:ext cx="2055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accent5"/>
                </a:solidFill>
              </a:rPr>
              <a:t>l</a:t>
            </a:r>
            <a:r>
              <a:rPr lang="en-US" altLang="zh-CN" sz="2400" dirty="0" smtClean="0">
                <a:solidFill>
                  <a:schemeClr val="accent5"/>
                </a:solidFill>
              </a:rPr>
              <a:t>ogin </a:t>
            </a:r>
            <a:r>
              <a:rPr lang="en-US" altLang="zh-CN" sz="2400" dirty="0">
                <a:solidFill>
                  <a:schemeClr val="accent5"/>
                </a:solidFill>
              </a:rPr>
              <a:t>p</a:t>
            </a:r>
            <a:r>
              <a:rPr lang="en-US" altLang="zh-CN" sz="2400" dirty="0" smtClean="0">
                <a:solidFill>
                  <a:schemeClr val="accent5"/>
                </a:solidFill>
              </a:rPr>
              <a:t>rocess</a:t>
            </a:r>
            <a:endParaRPr lang="zh-CN" altLang="en-US" sz="2400" dirty="0">
              <a:solidFill>
                <a:schemeClr val="accent5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31323" y="1716899"/>
            <a:ext cx="1547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solidFill>
                  <a:schemeClr val="accent5"/>
                </a:solidFill>
              </a:rPr>
              <a:t>JingDong</a:t>
            </a:r>
            <a:endParaRPr lang="en-US" altLang="zh-CN" dirty="0" smtClean="0">
              <a:solidFill>
                <a:schemeClr val="accent5"/>
              </a:solidFill>
            </a:endParaRPr>
          </a:p>
          <a:p>
            <a:r>
              <a:rPr lang="en-US" altLang="zh-CN" dirty="0" smtClean="0">
                <a:solidFill>
                  <a:schemeClr val="accent5"/>
                </a:solidFill>
              </a:rPr>
              <a:t>Online retailer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629327" y="2058349"/>
            <a:ext cx="46612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Body: username, md5(password) </a:t>
            </a:r>
            <a:endParaRPr lang="zh-CN" altLang="en-US" sz="2000" dirty="0"/>
          </a:p>
        </p:txBody>
      </p:sp>
      <p:sp>
        <p:nvSpPr>
          <p:cNvPr id="23" name="文本框 22"/>
          <p:cNvSpPr txBox="1"/>
          <p:nvPr/>
        </p:nvSpPr>
        <p:spPr>
          <a:xfrm>
            <a:off x="2605692" y="2440445"/>
            <a:ext cx="7559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URL Parameter: </a:t>
            </a:r>
            <a:r>
              <a:rPr lang="en-US" altLang="zh-CN" sz="2000" dirty="0" smtClean="0">
                <a:solidFill>
                  <a:srgbClr val="C00000"/>
                </a:solidFill>
              </a:rPr>
              <a:t>sign</a:t>
            </a:r>
            <a:r>
              <a:rPr lang="en-US" altLang="zh-CN" sz="2000" dirty="0" smtClean="0"/>
              <a:t>, </a:t>
            </a:r>
            <a:r>
              <a:rPr lang="en-US" altLang="zh-CN" sz="2000" dirty="0" err="1" smtClean="0"/>
              <a:t>sv</a:t>
            </a:r>
            <a:r>
              <a:rPr lang="en-US" altLang="zh-CN" sz="2000" dirty="0" smtClean="0"/>
              <a:t>, </a:t>
            </a:r>
            <a:r>
              <a:rPr lang="en-US" altLang="zh-CN" sz="2000" dirty="0" err="1" smtClean="0"/>
              <a:t>st</a:t>
            </a:r>
            <a:r>
              <a:rPr lang="en-US" altLang="zh-CN" sz="2000" dirty="0" smtClean="0"/>
              <a:t>, </a:t>
            </a:r>
            <a:r>
              <a:rPr lang="en-US" altLang="zh-CN" sz="2000" dirty="0" err="1"/>
              <a:t>functionId</a:t>
            </a:r>
            <a:r>
              <a:rPr lang="en-US" altLang="zh-CN" sz="2000" dirty="0"/>
              <a:t>, </a:t>
            </a:r>
            <a:r>
              <a:rPr lang="en-US" altLang="zh-CN" sz="2000" dirty="0" err="1"/>
              <a:t>uuid</a:t>
            </a:r>
            <a:r>
              <a:rPr lang="en-US" altLang="zh-CN" sz="2000" dirty="0"/>
              <a:t>, </a:t>
            </a:r>
            <a:r>
              <a:rPr lang="en-US" altLang="zh-CN" sz="2000" dirty="0" smtClean="0"/>
              <a:t>…</a:t>
            </a:r>
            <a:endParaRPr lang="zh-CN" altLang="en-US" sz="2000" dirty="0"/>
          </a:p>
        </p:txBody>
      </p:sp>
      <p:sp>
        <p:nvSpPr>
          <p:cNvPr id="24" name="矩形 23"/>
          <p:cNvSpPr/>
          <p:nvPr/>
        </p:nvSpPr>
        <p:spPr>
          <a:xfrm>
            <a:off x="3413278" y="4556760"/>
            <a:ext cx="4564753" cy="204360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3629327" y="4711328"/>
            <a:ext cx="4097353" cy="1062831"/>
          </a:xfrm>
          <a:prstGeom prst="rect">
            <a:avLst/>
          </a:prstGeom>
          <a:noFill/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3646977" y="5927460"/>
            <a:ext cx="4097353" cy="519604"/>
          </a:xfrm>
          <a:prstGeom prst="rect">
            <a:avLst/>
          </a:prstGeom>
          <a:noFill/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文本框 26"/>
          <p:cNvSpPr txBox="1"/>
          <p:nvPr/>
        </p:nvSpPr>
        <p:spPr>
          <a:xfrm>
            <a:off x="4466089" y="5969716"/>
            <a:ext cx="224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</a:t>
            </a:r>
            <a:r>
              <a:rPr lang="en-US" altLang="zh-CN" dirty="0" smtClean="0"/>
              <a:t>ibjdmobilesecurity.so</a:t>
            </a:r>
            <a:endParaRPr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3603490" y="4711329"/>
            <a:ext cx="41231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com.jingdong.app.Sign</a:t>
            </a:r>
            <a:endParaRPr lang="en-US" altLang="zh-CN" dirty="0" smtClean="0"/>
          </a:p>
          <a:p>
            <a:r>
              <a:rPr lang="en-US" altLang="zh-CN" dirty="0"/>
              <a:t>p</a:t>
            </a:r>
            <a:r>
              <a:rPr lang="en-US" altLang="zh-CN" dirty="0" smtClean="0"/>
              <a:t>ublic static native Map </a:t>
            </a:r>
            <a:r>
              <a:rPr lang="en-US" altLang="zh-CN" dirty="0" err="1" smtClean="0"/>
              <a:t>getSignMap</a:t>
            </a:r>
            <a:r>
              <a:rPr lang="en-US" altLang="zh-CN" dirty="0" smtClean="0"/>
              <a:t>(</a:t>
            </a:r>
          </a:p>
          <a:p>
            <a:r>
              <a:rPr lang="en-US" altLang="zh-CN" dirty="0"/>
              <a:t>	</a:t>
            </a:r>
            <a:r>
              <a:rPr lang="en-US" altLang="zh-CN" dirty="0" smtClean="0"/>
              <a:t>Map </a:t>
            </a:r>
            <a:r>
              <a:rPr lang="en-US" altLang="zh-CN" dirty="0" err="1" smtClean="0"/>
              <a:t>paramMap</a:t>
            </a:r>
            <a:r>
              <a:rPr lang="en-US" altLang="zh-CN" dirty="0" smtClean="0"/>
              <a:t>, List, </a:t>
            </a:r>
            <a:r>
              <a:rPr lang="en-US" altLang="zh-CN" dirty="0" err="1" smtClean="0"/>
              <a:t>paramList</a:t>
            </a:r>
            <a:r>
              <a:rPr lang="en-US" altLang="zh-CN" dirty="0" smtClean="0"/>
              <a:t>);</a:t>
            </a:r>
            <a:endParaRPr lang="zh-CN" altLang="en-US" dirty="0"/>
          </a:p>
        </p:txBody>
      </p:sp>
      <p:cxnSp>
        <p:nvCxnSpPr>
          <p:cNvPr id="30" name="直接箭头连接符 29"/>
          <p:cNvCxnSpPr/>
          <p:nvPr/>
        </p:nvCxnSpPr>
        <p:spPr>
          <a:xfrm flipH="1">
            <a:off x="5695653" y="3251208"/>
            <a:ext cx="9875" cy="1202014"/>
          </a:xfrm>
          <a:prstGeom prst="straightConnector1">
            <a:avLst/>
          </a:prstGeom>
          <a:ln w="47625" cmpd="sng">
            <a:prstDash val="solid"/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/>
          <p:nvPr/>
        </p:nvCxnSpPr>
        <p:spPr>
          <a:xfrm flipV="1">
            <a:off x="5333627" y="3216169"/>
            <a:ext cx="0" cy="1195431"/>
          </a:xfrm>
          <a:prstGeom prst="straightConnector1">
            <a:avLst/>
          </a:prstGeom>
          <a:ln w="476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文本框 42"/>
          <p:cNvSpPr txBox="1"/>
          <p:nvPr/>
        </p:nvSpPr>
        <p:spPr>
          <a:xfrm>
            <a:off x="5911530" y="3271246"/>
            <a:ext cx="17224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u</a:t>
            </a:r>
            <a:r>
              <a:rPr lang="en-US" altLang="zh-CN" dirty="0" smtClean="0"/>
              <a:t>sername</a:t>
            </a:r>
          </a:p>
          <a:p>
            <a:r>
              <a:rPr lang="en-US" altLang="zh-CN" dirty="0"/>
              <a:t>m</a:t>
            </a:r>
            <a:r>
              <a:rPr lang="en-US" altLang="zh-CN" dirty="0" smtClean="0"/>
              <a:t>d5(password)</a:t>
            </a:r>
          </a:p>
          <a:p>
            <a:r>
              <a:rPr lang="en-US" altLang="zh-CN" dirty="0" err="1" smtClean="0"/>
              <a:t>functionId</a:t>
            </a:r>
            <a:endParaRPr lang="en-US" altLang="zh-CN" dirty="0" smtClean="0"/>
          </a:p>
          <a:p>
            <a:r>
              <a:rPr lang="en-US" altLang="zh-CN" dirty="0" err="1" smtClean="0"/>
              <a:t>uuid</a:t>
            </a:r>
            <a:endParaRPr lang="zh-CN" altLang="en-US" dirty="0"/>
          </a:p>
        </p:txBody>
      </p:sp>
      <p:sp>
        <p:nvSpPr>
          <p:cNvPr id="44" name="文本框 43"/>
          <p:cNvSpPr txBox="1"/>
          <p:nvPr/>
        </p:nvSpPr>
        <p:spPr>
          <a:xfrm>
            <a:off x="4660174" y="3367494"/>
            <a:ext cx="7755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C00000"/>
                </a:solidFill>
              </a:rPr>
              <a:t>s</a:t>
            </a:r>
            <a:r>
              <a:rPr lang="en-US" altLang="zh-CN" dirty="0" smtClean="0">
                <a:solidFill>
                  <a:srgbClr val="C00000"/>
                </a:solidFill>
              </a:rPr>
              <a:t>ign</a:t>
            </a:r>
          </a:p>
          <a:p>
            <a:r>
              <a:rPr lang="en-US" altLang="zh-CN" dirty="0" err="1"/>
              <a:t>s</a:t>
            </a:r>
            <a:r>
              <a:rPr lang="en-US" altLang="zh-CN" dirty="0" err="1" smtClean="0"/>
              <a:t>v</a:t>
            </a:r>
            <a:endParaRPr lang="en-US" altLang="zh-CN" dirty="0" smtClean="0"/>
          </a:p>
          <a:p>
            <a:r>
              <a:rPr lang="en-US" altLang="zh-CN" dirty="0" err="1" smtClean="0"/>
              <a:t>st</a:t>
            </a:r>
            <a:endParaRPr lang="zh-CN" altLang="en-US" dirty="0"/>
          </a:p>
        </p:txBody>
      </p:sp>
      <p:cxnSp>
        <p:nvCxnSpPr>
          <p:cNvPr id="46" name="直接箭头连接符 45"/>
          <p:cNvCxnSpPr/>
          <p:nvPr/>
        </p:nvCxnSpPr>
        <p:spPr>
          <a:xfrm flipV="1">
            <a:off x="2631529" y="2884086"/>
            <a:ext cx="5911877" cy="8238"/>
          </a:xfrm>
          <a:prstGeom prst="straightConnector1">
            <a:avLst/>
          </a:prstGeom>
          <a:ln w="476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65293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图片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947" y="3639975"/>
            <a:ext cx="1031026" cy="720000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212614" y="-15104"/>
            <a:ext cx="102420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Passive Attack </a:t>
            </a:r>
            <a:r>
              <a:rPr lang="en-US" altLang="zh-CN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– Message Integrity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41618" y="680843"/>
            <a:ext cx="7648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>
                <a:cs typeface="Times New Roman" panose="02020603050405020304" pitchFamily="18" charset="0"/>
              </a:rPr>
              <a:t>Replay attack</a:t>
            </a:r>
            <a:endParaRPr lang="en-US" altLang="zh-CN" sz="2800" dirty="0">
              <a:cs typeface="Times New Roman" panose="02020603050405020304" pitchFamily="18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946418" y="1243630"/>
            <a:ext cx="7648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l"/>
            </a:pPr>
            <a:r>
              <a:rPr lang="en-US" altLang="zh-CN" sz="2400" dirty="0" smtClean="0">
                <a:cs typeface="Times New Roman" panose="02020603050405020304" pitchFamily="18" charset="0"/>
              </a:rPr>
              <a:t>Use the native method as an oracle</a:t>
            </a:r>
            <a:endParaRPr lang="en-US" altLang="zh-CN" sz="2400" dirty="0"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611880" y="2713090"/>
            <a:ext cx="4678680" cy="1479723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流程图: 磁盘 8"/>
          <p:cNvSpPr/>
          <p:nvPr/>
        </p:nvSpPr>
        <p:spPr>
          <a:xfrm>
            <a:off x="3855720" y="3286034"/>
            <a:ext cx="4191000" cy="746760"/>
          </a:xfrm>
          <a:prstGeom prst="flowChartMagneticDisk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</a:rPr>
              <a:t>DB of victims’ login credentials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109210" y="2713091"/>
            <a:ext cx="1684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err="1" smtClean="0"/>
              <a:t>AppCracker</a:t>
            </a:r>
            <a:endParaRPr lang="zh-CN" altLang="en-US" sz="2400" dirty="0"/>
          </a:p>
        </p:txBody>
      </p:sp>
      <p:sp>
        <p:nvSpPr>
          <p:cNvPr id="12" name="矩形 11"/>
          <p:cNvSpPr/>
          <p:nvPr/>
        </p:nvSpPr>
        <p:spPr>
          <a:xfrm>
            <a:off x="4466089" y="4605738"/>
            <a:ext cx="3002280" cy="1916982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4633728" y="5305700"/>
            <a:ext cx="2666232" cy="970997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4770889" y="5791198"/>
            <a:ext cx="2391911" cy="378265"/>
          </a:xfrm>
          <a:prstGeom prst="rect">
            <a:avLst/>
          </a:prstGeom>
          <a:noFill/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l</a:t>
            </a:r>
            <a:r>
              <a:rPr lang="en-US" altLang="zh-CN" dirty="0" smtClean="0">
                <a:solidFill>
                  <a:schemeClr val="tx1"/>
                </a:solidFill>
              </a:rPr>
              <a:t>ibjdmobilesecurity.so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333627" y="5305700"/>
            <a:ext cx="150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err="1" smtClean="0"/>
              <a:t>jdtricker</a:t>
            </a:r>
            <a:endParaRPr lang="zh-CN" altLang="en-US" sz="2400" dirty="0"/>
          </a:p>
        </p:txBody>
      </p:sp>
      <p:sp>
        <p:nvSpPr>
          <p:cNvPr id="33" name="文本框 32"/>
          <p:cNvSpPr txBox="1"/>
          <p:nvPr/>
        </p:nvSpPr>
        <p:spPr>
          <a:xfrm>
            <a:off x="5284470" y="4678311"/>
            <a:ext cx="150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Emulator</a:t>
            </a:r>
            <a:endParaRPr lang="zh-CN" altLang="en-US" sz="2400" dirty="0"/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136" y="4765757"/>
            <a:ext cx="350147" cy="350147"/>
          </a:xfrm>
          <a:prstGeom prst="rect">
            <a:avLst/>
          </a:prstGeom>
        </p:spPr>
      </p:pic>
      <p:cxnSp>
        <p:nvCxnSpPr>
          <p:cNvPr id="35" name="曲线连接符 34"/>
          <p:cNvCxnSpPr>
            <a:endCxn id="12" idx="1"/>
          </p:cNvCxnSpPr>
          <p:nvPr/>
        </p:nvCxnSpPr>
        <p:spPr>
          <a:xfrm rot="16200000" flipH="1">
            <a:off x="3475196" y="4573336"/>
            <a:ext cx="1371416" cy="610369"/>
          </a:xfrm>
          <a:prstGeom prst="curvedConnector2">
            <a:avLst/>
          </a:prstGeom>
          <a:ln w="476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曲线连接符 38"/>
          <p:cNvCxnSpPr>
            <a:endCxn id="12" idx="3"/>
          </p:cNvCxnSpPr>
          <p:nvPr/>
        </p:nvCxnSpPr>
        <p:spPr>
          <a:xfrm rot="5400000">
            <a:off x="7071837" y="4589345"/>
            <a:ext cx="1371417" cy="578351"/>
          </a:xfrm>
          <a:prstGeom prst="curvedConnector2">
            <a:avLst/>
          </a:prstGeom>
          <a:ln w="47625"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文本框 39"/>
          <p:cNvSpPr txBox="1"/>
          <p:nvPr/>
        </p:nvSpPr>
        <p:spPr>
          <a:xfrm>
            <a:off x="8078739" y="4878151"/>
            <a:ext cx="1493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C00000"/>
                </a:solidFill>
              </a:rPr>
              <a:t>s</a:t>
            </a:r>
            <a:r>
              <a:rPr lang="en-US" altLang="zh-CN" sz="2000" dirty="0" smtClean="0">
                <a:solidFill>
                  <a:srgbClr val="C00000"/>
                </a:solidFill>
              </a:rPr>
              <a:t>ign</a:t>
            </a:r>
            <a:r>
              <a:rPr lang="en-US" altLang="zh-CN" sz="2000" dirty="0" smtClean="0"/>
              <a:t>, </a:t>
            </a:r>
            <a:r>
              <a:rPr lang="en-US" altLang="zh-CN" sz="2000" dirty="0" err="1" smtClean="0"/>
              <a:t>sv</a:t>
            </a:r>
            <a:r>
              <a:rPr lang="en-US" altLang="zh-CN" sz="2000" dirty="0" smtClean="0"/>
              <a:t>, </a:t>
            </a:r>
            <a:r>
              <a:rPr lang="en-US" altLang="zh-CN" sz="2000" dirty="0" err="1" smtClean="0"/>
              <a:t>st</a:t>
            </a:r>
            <a:endParaRPr lang="en-US" altLang="zh-CN" sz="2000" dirty="0" smtClean="0"/>
          </a:p>
        </p:txBody>
      </p:sp>
      <p:sp>
        <p:nvSpPr>
          <p:cNvPr id="45" name="文本框 44"/>
          <p:cNvSpPr txBox="1"/>
          <p:nvPr/>
        </p:nvSpPr>
        <p:spPr>
          <a:xfrm>
            <a:off x="1475934" y="4883502"/>
            <a:ext cx="2538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err="1" smtClean="0"/>
              <a:t>functionId</a:t>
            </a:r>
            <a:r>
              <a:rPr lang="en-US" altLang="zh-CN" sz="2000" dirty="0" smtClean="0"/>
              <a:t>, body, </a:t>
            </a:r>
            <a:r>
              <a:rPr lang="en-US" altLang="zh-CN" sz="2000" dirty="0" err="1" smtClean="0"/>
              <a:t>uuid</a:t>
            </a:r>
            <a:endParaRPr lang="en-US" altLang="zh-CN" sz="2000" dirty="0" smtClean="0"/>
          </a:p>
        </p:txBody>
      </p:sp>
      <p:sp>
        <p:nvSpPr>
          <p:cNvPr id="46" name="矩形 45"/>
          <p:cNvSpPr/>
          <p:nvPr/>
        </p:nvSpPr>
        <p:spPr>
          <a:xfrm>
            <a:off x="348541" y="3224351"/>
            <a:ext cx="1195754" cy="4572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App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10669474" y="3225312"/>
            <a:ext cx="1295400" cy="4572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App Server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49" name="直接箭头连接符 48"/>
          <p:cNvCxnSpPr>
            <a:stCxn id="46" idx="3"/>
            <a:endCxn id="8" idx="1"/>
          </p:cNvCxnSpPr>
          <p:nvPr/>
        </p:nvCxnSpPr>
        <p:spPr>
          <a:xfrm>
            <a:off x="1544295" y="3452951"/>
            <a:ext cx="2067585" cy="1"/>
          </a:xfrm>
          <a:prstGeom prst="straightConnector1">
            <a:avLst/>
          </a:prstGeom>
          <a:ln w="476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箭头连接符 50"/>
          <p:cNvCxnSpPr>
            <a:stCxn id="8" idx="3"/>
          </p:cNvCxnSpPr>
          <p:nvPr/>
        </p:nvCxnSpPr>
        <p:spPr>
          <a:xfrm flipV="1">
            <a:off x="8290560" y="3452951"/>
            <a:ext cx="2378914" cy="1"/>
          </a:xfrm>
          <a:prstGeom prst="straightConnector1">
            <a:avLst/>
          </a:prstGeom>
          <a:ln w="476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文本框 51"/>
          <p:cNvSpPr txBox="1"/>
          <p:nvPr/>
        </p:nvSpPr>
        <p:spPr>
          <a:xfrm>
            <a:off x="1735014" y="2138322"/>
            <a:ext cx="16330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username</a:t>
            </a:r>
          </a:p>
          <a:p>
            <a:r>
              <a:rPr lang="en-US" altLang="zh-CN" dirty="0" smtClean="0"/>
              <a:t>md5(password)</a:t>
            </a:r>
            <a:endParaRPr lang="en-US" altLang="zh-CN" dirty="0"/>
          </a:p>
          <a:p>
            <a:r>
              <a:rPr lang="en-US" altLang="zh-CN" dirty="0" smtClean="0"/>
              <a:t>…</a:t>
            </a:r>
          </a:p>
          <a:p>
            <a:r>
              <a:rPr lang="en-US" altLang="zh-CN" dirty="0" smtClean="0"/>
              <a:t>sign</a:t>
            </a:r>
          </a:p>
        </p:txBody>
      </p:sp>
      <p:sp>
        <p:nvSpPr>
          <p:cNvPr id="53" name="文本框 52"/>
          <p:cNvSpPr txBox="1"/>
          <p:nvPr/>
        </p:nvSpPr>
        <p:spPr>
          <a:xfrm>
            <a:off x="8595360" y="2178959"/>
            <a:ext cx="16330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username</a:t>
            </a:r>
          </a:p>
          <a:p>
            <a:r>
              <a:rPr lang="en-US" altLang="zh-CN" dirty="0" smtClean="0"/>
              <a:t>md5(password)</a:t>
            </a:r>
            <a:endParaRPr lang="en-US" altLang="zh-CN" dirty="0"/>
          </a:p>
          <a:p>
            <a:r>
              <a:rPr lang="en-US" altLang="zh-CN" dirty="0" smtClean="0"/>
              <a:t>…</a:t>
            </a:r>
          </a:p>
          <a:p>
            <a:r>
              <a:rPr lang="en-US" altLang="zh-CN" dirty="0">
                <a:solidFill>
                  <a:srgbClr val="C00000"/>
                </a:solidFill>
              </a:rPr>
              <a:t>s</a:t>
            </a:r>
            <a:r>
              <a:rPr lang="en-US" altLang="zh-CN" dirty="0" smtClean="0">
                <a:solidFill>
                  <a:srgbClr val="C00000"/>
                </a:solidFill>
              </a:rPr>
              <a:t>ign</a:t>
            </a:r>
            <a:r>
              <a:rPr lang="en-US" altLang="zh-CN" dirty="0" smtClean="0"/>
              <a:t> (valid)</a:t>
            </a:r>
          </a:p>
        </p:txBody>
      </p:sp>
      <p:sp>
        <p:nvSpPr>
          <p:cNvPr id="54" name="文本框 53"/>
          <p:cNvSpPr txBox="1"/>
          <p:nvPr/>
        </p:nvSpPr>
        <p:spPr>
          <a:xfrm>
            <a:off x="8595360" y="1803812"/>
            <a:ext cx="1263381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Victim’s</a:t>
            </a:r>
            <a:endParaRPr lang="zh-CN" altLang="en-US" sz="2000" dirty="0"/>
          </a:p>
        </p:txBody>
      </p:sp>
      <p:sp>
        <p:nvSpPr>
          <p:cNvPr id="55" name="文本框 54"/>
          <p:cNvSpPr txBox="1"/>
          <p:nvPr/>
        </p:nvSpPr>
        <p:spPr>
          <a:xfrm>
            <a:off x="1735014" y="1822346"/>
            <a:ext cx="1263381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Attacker’s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2159355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18842" y="319236"/>
            <a:ext cx="87403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Active Attack - Forged Certificate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881574" y="1560678"/>
            <a:ext cx="10243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Most apps we examined using SSL accept self-signed certificate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81574" y="2478955"/>
            <a:ext cx="70432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This indicates they failed to verify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628334" y="3002175"/>
            <a:ext cx="70432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l"/>
            </a:pPr>
            <a:r>
              <a:rPr lang="en-US" altLang="zh-CN" sz="2800" dirty="0" smtClean="0"/>
              <a:t>certificate authority is trusted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628334" y="3525395"/>
            <a:ext cx="10304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l"/>
            </a:pPr>
            <a:r>
              <a:rPr lang="en-US" altLang="zh-CN" sz="2800" dirty="0" smtClean="0"/>
              <a:t>common name in certificate matches expected domain name</a:t>
            </a:r>
          </a:p>
        </p:txBody>
      </p:sp>
    </p:spTree>
    <p:extLst>
      <p:ext uri="{BB962C8B-B14F-4D97-AF65-F5344CB8AC3E}">
        <p14:creationId xmlns:p14="http://schemas.microsoft.com/office/powerpoint/2010/main" val="13823720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201292" y="1259699"/>
            <a:ext cx="1195754" cy="4572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App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7018198" y="1259699"/>
            <a:ext cx="1295400" cy="4572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App Server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6" name="直接连接符 5"/>
          <p:cNvCxnSpPr>
            <a:stCxn id="4" idx="2"/>
          </p:cNvCxnSpPr>
          <p:nvPr/>
        </p:nvCxnSpPr>
        <p:spPr>
          <a:xfrm>
            <a:off x="2799169" y="1716899"/>
            <a:ext cx="0" cy="43375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7678597" y="1716899"/>
            <a:ext cx="0" cy="43375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3066758" y="1926399"/>
            <a:ext cx="43947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sign </a:t>
            </a:r>
            <a:r>
              <a:rPr lang="en-US" altLang="zh-CN" dirty="0">
                <a:sym typeface="Wingdings" panose="05000000000000000000" pitchFamily="2" charset="2"/>
              </a:rPr>
              <a:t>: fed1e14f08db04c3c2dacb767364fa27</a:t>
            </a:r>
            <a:endParaRPr lang="en-US" altLang="zh-CN" dirty="0"/>
          </a:p>
          <a:p>
            <a:r>
              <a:rPr lang="en-US" altLang="zh-CN" dirty="0" smtClean="0"/>
              <a:t>v, </a:t>
            </a:r>
            <a:r>
              <a:rPr lang="en-US" altLang="zh-CN" dirty="0"/>
              <a:t>t, </a:t>
            </a:r>
            <a:r>
              <a:rPr lang="en-US" altLang="zh-CN" dirty="0" err="1"/>
              <a:t>imei</a:t>
            </a:r>
            <a:r>
              <a:rPr lang="en-US" altLang="zh-CN" dirty="0"/>
              <a:t>, data, </a:t>
            </a:r>
            <a:r>
              <a:rPr lang="en-US" altLang="zh-CN" dirty="0" err="1"/>
              <a:t>api</a:t>
            </a:r>
            <a:r>
              <a:rPr lang="en-US" altLang="zh-CN" dirty="0"/>
              <a:t>, </a:t>
            </a:r>
            <a:r>
              <a:rPr lang="en-US" altLang="zh-CN" dirty="0" err="1"/>
              <a:t>imsi</a:t>
            </a:r>
            <a:r>
              <a:rPr lang="en-US" altLang="zh-CN" dirty="0"/>
              <a:t>, </a:t>
            </a:r>
            <a:r>
              <a:rPr lang="en-US" altLang="zh-CN" dirty="0" err="1" smtClean="0"/>
              <a:t>appkey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3101155" y="4230653"/>
            <a:ext cx="4281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sign : </a:t>
            </a:r>
            <a:r>
              <a:rPr lang="en-US" altLang="zh-CN" dirty="0" smtClean="0"/>
              <a:t>39f1feee53509ba42ac88e3c42989488</a:t>
            </a:r>
            <a:endParaRPr lang="en-US" altLang="zh-CN" dirty="0"/>
          </a:p>
        </p:txBody>
      </p:sp>
      <p:sp>
        <p:nvSpPr>
          <p:cNvPr id="13" name="文本框 12"/>
          <p:cNvSpPr txBox="1"/>
          <p:nvPr/>
        </p:nvSpPr>
        <p:spPr>
          <a:xfrm>
            <a:off x="212614" y="-15104"/>
            <a:ext cx="87403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Active Attack - Public key substitution</a:t>
            </a: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939" y="3101283"/>
            <a:ext cx="392263" cy="392263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3726173" y="3150692"/>
            <a:ext cx="4200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Public Key e.g. “</a:t>
            </a:r>
            <a:r>
              <a:rPr lang="en-US" altLang="zh-CN" dirty="0"/>
              <a:t>95012…82397\n</a:t>
            </a:r>
            <a:r>
              <a:rPr lang="en-US" altLang="zh-CN" dirty="0">
                <a:solidFill>
                  <a:srgbClr val="C00000"/>
                </a:solidFill>
              </a:rPr>
              <a:t>65537</a:t>
            </a:r>
            <a:r>
              <a:rPr lang="en-US" altLang="zh-CN" dirty="0" smtClean="0"/>
              <a:t>”</a:t>
            </a:r>
            <a:endParaRPr lang="zh-CN" altLang="en-US" dirty="0"/>
          </a:p>
        </p:txBody>
      </p:sp>
      <p:sp>
        <p:nvSpPr>
          <p:cNvPr id="17" name="文本框 16"/>
          <p:cNvSpPr txBox="1"/>
          <p:nvPr/>
        </p:nvSpPr>
        <p:spPr>
          <a:xfrm>
            <a:off x="3218185" y="4626128"/>
            <a:ext cx="224197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Username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3218185" y="5007497"/>
            <a:ext cx="224197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Password</a:t>
            </a:r>
            <a:endParaRPr lang="zh-CN" altLang="en-US" dirty="0"/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2771" y="4989547"/>
            <a:ext cx="359977" cy="359977"/>
          </a:xfrm>
          <a:prstGeom prst="rect">
            <a:avLst/>
          </a:prstGeom>
        </p:spPr>
      </p:pic>
      <p:sp>
        <p:nvSpPr>
          <p:cNvPr id="20" name="文本框 19"/>
          <p:cNvSpPr txBox="1"/>
          <p:nvPr/>
        </p:nvSpPr>
        <p:spPr>
          <a:xfrm>
            <a:off x="7469287" y="616279"/>
            <a:ext cx="1036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Taobao</a:t>
            </a:r>
            <a:endParaRPr lang="zh-CN" altLang="en-US" dirty="0"/>
          </a:p>
        </p:txBody>
      </p:sp>
      <p:cxnSp>
        <p:nvCxnSpPr>
          <p:cNvPr id="21" name="直接箭头连接符 20"/>
          <p:cNvCxnSpPr/>
          <p:nvPr/>
        </p:nvCxnSpPr>
        <p:spPr>
          <a:xfrm>
            <a:off x="2799169" y="2581811"/>
            <a:ext cx="4879428" cy="0"/>
          </a:xfrm>
          <a:prstGeom prst="straightConnector1">
            <a:avLst/>
          </a:prstGeom>
          <a:ln w="476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>
            <a:off x="2799169" y="5584503"/>
            <a:ext cx="4879428" cy="0"/>
          </a:xfrm>
          <a:prstGeom prst="straightConnector1">
            <a:avLst/>
          </a:prstGeom>
          <a:ln w="476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/>
          <p:nvPr/>
        </p:nvCxnSpPr>
        <p:spPr>
          <a:xfrm>
            <a:off x="2799169" y="3654323"/>
            <a:ext cx="4879428" cy="0"/>
          </a:xfrm>
          <a:prstGeom prst="straightConnector1">
            <a:avLst/>
          </a:prstGeom>
          <a:ln w="47625"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图片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430" y="1128299"/>
            <a:ext cx="720000" cy="720000"/>
          </a:xfrm>
          <a:prstGeom prst="rect">
            <a:avLst/>
          </a:prstGeom>
        </p:spPr>
      </p:pic>
      <p:sp>
        <p:nvSpPr>
          <p:cNvPr id="25" name="文本框 24"/>
          <p:cNvSpPr txBox="1"/>
          <p:nvPr/>
        </p:nvSpPr>
        <p:spPr>
          <a:xfrm>
            <a:off x="4265896" y="1304843"/>
            <a:ext cx="2055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accent5"/>
                </a:solidFill>
              </a:rPr>
              <a:t>l</a:t>
            </a:r>
            <a:r>
              <a:rPr lang="en-US" altLang="zh-CN" sz="2400" dirty="0" smtClean="0">
                <a:solidFill>
                  <a:schemeClr val="accent5"/>
                </a:solidFill>
              </a:rPr>
              <a:t>ogin </a:t>
            </a:r>
            <a:r>
              <a:rPr lang="en-US" altLang="zh-CN" sz="2400" dirty="0">
                <a:solidFill>
                  <a:schemeClr val="accent5"/>
                </a:solidFill>
              </a:rPr>
              <a:t>p</a:t>
            </a:r>
            <a:r>
              <a:rPr lang="en-US" altLang="zh-CN" sz="2400" dirty="0" smtClean="0">
                <a:solidFill>
                  <a:schemeClr val="accent5"/>
                </a:solidFill>
              </a:rPr>
              <a:t>rocess</a:t>
            </a:r>
            <a:endParaRPr lang="zh-CN" altLang="en-US" sz="24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8045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图片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00" y="1582052"/>
            <a:ext cx="720000" cy="72000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241855" y="1158462"/>
            <a:ext cx="1719618" cy="475198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App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5157324" y="1157313"/>
            <a:ext cx="1719618" cy="492706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>
                <a:solidFill>
                  <a:schemeClr val="tx1"/>
                </a:solidFill>
              </a:rPr>
              <a:t>AppCracker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072793" y="1157313"/>
            <a:ext cx="1719618" cy="492706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App Server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 flipH="1">
            <a:off x="1101662" y="1650019"/>
            <a:ext cx="6" cy="508606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6017135" y="1650019"/>
            <a:ext cx="0" cy="508606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10932604" y="1650019"/>
            <a:ext cx="34478" cy="508606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>
            <a:off x="1101663" y="2414478"/>
            <a:ext cx="4915469" cy="7704"/>
          </a:xfrm>
          <a:prstGeom prst="straightConnector1">
            <a:avLst/>
          </a:prstGeom>
          <a:ln w="476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>
            <a:off x="6017132" y="2422219"/>
            <a:ext cx="4915469" cy="7704"/>
          </a:xfrm>
          <a:prstGeom prst="straightConnector1">
            <a:avLst/>
          </a:prstGeom>
          <a:ln w="476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2074793" y="1884799"/>
            <a:ext cx="26516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cs typeface="Times New Roman" panose="02020603050405020304" pitchFamily="18" charset="0"/>
              </a:rPr>
              <a:t>r</a:t>
            </a:r>
            <a:r>
              <a:rPr lang="en-US" altLang="zh-CN" sz="2400" dirty="0" smtClean="0">
                <a:cs typeface="Times New Roman" panose="02020603050405020304" pitchFamily="18" charset="0"/>
              </a:rPr>
              <a:t>equest a public key</a:t>
            </a:r>
            <a:endParaRPr lang="zh-CN" altLang="en-US" sz="2400" dirty="0">
              <a:cs typeface="Times New Roman" panose="02020603050405020304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229870" y="1888729"/>
            <a:ext cx="26829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cs typeface="Times New Roman" panose="02020603050405020304" pitchFamily="18" charset="0"/>
              </a:rPr>
              <a:t>f</a:t>
            </a:r>
            <a:r>
              <a:rPr lang="en-US" altLang="zh-CN" sz="2400" dirty="0" smtClean="0">
                <a:cs typeface="Times New Roman" panose="02020603050405020304" pitchFamily="18" charset="0"/>
              </a:rPr>
              <a:t>orward the request</a:t>
            </a:r>
            <a:endParaRPr lang="zh-CN" altLang="en-US" sz="2400" dirty="0">
              <a:cs typeface="Times New Roman" panose="02020603050405020304" pitchFamily="18" charset="0"/>
            </a:endParaRPr>
          </a:p>
        </p:txBody>
      </p:sp>
      <p:cxnSp>
        <p:nvCxnSpPr>
          <p:cNvPr id="15" name="直接箭头连接符 14"/>
          <p:cNvCxnSpPr/>
          <p:nvPr/>
        </p:nvCxnSpPr>
        <p:spPr>
          <a:xfrm flipH="1" flipV="1">
            <a:off x="6017131" y="3142389"/>
            <a:ext cx="4915469" cy="1761"/>
          </a:xfrm>
          <a:prstGeom prst="straightConnector1">
            <a:avLst/>
          </a:prstGeom>
          <a:ln w="476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 flipH="1" flipV="1">
            <a:off x="1101663" y="3142389"/>
            <a:ext cx="4915469" cy="1761"/>
          </a:xfrm>
          <a:prstGeom prst="straightConnector1">
            <a:avLst/>
          </a:prstGeom>
          <a:ln w="476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6696940" y="2601195"/>
            <a:ext cx="20617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cs typeface="Times New Roman" panose="02020603050405020304" pitchFamily="18" charset="0"/>
              </a:rPr>
              <a:t>real-public-key</a:t>
            </a:r>
            <a:endParaRPr lang="zh-CN" altLang="en-US" sz="2400" dirty="0">
              <a:cs typeface="Times New Roman" panose="02020603050405020304" pitchFamily="18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972561" y="2605006"/>
            <a:ext cx="23992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cs typeface="Times New Roman" panose="02020603050405020304" pitchFamily="18" charset="0"/>
              </a:rPr>
              <a:t>forged-public-key</a:t>
            </a:r>
            <a:endParaRPr lang="zh-CN" altLang="en-US" sz="2400" dirty="0">
              <a:cs typeface="Times New Roman" panose="02020603050405020304" pitchFamily="18" charset="0"/>
            </a:endParaRPr>
          </a:p>
        </p:txBody>
      </p:sp>
      <p:sp>
        <p:nvSpPr>
          <p:cNvPr id="21" name="上弧形箭头 20"/>
          <p:cNvSpPr/>
          <p:nvPr/>
        </p:nvSpPr>
        <p:spPr>
          <a:xfrm rot="10800000">
            <a:off x="5007907" y="3273148"/>
            <a:ext cx="1869035" cy="44258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圆角矩形标注 21"/>
          <p:cNvSpPr/>
          <p:nvPr/>
        </p:nvSpPr>
        <p:spPr>
          <a:xfrm>
            <a:off x="6254923" y="3864357"/>
            <a:ext cx="4526240" cy="920842"/>
          </a:xfrm>
          <a:prstGeom prst="wedgeRoundRectCallout">
            <a:avLst>
              <a:gd name="adj1" fmla="val -38036"/>
              <a:gd name="adj2" fmla="val -89749"/>
              <a:gd name="adj3" fmla="val 16667"/>
            </a:avLst>
          </a:prstGeom>
          <a:solidFill>
            <a:schemeClr val="bg1"/>
          </a:solidFill>
          <a:ln w="28575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0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store </a:t>
            </a:r>
            <a:r>
              <a:rPr lang="en-US" altLang="zh-CN" sz="2000" dirty="0">
                <a:solidFill>
                  <a:schemeClr val="tx1"/>
                </a:solidFill>
                <a:cs typeface="Times New Roman" panose="02020603050405020304" pitchFamily="18" charset="0"/>
              </a:rPr>
              <a:t>real </a:t>
            </a:r>
            <a:r>
              <a:rPr lang="en-US" altLang="zh-CN" sz="20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public key to database</a:t>
            </a:r>
            <a:endParaRPr lang="en-US" altLang="zh-CN" sz="2000" dirty="0">
              <a:solidFill>
                <a:schemeClr val="tx1"/>
              </a:solidFill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0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provide a forged one to </a:t>
            </a:r>
            <a:r>
              <a:rPr lang="en-US" altLang="zh-CN" sz="20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Taobao</a:t>
            </a:r>
            <a:endParaRPr lang="en-US" altLang="zh-CN" sz="20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圆角矩形标注 22"/>
              <p:cNvSpPr/>
              <p:nvPr/>
            </p:nvSpPr>
            <p:spPr>
              <a:xfrm>
                <a:off x="1206796" y="3751565"/>
                <a:ext cx="4612585" cy="1950480"/>
              </a:xfrm>
              <a:prstGeom prst="wedgeRoundRectCallout">
                <a:avLst>
                  <a:gd name="adj1" fmla="val 34679"/>
                  <a:gd name="adj2" fmla="val 63695"/>
                  <a:gd name="adj3" fmla="val 16667"/>
                </a:avLst>
              </a:prstGeom>
              <a:solidFill>
                <a:schemeClr val="bg1"/>
              </a:solidFill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CN" dirty="0" smtClean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Taobao </a:t>
                </a:r>
              </a:p>
              <a:p>
                <a:pPr marL="285750" indent="-285750">
                  <a:buClr>
                    <a:srgbClr val="C00000"/>
                  </a:buClr>
                  <a:buFont typeface="Wingdings" panose="05000000000000000000" pitchFamily="2" charset="2"/>
                  <a:buChar char="Ø"/>
                </a:pPr>
                <a:r>
                  <a:rPr lang="en-US" altLang="zh-CN" dirty="0" smtClean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encrypt password with forged public key</a:t>
                </a:r>
              </a:p>
              <a:p>
                <a:r>
                  <a:rPr lang="en-US" altLang="zh-CN" dirty="0" err="1" smtClean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AppCracker</a:t>
                </a:r>
                <a:r>
                  <a:rPr lang="en-US" altLang="zh-CN" dirty="0" smtClean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 </a:t>
                </a:r>
              </a:p>
              <a:p>
                <a:pPr marL="285750" indent="-285750">
                  <a:buClr>
                    <a:srgbClr val="C00000"/>
                  </a:buClr>
                  <a:buFont typeface="Wingdings" panose="05000000000000000000" pitchFamily="2" charset="2"/>
                  <a:buChar char="Ø"/>
                </a:pPr>
                <a:r>
                  <a:rPr lang="en-US" altLang="zh-CN" dirty="0" smtClean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decrypt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1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{</m:t>
                        </m:r>
                        <m:r>
                          <a:rPr lang="en-US" altLang="zh-CN" sz="1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𝑝𝑎𝑠𝑠𝑤𝑜𝑟𝑑</m:t>
                        </m:r>
                        <m:r>
                          <a:rPr lang="en-US" altLang="zh-CN" sz="1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}</m:t>
                        </m:r>
                      </m:e>
                      <m:sub>
                        <m:r>
                          <a:rPr lang="en-US" altLang="zh-CN" sz="1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𝑓𝑜𝑟𝑔𝑒𝑑</m:t>
                        </m:r>
                        <m:r>
                          <a:rPr lang="en-US" altLang="zh-CN" sz="1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zh-CN" sz="1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𝑝𝑢𝑏𝑘𝑒𝑦</m:t>
                        </m:r>
                      </m:sub>
                    </m:sSub>
                  </m:oMath>
                </a14:m>
                <a:endParaRPr lang="en-US" altLang="zh-CN" sz="1600" dirty="0" smtClean="0">
                  <a:solidFill>
                    <a:schemeClr val="tx1"/>
                  </a:solidFill>
                  <a:cs typeface="Times New Roman" panose="02020603050405020304" pitchFamily="18" charset="0"/>
                </a:endParaRPr>
              </a:p>
              <a:p>
                <a:pPr marL="285750" indent="-285750">
                  <a:buClr>
                    <a:srgbClr val="C00000"/>
                  </a:buClr>
                  <a:buFont typeface="Wingdings" panose="05000000000000000000" pitchFamily="2" charset="2"/>
                  <a:buChar char="Ø"/>
                </a:pPr>
                <a:r>
                  <a:rPr lang="en-US" altLang="zh-CN" dirty="0" smtClean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re-encrypt it with real public key</a:t>
                </a:r>
              </a:p>
              <a:p>
                <a:endParaRPr lang="en-US" altLang="zh-CN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圆角矩形标注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6796" y="3751565"/>
                <a:ext cx="4612585" cy="1950480"/>
              </a:xfrm>
              <a:prstGeom prst="wedgeRoundRectCallout">
                <a:avLst>
                  <a:gd name="adj1" fmla="val 34679"/>
                  <a:gd name="adj2" fmla="val 63695"/>
                  <a:gd name="adj3" fmla="val 16667"/>
                </a:avLst>
              </a:prstGeom>
              <a:blipFill rotWithShape="0">
                <a:blip r:embed="rId3"/>
                <a:stretch>
                  <a:fillRect/>
                </a:stretch>
              </a:blipFill>
              <a:ln w="28575">
                <a:prstDash val="lgDash"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直接箭头连接符 23"/>
          <p:cNvCxnSpPr/>
          <p:nvPr/>
        </p:nvCxnSpPr>
        <p:spPr>
          <a:xfrm>
            <a:off x="1101662" y="6586855"/>
            <a:ext cx="4915469" cy="7704"/>
          </a:xfrm>
          <a:prstGeom prst="straightConnector1">
            <a:avLst/>
          </a:prstGeom>
          <a:ln w="476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>
            <a:off x="6051613" y="6579151"/>
            <a:ext cx="4915469" cy="7704"/>
          </a:xfrm>
          <a:prstGeom prst="straightConnector1">
            <a:avLst/>
          </a:prstGeom>
          <a:ln w="476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文本框 25"/>
              <p:cNvSpPr txBox="1"/>
              <p:nvPr/>
            </p:nvSpPr>
            <p:spPr>
              <a:xfrm>
                <a:off x="6879303" y="6004948"/>
                <a:ext cx="3182217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4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{</m:t>
                          </m:r>
                          <m:r>
                            <m:rPr>
                              <m:sty m:val="p"/>
                            </m:rPr>
                            <a:rPr lang="en-US" altLang="zh-CN" sz="24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password</m:t>
                          </m:r>
                          <m:r>
                            <a:rPr lang="en-US" altLang="zh-CN" sz="24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}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sz="24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real</m:t>
                          </m:r>
                          <m:r>
                            <a:rPr lang="en-US" altLang="zh-CN" sz="24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altLang="zh-CN" sz="24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pubkey</m:t>
                          </m:r>
                        </m:sub>
                      </m:sSub>
                    </m:oMath>
                  </m:oMathPara>
                </a14:m>
                <a:endParaRPr lang="zh-CN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文本框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9303" y="6004948"/>
                <a:ext cx="3182217" cy="495649"/>
              </a:xfrm>
              <a:prstGeom prst="rect">
                <a:avLst/>
              </a:prstGeom>
              <a:blipFill rotWithShape="0">
                <a:blip r:embed="rId4"/>
                <a:stretch>
                  <a:fillRect b="-1234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文本框 26"/>
              <p:cNvSpPr txBox="1"/>
              <p:nvPr/>
            </p:nvSpPr>
            <p:spPr>
              <a:xfrm>
                <a:off x="1824821" y="5979318"/>
                <a:ext cx="3469155" cy="4965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4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{</m:t>
                          </m:r>
                          <m:r>
                            <m:rPr>
                              <m:sty m:val="p"/>
                            </m:rPr>
                            <a:rPr lang="en-US" altLang="zh-CN" sz="24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password</m:t>
                          </m:r>
                          <m:r>
                            <a:rPr lang="en-US" altLang="zh-CN" sz="24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}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sz="24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forged</m:t>
                          </m:r>
                          <m:r>
                            <a:rPr lang="en-US" altLang="zh-CN" sz="24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altLang="zh-CN" sz="24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pubkey</m:t>
                          </m:r>
                        </m:sub>
                      </m:sSub>
                    </m:oMath>
                  </m:oMathPara>
                </a14:m>
                <a:endParaRPr lang="zh-CN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文本框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4821" y="5979318"/>
                <a:ext cx="3469155" cy="496546"/>
              </a:xfrm>
              <a:prstGeom prst="rect">
                <a:avLst/>
              </a:prstGeom>
              <a:blipFill rotWithShape="0">
                <a:blip r:embed="rId5"/>
                <a:stretch>
                  <a:fillRect b="-1234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上弧形箭头 27"/>
          <p:cNvSpPr/>
          <p:nvPr/>
        </p:nvSpPr>
        <p:spPr>
          <a:xfrm>
            <a:off x="5156798" y="5737874"/>
            <a:ext cx="1869035" cy="44258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10332" y="92749"/>
            <a:ext cx="87132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Active Attack</a:t>
            </a:r>
            <a:r>
              <a:rPr lang="en-US" altLang="zh-CN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zh-CN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- </a:t>
            </a:r>
            <a:r>
              <a:rPr lang="en-US" altLang="zh-CN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Public key </a:t>
            </a:r>
            <a:r>
              <a:rPr lang="en-US" altLang="zh-CN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substitution</a:t>
            </a:r>
            <a:endParaRPr lang="en-US" altLang="zh-CN" sz="3200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8016240" y="990600"/>
            <a:ext cx="1036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Taobao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26385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57199" y="548640"/>
            <a:ext cx="116159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err="1" smtClean="0">
                <a:solidFill>
                  <a:srgbClr val="C00000"/>
                </a:solidFill>
                <a:cs typeface="Times New Roman" panose="02020603050405020304" pitchFamily="18" charset="0"/>
              </a:rPr>
              <a:t>AppCracker</a:t>
            </a:r>
            <a:r>
              <a:rPr lang="en-US" altLang="zh-CN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has confirmed 100 top apps are vulnerable</a:t>
            </a:r>
            <a:endParaRPr lang="zh-CN" altLang="en-US" sz="3200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57199" y="1715708"/>
            <a:ext cx="9901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/>
              <a:t>T</a:t>
            </a:r>
            <a:r>
              <a:rPr lang="en-US" altLang="zh-CN" sz="2800" dirty="0" smtClean="0"/>
              <a:t>op apps from all categories</a:t>
            </a:r>
            <a:endParaRPr lang="zh-CN" altLang="en-US" sz="2800" dirty="0"/>
          </a:p>
        </p:txBody>
      </p:sp>
      <p:sp>
        <p:nvSpPr>
          <p:cNvPr id="4" name="文本框 3"/>
          <p:cNvSpPr txBox="1"/>
          <p:nvPr/>
        </p:nvSpPr>
        <p:spPr>
          <a:xfrm>
            <a:off x="457199" y="3638553"/>
            <a:ext cx="87996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Login credentials can be stolen, </a:t>
            </a:r>
            <a:endParaRPr lang="en-US" altLang="zh-CN" sz="2800" dirty="0"/>
          </a:p>
          <a:p>
            <a:pPr>
              <a:buClr>
                <a:srgbClr val="C00000"/>
              </a:buClr>
            </a:pPr>
            <a:r>
              <a:rPr lang="en-US" altLang="zh-CN" sz="2800" dirty="0"/>
              <a:t> </a:t>
            </a:r>
            <a:r>
              <a:rPr lang="en-US" altLang="zh-CN" sz="2800" dirty="0" smtClean="0"/>
              <a:t>     sessions can be hijacked</a:t>
            </a:r>
            <a:endParaRPr lang="zh-CN" altLang="en-US" sz="2800" dirty="0"/>
          </a:p>
        </p:txBody>
      </p:sp>
      <p:sp>
        <p:nvSpPr>
          <p:cNvPr id="6" name="文本框 5"/>
          <p:cNvSpPr txBox="1"/>
          <p:nvPr/>
        </p:nvSpPr>
        <p:spPr>
          <a:xfrm>
            <a:off x="457199" y="4825542"/>
            <a:ext cx="6416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/>
              <a:t>Vulnerabilities are d</a:t>
            </a:r>
            <a:r>
              <a:rPr lang="en-US" altLang="zh-CN" sz="2800" dirty="0" smtClean="0"/>
              <a:t>iverse</a:t>
            </a:r>
            <a:endParaRPr lang="en-US" altLang="zh-CN" sz="2800" dirty="0" smtClean="0"/>
          </a:p>
        </p:txBody>
      </p:sp>
      <p:sp>
        <p:nvSpPr>
          <p:cNvPr id="7" name="文本框 6"/>
          <p:cNvSpPr txBox="1"/>
          <p:nvPr/>
        </p:nvSpPr>
        <p:spPr>
          <a:xfrm>
            <a:off x="457199" y="2432239"/>
            <a:ext cx="87996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CN" sz="2800" dirty="0" smtClean="0">
                <a:solidFill>
                  <a:srgbClr val="FF0000"/>
                </a:solidFill>
              </a:rPr>
              <a:t>44 </a:t>
            </a:r>
            <a:r>
              <a:rPr lang="en-US" altLang="zh-CN" sz="2800" dirty="0" smtClean="0"/>
              <a:t>of them are from companies whose market    capitalization is over </a:t>
            </a:r>
            <a:r>
              <a:rPr lang="en-US" altLang="zh-CN" sz="2800" dirty="0" smtClean="0">
                <a:solidFill>
                  <a:srgbClr val="FF0000"/>
                </a:solidFill>
              </a:rPr>
              <a:t>1 billion </a:t>
            </a:r>
            <a:r>
              <a:rPr lang="en-US" altLang="zh-CN" sz="2800" dirty="0" smtClean="0"/>
              <a:t>US dollars</a:t>
            </a:r>
            <a:endParaRPr lang="zh-CN" altLang="en-US" sz="2800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9156" y="1794245"/>
            <a:ext cx="1474599" cy="64188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9571" y="2763431"/>
            <a:ext cx="1326195" cy="452426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4533" y="1763405"/>
            <a:ext cx="1029346" cy="75759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2163" y="2616002"/>
            <a:ext cx="873454" cy="873454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1236" y="1794611"/>
            <a:ext cx="1055308" cy="737539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9467" y="2842152"/>
            <a:ext cx="1185589" cy="46234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5135" y="3627103"/>
            <a:ext cx="1162640" cy="342614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1345" y="3352645"/>
            <a:ext cx="1014089" cy="810844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2085" y="3583115"/>
            <a:ext cx="1193610" cy="671161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317" y="4308936"/>
            <a:ext cx="981777" cy="485434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7342" y="4341614"/>
            <a:ext cx="1069840" cy="402604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418" y="4359842"/>
            <a:ext cx="1200485" cy="366148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7949790" y="4506923"/>
            <a:ext cx="2071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 smtClean="0">
                <a:solidFill>
                  <a:srgbClr val="C00000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8085586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6204" y="393620"/>
            <a:ext cx="6416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Lessons  learned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16280" y="1437905"/>
            <a:ext cx="6416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End-to-end security matters</a:t>
            </a:r>
            <a:endParaRPr lang="zh-CN" altLang="en-US" sz="2800" dirty="0"/>
          </a:p>
        </p:txBody>
      </p:sp>
      <p:sp>
        <p:nvSpPr>
          <p:cNvPr id="4" name="文本框 3"/>
          <p:cNvSpPr txBox="1"/>
          <p:nvPr/>
        </p:nvSpPr>
        <p:spPr>
          <a:xfrm>
            <a:off x="716280" y="2206688"/>
            <a:ext cx="6416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Use standard cryptographic protocols</a:t>
            </a:r>
            <a:endParaRPr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716280" y="3008518"/>
            <a:ext cx="6416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No place to hide in the app</a:t>
            </a:r>
            <a:endParaRPr lang="zh-CN" altLang="en-US" sz="2800" dirty="0"/>
          </a:p>
        </p:txBody>
      </p:sp>
      <p:sp>
        <p:nvSpPr>
          <p:cNvPr id="6" name="文本框 5"/>
          <p:cNvSpPr txBox="1"/>
          <p:nvPr/>
        </p:nvSpPr>
        <p:spPr>
          <a:xfrm>
            <a:off x="716279" y="3783471"/>
            <a:ext cx="7853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Security through obscurity doesn’t work</a:t>
            </a:r>
            <a:endParaRPr lang="zh-CN" altLang="en-US" sz="2800" dirty="0"/>
          </a:p>
        </p:txBody>
      </p:sp>
      <p:sp>
        <p:nvSpPr>
          <p:cNvPr id="7" name="文本框 6"/>
          <p:cNvSpPr txBox="1"/>
          <p:nvPr/>
        </p:nvSpPr>
        <p:spPr>
          <a:xfrm>
            <a:off x="716280" y="4472430"/>
            <a:ext cx="74946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Build security into apps from the beginning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641936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7200" y="175936"/>
            <a:ext cx="117036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Threat: Eavesdropper </a:t>
            </a:r>
            <a:endParaRPr lang="zh-CN" altLang="en-US" sz="3200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4072" y="2099173"/>
            <a:ext cx="2057226" cy="205722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00" y="2099173"/>
            <a:ext cx="2097997" cy="209799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301" y="1966615"/>
            <a:ext cx="2033896" cy="2033896"/>
          </a:xfrm>
          <a:prstGeom prst="rect">
            <a:avLst/>
          </a:prstGeom>
        </p:spPr>
      </p:pic>
      <p:cxnSp>
        <p:nvCxnSpPr>
          <p:cNvPr id="11" name="直接连接符 10"/>
          <p:cNvCxnSpPr/>
          <p:nvPr/>
        </p:nvCxnSpPr>
        <p:spPr>
          <a:xfrm flipV="1">
            <a:off x="1751401" y="3197449"/>
            <a:ext cx="475999" cy="7619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V="1">
            <a:off x="4661353" y="3167635"/>
            <a:ext cx="1387086" cy="1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8602824" y="3191873"/>
            <a:ext cx="588936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图片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016" y="1966615"/>
            <a:ext cx="1999267" cy="1999267"/>
          </a:xfrm>
          <a:prstGeom prst="rect">
            <a:avLst/>
          </a:prstGeom>
        </p:spPr>
      </p:pic>
      <p:sp>
        <p:nvSpPr>
          <p:cNvPr id="17" name="矩形标注 16"/>
          <p:cNvSpPr/>
          <p:nvPr/>
        </p:nvSpPr>
        <p:spPr>
          <a:xfrm>
            <a:off x="5354897" y="4080104"/>
            <a:ext cx="2632108" cy="2183363"/>
          </a:xfrm>
          <a:prstGeom prst="wedgeRectCallout">
            <a:avLst>
              <a:gd name="adj1" fmla="val -47501"/>
              <a:gd name="adj2" fmla="val -86218"/>
            </a:avLst>
          </a:prstGeom>
          <a:noFill/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5667" y="4337911"/>
            <a:ext cx="1890567" cy="166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21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6204" y="393620"/>
            <a:ext cx="6416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Limitations and Future work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16279" y="1713325"/>
            <a:ext cx="100885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Consider an app vulnerable only after successfully attacked it</a:t>
            </a:r>
            <a:endParaRPr lang="zh-CN" altLang="en-US" sz="2800" dirty="0"/>
          </a:p>
        </p:txBody>
      </p:sp>
      <p:sp>
        <p:nvSpPr>
          <p:cNvPr id="4" name="文本框 3"/>
          <p:cNvSpPr txBox="1"/>
          <p:nvPr/>
        </p:nvSpPr>
        <p:spPr>
          <a:xfrm>
            <a:off x="716279" y="2604069"/>
            <a:ext cx="9416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Rely on manual analysis to discover vulnerabilities of apps</a:t>
            </a:r>
            <a:endParaRPr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716280" y="3494813"/>
            <a:ext cx="6416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Automation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59723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7200" y="175936"/>
            <a:ext cx="117036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Threat: Man-In-The-Middle(MITM)</a:t>
            </a:r>
            <a:endParaRPr lang="zh-CN" altLang="en-US" sz="3200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0969" y="2100779"/>
            <a:ext cx="2228166" cy="222816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750" y="2100779"/>
            <a:ext cx="2228166" cy="222816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313" y="1683116"/>
            <a:ext cx="1700137" cy="170013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9765" y="2100779"/>
            <a:ext cx="1879042" cy="1879042"/>
          </a:xfrm>
          <a:prstGeom prst="rect">
            <a:avLst/>
          </a:prstGeom>
        </p:spPr>
      </p:pic>
      <p:cxnSp>
        <p:nvCxnSpPr>
          <p:cNvPr id="11" name="直接连接符 10"/>
          <p:cNvCxnSpPr/>
          <p:nvPr/>
        </p:nvCxnSpPr>
        <p:spPr>
          <a:xfrm flipV="1">
            <a:off x="1770560" y="3155791"/>
            <a:ext cx="715711" cy="1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V="1">
            <a:off x="5646693" y="3148172"/>
            <a:ext cx="865886" cy="1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8733599" y="3155791"/>
            <a:ext cx="732578" cy="761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图片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0422" y="3313588"/>
            <a:ext cx="2345918" cy="1407551"/>
          </a:xfrm>
          <a:prstGeom prst="rect">
            <a:avLst/>
          </a:prstGeom>
        </p:spPr>
      </p:pic>
      <p:sp>
        <p:nvSpPr>
          <p:cNvPr id="15" name="圆角矩形 14"/>
          <p:cNvSpPr/>
          <p:nvPr/>
        </p:nvSpPr>
        <p:spPr>
          <a:xfrm>
            <a:off x="2799184" y="1287624"/>
            <a:ext cx="2631232" cy="3806890"/>
          </a:xfrm>
          <a:prstGeom prst="roundRect">
            <a:avLst/>
          </a:prstGeom>
          <a:noFill/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210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318" y="1911303"/>
            <a:ext cx="2341590" cy="234159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964" y="2058634"/>
            <a:ext cx="2265948" cy="22659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35" y="2395767"/>
            <a:ext cx="1219688" cy="121968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585" y="1979167"/>
            <a:ext cx="1859300" cy="18593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1416" y="2098944"/>
            <a:ext cx="1813333" cy="1813333"/>
          </a:xfrm>
          <a:prstGeom prst="rect">
            <a:avLst/>
          </a:prstGeom>
        </p:spPr>
      </p:pic>
      <p:cxnSp>
        <p:nvCxnSpPr>
          <p:cNvPr id="14" name="直接连接符 13"/>
          <p:cNvCxnSpPr/>
          <p:nvPr/>
        </p:nvCxnSpPr>
        <p:spPr>
          <a:xfrm flipV="1">
            <a:off x="2192984" y="3205068"/>
            <a:ext cx="475999" cy="7619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4918115" y="3212687"/>
            <a:ext cx="684979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7800706" y="3205068"/>
            <a:ext cx="988387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47200" y="175936"/>
            <a:ext cx="117036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End-to-End </a:t>
            </a:r>
            <a:r>
              <a:rPr lang="en-US" altLang="zh-CN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S</a:t>
            </a:r>
            <a:r>
              <a:rPr lang="en-US" altLang="zh-CN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ecurity </a:t>
            </a:r>
            <a:r>
              <a:rPr lang="en-US" altLang="zh-CN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zh-CN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Protect </a:t>
            </a:r>
            <a:r>
              <a:rPr lang="en-US" altLang="zh-CN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apps from untrusted </a:t>
            </a:r>
            <a:r>
              <a:rPr lang="en-US" altLang="zh-CN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networks</a:t>
            </a:r>
            <a:endParaRPr lang="zh-CN" altLang="en-US" sz="3200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pic>
        <p:nvPicPr>
          <p:cNvPr id="26" name="图片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8280" y="2395767"/>
            <a:ext cx="1219688" cy="121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40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0" y="2192348"/>
            <a:ext cx="12042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9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Do app developers follow principle of end-to-end security?</a:t>
            </a:r>
            <a:endParaRPr lang="zh-CN" altLang="en-US" sz="3900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24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7200" y="175936"/>
            <a:ext cx="117036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Threat Model</a:t>
            </a:r>
            <a:endParaRPr lang="zh-CN" altLang="en-US" sz="3200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127759" y="1554480"/>
            <a:ext cx="960588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Apps are benign, but potentially vulnerable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zh-CN" sz="2800" dirty="0" smtClean="0"/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Users are benign, and may connect to untrusted/unencrypted </a:t>
            </a:r>
            <a:r>
              <a:rPr lang="en-US" altLang="zh-CN" sz="2800" dirty="0" err="1" smtClean="0"/>
              <a:t>WiFi</a:t>
            </a:r>
            <a:r>
              <a:rPr lang="en-US" altLang="zh-CN" sz="2800" dirty="0" smtClean="0"/>
              <a:t> networks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zh-CN" sz="2800" dirty="0" smtClean="0"/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Adversaries can only capture/modify traffic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36178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35743" y="376535"/>
            <a:ext cx="11196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Focus on apps in Chinese Android Market as the first step </a:t>
            </a:r>
            <a:endParaRPr lang="zh-CN" altLang="en-US" sz="3200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310328" y="1858390"/>
            <a:ext cx="5989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Large Android user population</a:t>
            </a:r>
            <a:endParaRPr lang="zh-CN" altLang="en-US" sz="2800" dirty="0"/>
          </a:p>
        </p:txBody>
      </p:sp>
      <p:sp>
        <p:nvSpPr>
          <p:cNvPr id="8" name="文本框 7"/>
          <p:cNvSpPr txBox="1"/>
          <p:nvPr/>
        </p:nvSpPr>
        <p:spPr>
          <a:xfrm>
            <a:off x="1310328" y="2920102"/>
            <a:ext cx="96475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Users mainly download apps from Chinese App Market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28319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35743" y="376535"/>
            <a:ext cx="11196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Criteria of app selection</a:t>
            </a:r>
            <a:endParaRPr lang="zh-CN" altLang="en-US" sz="3200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127760" y="1208782"/>
            <a:ext cx="5989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Baidu App Market</a:t>
            </a:r>
            <a:endParaRPr lang="zh-CN" altLang="en-US" sz="2800" dirty="0"/>
          </a:p>
        </p:txBody>
      </p:sp>
      <p:sp>
        <p:nvSpPr>
          <p:cNvPr id="9" name="文本框 8"/>
          <p:cNvSpPr txBox="1"/>
          <p:nvPr/>
        </p:nvSpPr>
        <p:spPr>
          <a:xfrm>
            <a:off x="1127760" y="1741720"/>
            <a:ext cx="106046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Top apps by number of downloads in each of the major categories</a:t>
            </a:r>
            <a:endParaRPr lang="zh-CN" altLang="en-US" sz="2800" dirty="0"/>
          </a:p>
        </p:txBody>
      </p:sp>
      <p:sp>
        <p:nvSpPr>
          <p:cNvPr id="10" name="文本框 9"/>
          <p:cNvSpPr txBox="1"/>
          <p:nvPr/>
        </p:nvSpPr>
        <p:spPr>
          <a:xfrm>
            <a:off x="1127760" y="2240912"/>
            <a:ext cx="96475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Apps from companies with huge market capitalization</a:t>
            </a:r>
            <a:endParaRPr lang="zh-CN" altLang="en-US" sz="280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7750" y="2797878"/>
            <a:ext cx="1401770" cy="47820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240" y="3410751"/>
            <a:ext cx="1478280" cy="64348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4121731"/>
            <a:ext cx="853441" cy="85344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5540" y="5086424"/>
            <a:ext cx="1051560" cy="77394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4103" y="5860372"/>
            <a:ext cx="1174433" cy="820793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3985259" y="2879648"/>
            <a:ext cx="2148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76554MM$</a:t>
            </a:r>
            <a:endParaRPr lang="zh-CN" altLang="en-US" sz="2800" dirty="0"/>
          </a:p>
        </p:txBody>
      </p:sp>
      <p:sp>
        <p:nvSpPr>
          <p:cNvPr id="13" name="文本框 12"/>
          <p:cNvSpPr txBox="1"/>
          <p:nvPr/>
        </p:nvSpPr>
        <p:spPr>
          <a:xfrm>
            <a:off x="3985259" y="3572399"/>
            <a:ext cx="2148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231400MM$</a:t>
            </a:r>
            <a:endParaRPr lang="zh-CN" altLang="en-US" sz="2800" dirty="0"/>
          </a:p>
        </p:txBody>
      </p:sp>
      <p:sp>
        <p:nvSpPr>
          <p:cNvPr id="14" name="文本框 13"/>
          <p:cNvSpPr txBox="1"/>
          <p:nvPr/>
        </p:nvSpPr>
        <p:spPr>
          <a:xfrm>
            <a:off x="3985259" y="4329032"/>
            <a:ext cx="2148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277336MM$</a:t>
            </a:r>
            <a:endParaRPr lang="zh-CN" altLang="en-US" sz="2800" dirty="0"/>
          </a:p>
        </p:txBody>
      </p:sp>
      <p:sp>
        <p:nvSpPr>
          <p:cNvPr id="15" name="文本框 14"/>
          <p:cNvSpPr txBox="1"/>
          <p:nvPr/>
        </p:nvSpPr>
        <p:spPr>
          <a:xfrm>
            <a:off x="3985259" y="5139679"/>
            <a:ext cx="2148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249192MM$</a:t>
            </a:r>
            <a:endParaRPr lang="zh-CN" altLang="en-US" sz="2800" dirty="0"/>
          </a:p>
        </p:txBody>
      </p:sp>
      <p:sp>
        <p:nvSpPr>
          <p:cNvPr id="16" name="文本框 15"/>
          <p:cNvSpPr txBox="1"/>
          <p:nvPr/>
        </p:nvSpPr>
        <p:spPr>
          <a:xfrm>
            <a:off x="3985259" y="5950326"/>
            <a:ext cx="2148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40438MM$</a:t>
            </a:r>
            <a:endParaRPr lang="zh-CN" altLang="en-US" sz="2800" dirty="0"/>
          </a:p>
        </p:txBody>
      </p:sp>
      <p:sp>
        <p:nvSpPr>
          <p:cNvPr id="17" name="文本框 16"/>
          <p:cNvSpPr txBox="1"/>
          <p:nvPr/>
        </p:nvSpPr>
        <p:spPr>
          <a:xfrm>
            <a:off x="6134099" y="6034834"/>
            <a:ext cx="5341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( Data are gathered from NYSE, NASDAQ, </a:t>
            </a:r>
            <a:r>
              <a:rPr lang="en-US" altLang="zh-CN" dirty="0" err="1" smtClean="0"/>
              <a:t>HKEx</a:t>
            </a:r>
            <a:r>
              <a:rPr lang="en-US" altLang="zh-CN" dirty="0" smtClean="0"/>
              <a:t> in     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September of 2014 )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3053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3487</TotalTime>
  <Words>1109</Words>
  <Application>Microsoft Office PowerPoint</Application>
  <PresentationFormat>宽屏</PresentationFormat>
  <Paragraphs>305</Paragraphs>
  <Slides>30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41" baseType="lpstr">
      <vt:lpstr>黑体</vt:lpstr>
      <vt:lpstr>宋体</vt:lpstr>
      <vt:lpstr>Arial</vt:lpstr>
      <vt:lpstr>Calibri</vt:lpstr>
      <vt:lpstr>Calibri Light</vt:lpstr>
      <vt:lpstr>Cambria Math</vt:lpstr>
      <vt:lpstr>Times</vt:lpstr>
      <vt:lpstr>Times New Roman</vt:lpstr>
      <vt:lpstr>Wingdings</vt:lpstr>
      <vt:lpstr>Wingdings 2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用户</dc:creator>
  <cp:lastModifiedBy>Windows 用户</cp:lastModifiedBy>
  <cp:revision>473</cp:revision>
  <dcterms:created xsi:type="dcterms:W3CDTF">2015-04-11T06:42:58Z</dcterms:created>
  <dcterms:modified xsi:type="dcterms:W3CDTF">2015-05-18T05:09:58Z</dcterms:modified>
</cp:coreProperties>
</file>