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p:sldMasterIdLst>
    <p:sldMasterId id="2147483648" r:id="rId2"/>
  </p:sldMasterIdLst>
  <p:notesMasterIdLst>
    <p:notesMasterId r:id="rId47"/>
  </p:notesMasterIdLst>
  <p:handoutMasterIdLst>
    <p:handoutMasterId r:id="rId48"/>
  </p:handoutMasterIdLst>
  <p:sldIdLst>
    <p:sldId id="256" r:id="rId3"/>
    <p:sldId id="261" r:id="rId4"/>
    <p:sldId id="258" r:id="rId5"/>
    <p:sldId id="293" r:id="rId6"/>
    <p:sldId id="265" r:id="rId7"/>
    <p:sldId id="311" r:id="rId8"/>
    <p:sldId id="307" r:id="rId9"/>
    <p:sldId id="259" r:id="rId10"/>
    <p:sldId id="294" r:id="rId11"/>
    <p:sldId id="305" r:id="rId12"/>
    <p:sldId id="270" r:id="rId13"/>
    <p:sldId id="271" r:id="rId14"/>
    <p:sldId id="266" r:id="rId15"/>
    <p:sldId id="267" r:id="rId16"/>
    <p:sldId id="260" r:id="rId17"/>
    <p:sldId id="280" r:id="rId18"/>
    <p:sldId id="282" r:id="rId19"/>
    <p:sldId id="276" r:id="rId20"/>
    <p:sldId id="300" r:id="rId21"/>
    <p:sldId id="277" r:id="rId22"/>
    <p:sldId id="279" r:id="rId23"/>
    <p:sldId id="274" r:id="rId24"/>
    <p:sldId id="278" r:id="rId25"/>
    <p:sldId id="283" r:id="rId26"/>
    <p:sldId id="285" r:id="rId27"/>
    <p:sldId id="286" r:id="rId28"/>
    <p:sldId id="287" r:id="rId29"/>
    <p:sldId id="288" r:id="rId30"/>
    <p:sldId id="308" r:id="rId31"/>
    <p:sldId id="284" r:id="rId32"/>
    <p:sldId id="306" r:id="rId33"/>
    <p:sldId id="289" r:id="rId34"/>
    <p:sldId id="290" r:id="rId35"/>
    <p:sldId id="291" r:id="rId36"/>
    <p:sldId id="312" r:id="rId37"/>
    <p:sldId id="302" r:id="rId38"/>
    <p:sldId id="292" r:id="rId39"/>
    <p:sldId id="299" r:id="rId40"/>
    <p:sldId id="303" r:id="rId41"/>
    <p:sldId id="296" r:id="rId42"/>
    <p:sldId id="304" r:id="rId43"/>
    <p:sldId id="310" r:id="rId44"/>
    <p:sldId id="313" r:id="rId45"/>
    <p:sldId id="297" r:id="rId46"/>
  </p:sldIdLst>
  <p:sldSz cx="18288000" cy="10287000"/>
  <p:notesSz cx="6858000" cy="9144000"/>
  <p:embeddedFontLst>
    <p:embeddedFont>
      <p:font typeface="Montserrat" panose="00000500000000000000" pitchFamily="50" charset="0"/>
      <p:regular r:id="rId49"/>
      <p:bold r:id="rId50"/>
    </p:embeddedFont>
    <p:embeddedFont>
      <p:font typeface="Arial Narrow" panose="020B0606020202030204" pitchFamily="3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SimSun" panose="02010600030101010101" pitchFamily="2" charset="-122"/>
      <p:regular r:id="rId59"/>
    </p:embeddedFont>
  </p:embeddedFontLst>
  <p:defaultTextStyle>
    <a:defPPr>
      <a:defRPr lang="en-US"/>
    </a:defPPr>
    <a:lvl1pPr algn="l" rtl="0" fontAlgn="base">
      <a:spcBef>
        <a:spcPct val="0"/>
      </a:spcBef>
      <a:spcAft>
        <a:spcPct val="0"/>
      </a:spcAft>
      <a:defRPr kern="1200">
        <a:solidFill>
          <a:srgbClr val="000000"/>
        </a:solidFill>
        <a:latin typeface="Arial" pitchFamily="34" charset="0"/>
        <a:ea typeface="ヒラギノ角ゴ Pro W3"/>
        <a:cs typeface="ヒラギノ角ゴ Pro W3"/>
        <a:sym typeface="Arial" pitchFamily="34" charset="0"/>
      </a:defRPr>
    </a:lvl1pPr>
    <a:lvl2pPr marL="457200" algn="l" rtl="0" fontAlgn="base">
      <a:spcBef>
        <a:spcPct val="0"/>
      </a:spcBef>
      <a:spcAft>
        <a:spcPct val="0"/>
      </a:spcAft>
      <a:defRPr kern="1200">
        <a:solidFill>
          <a:srgbClr val="000000"/>
        </a:solidFill>
        <a:latin typeface="Arial" pitchFamily="34" charset="0"/>
        <a:ea typeface="ヒラギノ角ゴ Pro W3"/>
        <a:cs typeface="ヒラギノ角ゴ Pro W3"/>
        <a:sym typeface="Arial" pitchFamily="34" charset="0"/>
      </a:defRPr>
    </a:lvl2pPr>
    <a:lvl3pPr marL="914400" algn="l" rtl="0" fontAlgn="base">
      <a:spcBef>
        <a:spcPct val="0"/>
      </a:spcBef>
      <a:spcAft>
        <a:spcPct val="0"/>
      </a:spcAft>
      <a:defRPr kern="1200">
        <a:solidFill>
          <a:srgbClr val="000000"/>
        </a:solidFill>
        <a:latin typeface="Arial" pitchFamily="34" charset="0"/>
        <a:ea typeface="ヒラギノ角ゴ Pro W3"/>
        <a:cs typeface="ヒラギノ角ゴ Pro W3"/>
        <a:sym typeface="Arial" pitchFamily="34" charset="0"/>
      </a:defRPr>
    </a:lvl3pPr>
    <a:lvl4pPr marL="1371600" algn="l" rtl="0" fontAlgn="base">
      <a:spcBef>
        <a:spcPct val="0"/>
      </a:spcBef>
      <a:spcAft>
        <a:spcPct val="0"/>
      </a:spcAft>
      <a:defRPr kern="1200">
        <a:solidFill>
          <a:srgbClr val="000000"/>
        </a:solidFill>
        <a:latin typeface="Arial" pitchFamily="34" charset="0"/>
        <a:ea typeface="ヒラギノ角ゴ Pro W3"/>
        <a:cs typeface="ヒラギノ角ゴ Pro W3"/>
        <a:sym typeface="Arial" pitchFamily="34" charset="0"/>
      </a:defRPr>
    </a:lvl4pPr>
    <a:lvl5pPr marL="1828800" algn="l" rtl="0" fontAlgn="base">
      <a:spcBef>
        <a:spcPct val="0"/>
      </a:spcBef>
      <a:spcAft>
        <a:spcPct val="0"/>
      </a:spcAft>
      <a:defRPr kern="1200">
        <a:solidFill>
          <a:srgbClr val="000000"/>
        </a:solidFill>
        <a:latin typeface="Arial" pitchFamily="34" charset="0"/>
        <a:ea typeface="ヒラギノ角ゴ Pro W3"/>
        <a:cs typeface="ヒラギノ角ゴ Pro W3"/>
        <a:sym typeface="Arial" pitchFamily="34" charset="0"/>
      </a:defRPr>
    </a:lvl5pPr>
    <a:lvl6pPr marL="2286000" algn="l" defTabSz="914400" rtl="0" eaLnBrk="1" latinLnBrk="0" hangingPunct="1">
      <a:defRPr kern="1200">
        <a:solidFill>
          <a:srgbClr val="000000"/>
        </a:solidFill>
        <a:latin typeface="Arial" pitchFamily="34" charset="0"/>
        <a:ea typeface="ヒラギノ角ゴ Pro W3"/>
        <a:cs typeface="ヒラギノ角ゴ Pro W3"/>
        <a:sym typeface="Arial" pitchFamily="34" charset="0"/>
      </a:defRPr>
    </a:lvl6pPr>
    <a:lvl7pPr marL="2743200" algn="l" defTabSz="914400" rtl="0" eaLnBrk="1" latinLnBrk="0" hangingPunct="1">
      <a:defRPr kern="1200">
        <a:solidFill>
          <a:srgbClr val="000000"/>
        </a:solidFill>
        <a:latin typeface="Arial" pitchFamily="34" charset="0"/>
        <a:ea typeface="ヒラギノ角ゴ Pro W3"/>
        <a:cs typeface="ヒラギノ角ゴ Pro W3"/>
        <a:sym typeface="Arial" pitchFamily="34" charset="0"/>
      </a:defRPr>
    </a:lvl7pPr>
    <a:lvl8pPr marL="3200400" algn="l" defTabSz="914400" rtl="0" eaLnBrk="1" latinLnBrk="0" hangingPunct="1">
      <a:defRPr kern="1200">
        <a:solidFill>
          <a:srgbClr val="000000"/>
        </a:solidFill>
        <a:latin typeface="Arial" pitchFamily="34" charset="0"/>
        <a:ea typeface="ヒラギノ角ゴ Pro W3"/>
        <a:cs typeface="ヒラギノ角ゴ Pro W3"/>
        <a:sym typeface="Arial" pitchFamily="34" charset="0"/>
      </a:defRPr>
    </a:lvl8pPr>
    <a:lvl9pPr marL="3657600" algn="l" defTabSz="914400" rtl="0" eaLnBrk="1" latinLnBrk="0" hangingPunct="1">
      <a:defRPr kern="1200">
        <a:solidFill>
          <a:srgbClr val="000000"/>
        </a:solidFill>
        <a:latin typeface="Arial" pitchFamily="34" charset="0"/>
        <a:ea typeface="ヒラギノ角ゴ Pro W3"/>
        <a:cs typeface="ヒラギノ角ゴ Pro W3"/>
        <a:sym typeface="Arial" pitchFamily="34" charset="0"/>
      </a:defRPr>
    </a:lvl9pPr>
  </p:defaultTextStyle>
  <p:extLst>
    <p:ext uri="{EFAFB233-063F-42B5-8137-9DF3F51BA10A}">
      <p15:sldGuideLst xmlns:p15="http://schemas.microsoft.com/office/powerpoint/2012/main">
        <p15:guide id="1" orient="horz" pos="3912">
          <p15:clr>
            <a:srgbClr val="A4A3A4"/>
          </p15:clr>
        </p15:guide>
        <p15:guide id="2" pos="6288">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057"/>
    <a:srgbClr val="99FF99"/>
    <a:srgbClr val="063152"/>
    <a:srgbClr val="EAB200"/>
    <a:srgbClr val="1F5F1F"/>
    <a:srgbClr val="B08600"/>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95" autoAdjust="0"/>
  </p:normalViewPr>
  <p:slideViewPr>
    <p:cSldViewPr showGuides="1">
      <p:cViewPr varScale="1">
        <p:scale>
          <a:sx n="75" d="100"/>
          <a:sy n="75" d="100"/>
        </p:scale>
        <p:origin x="456" y="60"/>
      </p:cViewPr>
      <p:guideLst>
        <p:guide orient="horz" pos="3912"/>
        <p:guide pos="6288"/>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p:scale>
          <a:sx n="88" d="100"/>
          <a:sy n="88" d="100"/>
        </p:scale>
        <p:origin x="3822" y="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6.fntdata"/><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5.fntdata"/><Relationship Id="rId58"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fntdata"/><Relationship Id="rId57" Type="http://schemas.openxmlformats.org/officeDocument/2006/relationships/font" Target="fonts/font9.fntdata"/><Relationship Id="rId61"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4.fntdata"/><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handoutMaster" Target="handoutMasters/handoutMaster1.xml"/><Relationship Id="rId56" Type="http://schemas.openxmlformats.org/officeDocument/2006/relationships/font" Target="fonts/font8.fntdata"/><Relationship Id="rId8" Type="http://schemas.openxmlformats.org/officeDocument/2006/relationships/slide" Target="slides/slide6.xml"/><Relationship Id="rId51" Type="http://schemas.openxmlformats.org/officeDocument/2006/relationships/font" Target="fonts/font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font" Target="fonts/font11.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4000" b="0" i="0" u="none" strike="noStrike" kern="1200" spc="0" baseline="0">
                <a:solidFill>
                  <a:schemeClr val="tx1">
                    <a:lumMod val="65000"/>
                    <a:lumOff val="35000"/>
                  </a:schemeClr>
                </a:solidFill>
                <a:latin typeface="+mn-lt"/>
                <a:ea typeface="+mn-ea"/>
                <a:cs typeface="+mn-cs"/>
              </a:defRPr>
            </a:pPr>
            <a:r>
              <a:rPr lang="en-US" sz="4000" b="1" dirty="0" smtClean="0">
                <a:solidFill>
                  <a:schemeClr val="bg1"/>
                </a:solidFill>
              </a:rPr>
              <a:t>Fraud Complaints by Company's Method of Contacting Consumers 2013-2015</a:t>
            </a:r>
            <a:endParaRPr lang="en-US" sz="4000" b="1" dirty="0">
              <a:solidFill>
                <a:schemeClr val="bg1"/>
              </a:solidFill>
            </a:endParaRPr>
          </a:p>
        </c:rich>
      </c:tx>
      <c:layout/>
      <c:overlay val="1"/>
      <c:spPr>
        <a:noFill/>
        <a:ln>
          <a:noFill/>
        </a:ln>
        <a:effectLst/>
      </c:spPr>
      <c:txPr>
        <a:bodyPr rot="0" spcFirstLastPara="1" vertOverflow="ellipsis" vert="horz" wrap="square" anchor="ctr" anchorCtr="1"/>
        <a:lstStyle/>
        <a:p>
          <a:pPr>
            <a:defRPr sz="40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Sheet1!$A$2</c:f>
              <c:strCache>
                <c:ptCount val="1"/>
                <c:pt idx="0">
                  <c:v>Phone</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2013</c:v>
                </c:pt>
                <c:pt idx="1">
                  <c:v>2014</c:v>
                </c:pt>
                <c:pt idx="2">
                  <c:v>2015</c:v>
                </c:pt>
              </c:strCache>
            </c:strRef>
          </c:cat>
          <c:val>
            <c:numRef>
              <c:f>Sheet1!$B$2:$D$2</c:f>
              <c:numCache>
                <c:formatCode>General</c:formatCode>
                <c:ptCount val="3"/>
                <c:pt idx="0">
                  <c:v>230462</c:v>
                </c:pt>
                <c:pt idx="1">
                  <c:v>386807</c:v>
                </c:pt>
                <c:pt idx="2">
                  <c:v>485481</c:v>
                </c:pt>
              </c:numCache>
            </c:numRef>
          </c:val>
          <c:extLst>
            <c:ext xmlns:c16="http://schemas.microsoft.com/office/drawing/2014/chart" uri="{C3380CC4-5D6E-409C-BE32-E72D297353CC}">
              <c16:uniqueId val="{00000000-433F-4732-B4B1-ADFD73BE6185}"/>
            </c:ext>
          </c:extLst>
        </c:ser>
        <c:ser>
          <c:idx val="1"/>
          <c:order val="1"/>
          <c:tx>
            <c:strRef>
              <c:f>Sheet1!$A$3</c:f>
              <c:strCache>
                <c:ptCount val="1"/>
                <c:pt idx="0">
                  <c:v>Email</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2013</c:v>
                </c:pt>
                <c:pt idx="1">
                  <c:v>2014</c:v>
                </c:pt>
                <c:pt idx="2">
                  <c:v>2015</c:v>
                </c:pt>
              </c:strCache>
            </c:strRef>
          </c:cat>
          <c:val>
            <c:numRef>
              <c:f>Sheet1!$B$3:$D$3</c:f>
              <c:numCache>
                <c:formatCode>General</c:formatCode>
                <c:ptCount val="3"/>
                <c:pt idx="0">
                  <c:v>184469</c:v>
                </c:pt>
                <c:pt idx="1">
                  <c:v>166545</c:v>
                </c:pt>
                <c:pt idx="2">
                  <c:v>54089</c:v>
                </c:pt>
              </c:numCache>
            </c:numRef>
          </c:val>
          <c:extLst>
            <c:ext xmlns:c16="http://schemas.microsoft.com/office/drawing/2014/chart" uri="{C3380CC4-5D6E-409C-BE32-E72D297353CC}">
              <c16:uniqueId val="{00000003-433F-4732-B4B1-ADFD73BE6185}"/>
            </c:ext>
          </c:extLst>
        </c:ser>
        <c:dLbls>
          <c:showLegendKey val="0"/>
          <c:showVal val="1"/>
          <c:showCatName val="0"/>
          <c:showSerName val="0"/>
          <c:showPercent val="0"/>
          <c:showBubbleSize val="0"/>
        </c:dLbls>
        <c:gapWidth val="75"/>
        <c:axId val="310179664"/>
        <c:axId val="310181304"/>
      </c:barChart>
      <c:catAx>
        <c:axId val="310179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1" i="0" u="none" strike="noStrike" kern="1200" baseline="0">
                <a:solidFill>
                  <a:schemeClr val="bg1"/>
                </a:solidFill>
                <a:latin typeface="+mn-lt"/>
                <a:ea typeface="+mn-ea"/>
                <a:cs typeface="+mn-cs"/>
              </a:defRPr>
            </a:pPr>
            <a:endParaRPr lang="en-US"/>
          </a:p>
        </c:txPr>
        <c:crossAx val="310181304"/>
        <c:crosses val="autoZero"/>
        <c:auto val="1"/>
        <c:lblAlgn val="ctr"/>
        <c:lblOffset val="100"/>
        <c:noMultiLvlLbl val="0"/>
      </c:catAx>
      <c:valAx>
        <c:axId val="310181304"/>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10179664"/>
        <c:crosses val="autoZero"/>
        <c:crossBetween val="between"/>
      </c:valAx>
      <c:spPr>
        <a:noFill/>
        <a:ln>
          <a:noFill/>
        </a:ln>
        <a:effectLst/>
      </c:spPr>
    </c:plotArea>
    <c:legend>
      <c:legendPos val="r"/>
      <c:layout/>
      <c:overlay val="0"/>
      <c:spPr>
        <a:noFill/>
        <a:ln>
          <a:noFill/>
        </a:ln>
        <a:effectLst/>
      </c:spPr>
      <c:txPr>
        <a:bodyPr rot="0" spcFirstLastPara="1" vertOverflow="ellipsis" vert="horz" wrap="square" anchor="ctr" anchorCtr="1"/>
        <a:lstStyle/>
        <a:p>
          <a:pPr>
            <a:defRPr sz="3200" b="1"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Mobile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Subscribers (mil)</c:v>
                </c:pt>
              </c:strCache>
            </c:strRef>
          </c:cat>
          <c:val>
            <c:numRef>
              <c:f>Sheet1!$B$2</c:f>
              <c:numCache>
                <c:formatCode>General</c:formatCode>
                <c:ptCount val="1"/>
                <c:pt idx="0">
                  <c:v>335</c:v>
                </c:pt>
              </c:numCache>
            </c:numRef>
          </c:val>
          <c:extLst>
            <c:ext xmlns:c16="http://schemas.microsoft.com/office/drawing/2014/chart" uri="{C3380CC4-5D6E-409C-BE32-E72D297353CC}">
              <c16:uniqueId val="{00000000-8EC0-453B-BE07-B7531FFBD2EE}"/>
            </c:ext>
          </c:extLst>
        </c:ser>
        <c:ser>
          <c:idx val="1"/>
          <c:order val="1"/>
          <c:tx>
            <c:strRef>
              <c:f>Sheet1!$C$1</c:f>
              <c:strCache>
                <c:ptCount val="1"/>
                <c:pt idx="0">
                  <c:v>Landline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Subscribers (mil)</c:v>
                </c:pt>
              </c:strCache>
            </c:strRef>
          </c:cat>
          <c:val>
            <c:numRef>
              <c:f>Sheet1!$C$2</c:f>
              <c:numCache>
                <c:formatCode>General</c:formatCode>
                <c:ptCount val="1"/>
                <c:pt idx="0">
                  <c:v>136</c:v>
                </c:pt>
              </c:numCache>
            </c:numRef>
          </c:val>
          <c:extLst>
            <c:ext xmlns:c16="http://schemas.microsoft.com/office/drawing/2014/chart" uri="{C3380CC4-5D6E-409C-BE32-E72D297353CC}">
              <c16:uniqueId val="{00000003-8EC0-453B-BE07-B7531FFBD2EE}"/>
            </c:ext>
          </c:extLst>
        </c:ser>
        <c:ser>
          <c:idx val="2"/>
          <c:order val="2"/>
          <c:tx>
            <c:strRef>
              <c:f>Sheet1!$D$1</c:f>
              <c:strCache>
                <c:ptCount val="1"/>
                <c:pt idx="0">
                  <c:v>VoIP</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Subscribers (mil)</c:v>
                </c:pt>
              </c:strCache>
            </c:strRef>
          </c:cat>
          <c:val>
            <c:numRef>
              <c:f>Sheet1!$D$2</c:f>
              <c:numCache>
                <c:formatCode>General</c:formatCode>
                <c:ptCount val="1"/>
                <c:pt idx="0">
                  <c:v>34</c:v>
                </c:pt>
              </c:numCache>
            </c:numRef>
          </c:val>
          <c:extLst>
            <c:ext xmlns:c16="http://schemas.microsoft.com/office/drawing/2014/chart" uri="{C3380CC4-5D6E-409C-BE32-E72D297353CC}">
              <c16:uniqueId val="{00000004-8EC0-453B-BE07-B7531FFBD2EE}"/>
            </c:ext>
          </c:extLst>
        </c:ser>
        <c:dLbls>
          <c:dLblPos val="outEnd"/>
          <c:showLegendKey val="0"/>
          <c:showVal val="1"/>
          <c:showCatName val="0"/>
          <c:showSerName val="0"/>
          <c:showPercent val="0"/>
          <c:showBubbleSize val="0"/>
        </c:dLbls>
        <c:gapWidth val="219"/>
        <c:overlap val="-27"/>
        <c:axId val="515706288"/>
        <c:axId val="515703336"/>
      </c:barChart>
      <c:catAx>
        <c:axId val="515706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crossAx val="515703336"/>
        <c:crosses val="autoZero"/>
        <c:auto val="1"/>
        <c:lblAlgn val="ctr"/>
        <c:lblOffset val="100"/>
        <c:noMultiLvlLbl val="0"/>
      </c:catAx>
      <c:valAx>
        <c:axId val="515703336"/>
        <c:scaling>
          <c:orientation val="minMax"/>
        </c:scaling>
        <c:delete val="1"/>
        <c:axPos val="l"/>
        <c:numFmt formatCode="General" sourceLinked="1"/>
        <c:majorTickMark val="none"/>
        <c:minorTickMark val="none"/>
        <c:tickLblPos val="nextTo"/>
        <c:crossAx val="51570628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4400" b="0" i="0" u="none" strike="noStrike" kern="1200" baseline="0">
              <a:solidFill>
                <a:schemeClr val="bg1"/>
              </a:solidFill>
              <a:latin typeface="+mn-lt"/>
              <a:ea typeface="+mn-ea"/>
              <a:cs typeface="+mn-cs"/>
            </a:defRPr>
          </a:pPr>
          <a:endParaRPr lang="en-US"/>
        </a:p>
      </c:txPr>
    </c:legend>
    <c:plotVisOnly val="1"/>
    <c:dispBlanksAs val="gap"/>
    <c:showDLblsOverMax val="0"/>
  </c:chart>
  <c:spPr>
    <a:noFill/>
    <a:ln>
      <a:noFill/>
    </a:ln>
    <a:effectLst/>
  </c:spPr>
  <c:txPr>
    <a:bodyPr/>
    <a:lstStyle/>
    <a:p>
      <a:pPr>
        <a:defRPr sz="4400">
          <a:solidFill>
            <a:schemeClr val="bg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5C1936-CAB0-48C3-81F8-42B5B4E2DA46}" type="doc">
      <dgm:prSet loTypeId="urn:microsoft.com/office/officeart/2009/3/layout/HorizontalOrganizationChart" loCatId="hierarchy" qsTypeId="urn:microsoft.com/office/officeart/2005/8/quickstyle/simple1" qsCatId="simple" csTypeId="urn:microsoft.com/office/officeart/2005/8/colors/accent1_2" csCatId="accent1" phldr="1"/>
      <dgm:spPr/>
      <dgm:t>
        <a:bodyPr/>
        <a:lstStyle/>
        <a:p>
          <a:endParaRPr lang="en-US"/>
        </a:p>
      </dgm:t>
    </dgm:pt>
    <dgm:pt modelId="{8AD233E5-7280-4B42-B98B-3256D4C8AD57}">
      <dgm:prSet phldrT="[Text]" phldr="1"/>
      <dgm:spPr>
        <a:solidFill>
          <a:schemeClr val="bg1"/>
        </a:solidFill>
        <a:ln w="38100">
          <a:solidFill>
            <a:schemeClr val="bg1"/>
          </a:solidFill>
        </a:ln>
      </dgm:spPr>
      <dgm:t>
        <a:bodyPr/>
        <a:lstStyle/>
        <a:p>
          <a:endParaRPr lang="en-US" dirty="0"/>
        </a:p>
      </dgm:t>
    </dgm:pt>
    <dgm:pt modelId="{470B9CF7-3D0F-475D-A99E-9BA8DA3123CF}" type="parTrans" cxnId="{FC6E2C2D-8C2E-4FA9-8C6E-264D92619904}">
      <dgm:prSet/>
      <dgm:spPr/>
      <dgm:t>
        <a:bodyPr/>
        <a:lstStyle/>
        <a:p>
          <a:endParaRPr lang="en-US"/>
        </a:p>
      </dgm:t>
    </dgm:pt>
    <dgm:pt modelId="{1490ABB6-A72F-4E08-8318-3482BC1B5CAC}" type="sibTrans" cxnId="{FC6E2C2D-8C2E-4FA9-8C6E-264D92619904}">
      <dgm:prSet/>
      <dgm:spPr/>
      <dgm:t>
        <a:bodyPr/>
        <a:lstStyle/>
        <a:p>
          <a:endParaRPr lang="en-US"/>
        </a:p>
      </dgm:t>
    </dgm:pt>
    <dgm:pt modelId="{4BA59A1B-D5CB-4F6B-ABBA-BFDA4B4D6637}" type="asst">
      <dgm:prSet phldrT="[Text]" phldr="1"/>
      <dgm:spPr>
        <a:solidFill>
          <a:schemeClr val="bg1"/>
        </a:solidFill>
        <a:ln w="38100">
          <a:solidFill>
            <a:schemeClr val="bg1"/>
          </a:solidFill>
        </a:ln>
      </dgm:spPr>
      <dgm:t>
        <a:bodyPr/>
        <a:lstStyle/>
        <a:p>
          <a:endParaRPr lang="en-US"/>
        </a:p>
      </dgm:t>
    </dgm:pt>
    <dgm:pt modelId="{08EF5D20-32BE-476E-9E56-2957651C8673}" type="parTrans" cxnId="{684B3922-930E-4006-B041-E28DAE99AC7F}">
      <dgm:prSet/>
      <dgm:spPr>
        <a:solidFill>
          <a:schemeClr val="bg1"/>
        </a:solidFill>
        <a:ln w="38100">
          <a:solidFill>
            <a:schemeClr val="bg1"/>
          </a:solidFill>
        </a:ln>
      </dgm:spPr>
      <dgm:t>
        <a:bodyPr/>
        <a:lstStyle/>
        <a:p>
          <a:endParaRPr lang="en-US"/>
        </a:p>
      </dgm:t>
    </dgm:pt>
    <dgm:pt modelId="{EABE8D19-E8D9-4A39-8A40-70C7A327D899}" type="sibTrans" cxnId="{684B3922-930E-4006-B041-E28DAE99AC7F}">
      <dgm:prSet/>
      <dgm:spPr/>
      <dgm:t>
        <a:bodyPr/>
        <a:lstStyle/>
        <a:p>
          <a:endParaRPr lang="en-US"/>
        </a:p>
      </dgm:t>
    </dgm:pt>
    <dgm:pt modelId="{A1BB102A-E353-4DE7-B1D1-BF141BCDBBD1}">
      <dgm:prSet phldrT="[Text]" phldr="1"/>
      <dgm:spPr>
        <a:solidFill>
          <a:schemeClr val="bg1"/>
        </a:solidFill>
        <a:ln w="38100">
          <a:solidFill>
            <a:schemeClr val="bg1"/>
          </a:solidFill>
        </a:ln>
      </dgm:spPr>
      <dgm:t>
        <a:bodyPr/>
        <a:lstStyle/>
        <a:p>
          <a:endParaRPr lang="en-US" dirty="0"/>
        </a:p>
      </dgm:t>
    </dgm:pt>
    <dgm:pt modelId="{8266232D-EA37-48AD-A0FD-C2B5F6620104}" type="parTrans" cxnId="{04CA5345-41FD-4314-A8E7-1CC2102FFD9D}">
      <dgm:prSet/>
      <dgm:spPr>
        <a:solidFill>
          <a:schemeClr val="bg1"/>
        </a:solidFill>
        <a:ln w="38100">
          <a:solidFill>
            <a:schemeClr val="bg1"/>
          </a:solidFill>
        </a:ln>
      </dgm:spPr>
      <dgm:t>
        <a:bodyPr/>
        <a:lstStyle/>
        <a:p>
          <a:endParaRPr lang="en-US"/>
        </a:p>
      </dgm:t>
    </dgm:pt>
    <dgm:pt modelId="{C1AF9BA9-FAB6-4F7C-93FA-CBD32A528222}" type="sibTrans" cxnId="{04CA5345-41FD-4314-A8E7-1CC2102FFD9D}">
      <dgm:prSet/>
      <dgm:spPr/>
      <dgm:t>
        <a:bodyPr/>
        <a:lstStyle/>
        <a:p>
          <a:endParaRPr lang="en-US"/>
        </a:p>
      </dgm:t>
    </dgm:pt>
    <dgm:pt modelId="{96D38C00-87F2-4408-92A8-D3F9FB97721F}">
      <dgm:prSet phldrT="[Text]" phldr="1"/>
      <dgm:spPr>
        <a:solidFill>
          <a:schemeClr val="bg1"/>
        </a:solidFill>
        <a:ln w="38100">
          <a:solidFill>
            <a:schemeClr val="bg1"/>
          </a:solidFill>
        </a:ln>
      </dgm:spPr>
      <dgm:t>
        <a:bodyPr/>
        <a:lstStyle/>
        <a:p>
          <a:endParaRPr lang="en-US" dirty="0"/>
        </a:p>
      </dgm:t>
    </dgm:pt>
    <dgm:pt modelId="{DE73326A-EB5D-4918-9CE2-6D71B924A9D8}" type="parTrans" cxnId="{0FF36B2F-6787-471E-9E12-88E1BFB32A9B}">
      <dgm:prSet/>
      <dgm:spPr>
        <a:solidFill>
          <a:schemeClr val="bg1"/>
        </a:solidFill>
        <a:ln w="38100">
          <a:solidFill>
            <a:schemeClr val="bg1"/>
          </a:solidFill>
        </a:ln>
      </dgm:spPr>
      <dgm:t>
        <a:bodyPr/>
        <a:lstStyle/>
        <a:p>
          <a:endParaRPr lang="en-US"/>
        </a:p>
      </dgm:t>
    </dgm:pt>
    <dgm:pt modelId="{87E1339E-01B5-4470-A711-DF660184052A}" type="sibTrans" cxnId="{0FF36B2F-6787-471E-9E12-88E1BFB32A9B}">
      <dgm:prSet/>
      <dgm:spPr/>
      <dgm:t>
        <a:bodyPr/>
        <a:lstStyle/>
        <a:p>
          <a:endParaRPr lang="en-US"/>
        </a:p>
      </dgm:t>
    </dgm:pt>
    <dgm:pt modelId="{24153EA6-575C-4F8A-855D-90292D4DACE8}">
      <dgm:prSet phldrT="[Text]" phldr="1"/>
      <dgm:spPr>
        <a:solidFill>
          <a:schemeClr val="bg1"/>
        </a:solidFill>
        <a:ln w="38100">
          <a:solidFill>
            <a:schemeClr val="bg1"/>
          </a:solidFill>
        </a:ln>
      </dgm:spPr>
      <dgm:t>
        <a:bodyPr/>
        <a:lstStyle/>
        <a:p>
          <a:endParaRPr lang="en-US" dirty="0"/>
        </a:p>
      </dgm:t>
    </dgm:pt>
    <dgm:pt modelId="{551A82B0-8B8E-45BB-9F89-D2FB1E37FC43}" type="parTrans" cxnId="{1ABFF58B-97DF-4F4B-A05D-F9F7E32C040F}">
      <dgm:prSet/>
      <dgm:spPr>
        <a:solidFill>
          <a:schemeClr val="bg1"/>
        </a:solidFill>
        <a:ln w="38100">
          <a:solidFill>
            <a:schemeClr val="bg1"/>
          </a:solidFill>
        </a:ln>
      </dgm:spPr>
      <dgm:t>
        <a:bodyPr/>
        <a:lstStyle/>
        <a:p>
          <a:endParaRPr lang="en-US"/>
        </a:p>
      </dgm:t>
    </dgm:pt>
    <dgm:pt modelId="{2914A3C0-F7A6-4597-98BA-921BFA78300C}" type="sibTrans" cxnId="{1ABFF58B-97DF-4F4B-A05D-F9F7E32C040F}">
      <dgm:prSet/>
      <dgm:spPr/>
      <dgm:t>
        <a:bodyPr/>
        <a:lstStyle/>
        <a:p>
          <a:endParaRPr lang="en-US"/>
        </a:p>
      </dgm:t>
    </dgm:pt>
    <dgm:pt modelId="{EE25CAAD-A8B6-4054-A60D-CE53F42542CC}" type="pres">
      <dgm:prSet presAssocID="{2B5C1936-CAB0-48C3-81F8-42B5B4E2DA46}" presName="hierChild1" presStyleCnt="0">
        <dgm:presLayoutVars>
          <dgm:orgChart val="1"/>
          <dgm:chPref val="1"/>
          <dgm:dir/>
          <dgm:animOne val="branch"/>
          <dgm:animLvl val="lvl"/>
          <dgm:resizeHandles/>
        </dgm:presLayoutVars>
      </dgm:prSet>
      <dgm:spPr/>
      <dgm:t>
        <a:bodyPr/>
        <a:lstStyle/>
        <a:p>
          <a:endParaRPr lang="en-US"/>
        </a:p>
      </dgm:t>
    </dgm:pt>
    <dgm:pt modelId="{16885A05-4448-46D0-89EA-B3A8D619C19C}" type="pres">
      <dgm:prSet presAssocID="{8AD233E5-7280-4B42-B98B-3256D4C8AD57}" presName="hierRoot1" presStyleCnt="0">
        <dgm:presLayoutVars>
          <dgm:hierBranch val="init"/>
        </dgm:presLayoutVars>
      </dgm:prSet>
      <dgm:spPr/>
    </dgm:pt>
    <dgm:pt modelId="{C8F6B1FD-819B-4718-B80E-E1089A76089F}" type="pres">
      <dgm:prSet presAssocID="{8AD233E5-7280-4B42-B98B-3256D4C8AD57}" presName="rootComposite1" presStyleCnt="0"/>
      <dgm:spPr/>
    </dgm:pt>
    <dgm:pt modelId="{EFA43BEB-DF41-4646-A205-E502E6C6E65D}" type="pres">
      <dgm:prSet presAssocID="{8AD233E5-7280-4B42-B98B-3256D4C8AD57}" presName="rootText1" presStyleLbl="node0" presStyleIdx="0" presStyleCnt="1">
        <dgm:presLayoutVars>
          <dgm:chPref val="3"/>
        </dgm:presLayoutVars>
      </dgm:prSet>
      <dgm:spPr>
        <a:prstGeom prst="roundRect">
          <a:avLst/>
        </a:prstGeom>
      </dgm:spPr>
      <dgm:t>
        <a:bodyPr/>
        <a:lstStyle/>
        <a:p>
          <a:endParaRPr lang="en-US"/>
        </a:p>
      </dgm:t>
    </dgm:pt>
    <dgm:pt modelId="{1ECCB441-6AEF-4E36-A7B6-729E7174A374}" type="pres">
      <dgm:prSet presAssocID="{8AD233E5-7280-4B42-B98B-3256D4C8AD57}" presName="rootConnector1" presStyleLbl="node1" presStyleIdx="0" presStyleCnt="0"/>
      <dgm:spPr/>
      <dgm:t>
        <a:bodyPr/>
        <a:lstStyle/>
        <a:p>
          <a:endParaRPr lang="en-US"/>
        </a:p>
      </dgm:t>
    </dgm:pt>
    <dgm:pt modelId="{56CE6E58-275D-4CC1-A3DD-7DA9D9922B81}" type="pres">
      <dgm:prSet presAssocID="{8AD233E5-7280-4B42-B98B-3256D4C8AD57}" presName="hierChild2" presStyleCnt="0"/>
      <dgm:spPr/>
    </dgm:pt>
    <dgm:pt modelId="{F657C0D4-6163-47CE-881B-C3DC41C80820}" type="pres">
      <dgm:prSet presAssocID="{8266232D-EA37-48AD-A0FD-C2B5F6620104}" presName="Name64" presStyleLbl="parChTrans1D2" presStyleIdx="0" presStyleCnt="4"/>
      <dgm:spPr/>
      <dgm:t>
        <a:bodyPr/>
        <a:lstStyle/>
        <a:p>
          <a:endParaRPr lang="en-US"/>
        </a:p>
      </dgm:t>
    </dgm:pt>
    <dgm:pt modelId="{1020CB07-874E-45FB-9B64-84B041A9C00D}" type="pres">
      <dgm:prSet presAssocID="{A1BB102A-E353-4DE7-B1D1-BF141BCDBBD1}" presName="hierRoot2" presStyleCnt="0">
        <dgm:presLayoutVars>
          <dgm:hierBranch val="init"/>
        </dgm:presLayoutVars>
      </dgm:prSet>
      <dgm:spPr/>
    </dgm:pt>
    <dgm:pt modelId="{8D5BA435-D76E-4C18-9420-842A66CF864B}" type="pres">
      <dgm:prSet presAssocID="{A1BB102A-E353-4DE7-B1D1-BF141BCDBBD1}" presName="rootComposite" presStyleCnt="0"/>
      <dgm:spPr/>
    </dgm:pt>
    <dgm:pt modelId="{71A33A8F-CD9C-4C8E-A5CF-A5512E8DEFFA}" type="pres">
      <dgm:prSet presAssocID="{A1BB102A-E353-4DE7-B1D1-BF141BCDBBD1}" presName="rootText" presStyleLbl="node2" presStyleIdx="0" presStyleCnt="3">
        <dgm:presLayoutVars>
          <dgm:chPref val="3"/>
        </dgm:presLayoutVars>
      </dgm:prSet>
      <dgm:spPr>
        <a:prstGeom prst="roundRect">
          <a:avLst/>
        </a:prstGeom>
      </dgm:spPr>
      <dgm:t>
        <a:bodyPr/>
        <a:lstStyle/>
        <a:p>
          <a:endParaRPr lang="en-US"/>
        </a:p>
      </dgm:t>
    </dgm:pt>
    <dgm:pt modelId="{997D0A43-7E25-404D-B5FE-9923A335B20F}" type="pres">
      <dgm:prSet presAssocID="{A1BB102A-E353-4DE7-B1D1-BF141BCDBBD1}" presName="rootConnector" presStyleLbl="node2" presStyleIdx="0" presStyleCnt="3"/>
      <dgm:spPr/>
      <dgm:t>
        <a:bodyPr/>
        <a:lstStyle/>
        <a:p>
          <a:endParaRPr lang="en-US"/>
        </a:p>
      </dgm:t>
    </dgm:pt>
    <dgm:pt modelId="{613FA788-4EE7-47ED-AA49-E0362B943759}" type="pres">
      <dgm:prSet presAssocID="{A1BB102A-E353-4DE7-B1D1-BF141BCDBBD1}" presName="hierChild4" presStyleCnt="0"/>
      <dgm:spPr/>
    </dgm:pt>
    <dgm:pt modelId="{E3068D00-1C3E-472B-AE68-4C3B3363C96B}" type="pres">
      <dgm:prSet presAssocID="{A1BB102A-E353-4DE7-B1D1-BF141BCDBBD1}" presName="hierChild5" presStyleCnt="0"/>
      <dgm:spPr/>
    </dgm:pt>
    <dgm:pt modelId="{5A0B83FF-D795-4FB3-A6A7-89C390C62B3C}" type="pres">
      <dgm:prSet presAssocID="{DE73326A-EB5D-4918-9CE2-6D71B924A9D8}" presName="Name64" presStyleLbl="parChTrans1D2" presStyleIdx="1" presStyleCnt="4"/>
      <dgm:spPr/>
      <dgm:t>
        <a:bodyPr/>
        <a:lstStyle/>
        <a:p>
          <a:endParaRPr lang="en-US"/>
        </a:p>
      </dgm:t>
    </dgm:pt>
    <dgm:pt modelId="{C1CA8C4E-332F-485A-A6F3-9AAC9C2655AC}" type="pres">
      <dgm:prSet presAssocID="{96D38C00-87F2-4408-92A8-D3F9FB97721F}" presName="hierRoot2" presStyleCnt="0">
        <dgm:presLayoutVars>
          <dgm:hierBranch val="init"/>
        </dgm:presLayoutVars>
      </dgm:prSet>
      <dgm:spPr/>
    </dgm:pt>
    <dgm:pt modelId="{BEA5EA37-DFC1-417B-B69C-702BBFAB4D28}" type="pres">
      <dgm:prSet presAssocID="{96D38C00-87F2-4408-92A8-D3F9FB97721F}" presName="rootComposite" presStyleCnt="0"/>
      <dgm:spPr/>
    </dgm:pt>
    <dgm:pt modelId="{3467F8CB-570F-4FF8-8BFB-384247C31DD2}" type="pres">
      <dgm:prSet presAssocID="{96D38C00-87F2-4408-92A8-D3F9FB97721F}" presName="rootText" presStyleLbl="node2" presStyleIdx="1" presStyleCnt="3">
        <dgm:presLayoutVars>
          <dgm:chPref val="3"/>
        </dgm:presLayoutVars>
      </dgm:prSet>
      <dgm:spPr>
        <a:prstGeom prst="roundRect">
          <a:avLst/>
        </a:prstGeom>
      </dgm:spPr>
      <dgm:t>
        <a:bodyPr/>
        <a:lstStyle/>
        <a:p>
          <a:endParaRPr lang="en-US"/>
        </a:p>
      </dgm:t>
    </dgm:pt>
    <dgm:pt modelId="{8E2944AC-DB1B-4B54-A234-4EB8C47A5167}" type="pres">
      <dgm:prSet presAssocID="{96D38C00-87F2-4408-92A8-D3F9FB97721F}" presName="rootConnector" presStyleLbl="node2" presStyleIdx="1" presStyleCnt="3"/>
      <dgm:spPr/>
      <dgm:t>
        <a:bodyPr/>
        <a:lstStyle/>
        <a:p>
          <a:endParaRPr lang="en-US"/>
        </a:p>
      </dgm:t>
    </dgm:pt>
    <dgm:pt modelId="{7A3FC50A-09FE-41C0-A55D-623F0A25AE1B}" type="pres">
      <dgm:prSet presAssocID="{96D38C00-87F2-4408-92A8-D3F9FB97721F}" presName="hierChild4" presStyleCnt="0"/>
      <dgm:spPr/>
    </dgm:pt>
    <dgm:pt modelId="{D3A71431-C28C-468D-9127-F4C6DD446F44}" type="pres">
      <dgm:prSet presAssocID="{96D38C00-87F2-4408-92A8-D3F9FB97721F}" presName="hierChild5" presStyleCnt="0"/>
      <dgm:spPr/>
    </dgm:pt>
    <dgm:pt modelId="{2719766A-19B2-44FB-98F2-76E88E4E1441}" type="pres">
      <dgm:prSet presAssocID="{551A82B0-8B8E-45BB-9F89-D2FB1E37FC43}" presName="Name64" presStyleLbl="parChTrans1D2" presStyleIdx="2" presStyleCnt="4"/>
      <dgm:spPr/>
      <dgm:t>
        <a:bodyPr/>
        <a:lstStyle/>
        <a:p>
          <a:endParaRPr lang="en-US"/>
        </a:p>
      </dgm:t>
    </dgm:pt>
    <dgm:pt modelId="{E9B2593E-8848-4F96-B3AA-10E953611121}" type="pres">
      <dgm:prSet presAssocID="{24153EA6-575C-4F8A-855D-90292D4DACE8}" presName="hierRoot2" presStyleCnt="0">
        <dgm:presLayoutVars>
          <dgm:hierBranch val="init"/>
        </dgm:presLayoutVars>
      </dgm:prSet>
      <dgm:spPr/>
    </dgm:pt>
    <dgm:pt modelId="{770360B6-1E20-431F-BA4A-8BA64D9D60E2}" type="pres">
      <dgm:prSet presAssocID="{24153EA6-575C-4F8A-855D-90292D4DACE8}" presName="rootComposite" presStyleCnt="0"/>
      <dgm:spPr/>
    </dgm:pt>
    <dgm:pt modelId="{50FD0292-E05C-409B-A9C3-B86BF8A28BE8}" type="pres">
      <dgm:prSet presAssocID="{24153EA6-575C-4F8A-855D-90292D4DACE8}" presName="rootText" presStyleLbl="node2" presStyleIdx="2" presStyleCnt="3">
        <dgm:presLayoutVars>
          <dgm:chPref val="3"/>
        </dgm:presLayoutVars>
      </dgm:prSet>
      <dgm:spPr>
        <a:prstGeom prst="roundRect">
          <a:avLst/>
        </a:prstGeom>
      </dgm:spPr>
      <dgm:t>
        <a:bodyPr/>
        <a:lstStyle/>
        <a:p>
          <a:endParaRPr lang="en-US"/>
        </a:p>
      </dgm:t>
    </dgm:pt>
    <dgm:pt modelId="{D71BF7C0-3C95-4169-AE14-6BDAEAC432F1}" type="pres">
      <dgm:prSet presAssocID="{24153EA6-575C-4F8A-855D-90292D4DACE8}" presName="rootConnector" presStyleLbl="node2" presStyleIdx="2" presStyleCnt="3"/>
      <dgm:spPr/>
      <dgm:t>
        <a:bodyPr/>
        <a:lstStyle/>
        <a:p>
          <a:endParaRPr lang="en-US"/>
        </a:p>
      </dgm:t>
    </dgm:pt>
    <dgm:pt modelId="{F9B6C69C-9CC8-42F9-A164-5B74F8E3CCE0}" type="pres">
      <dgm:prSet presAssocID="{24153EA6-575C-4F8A-855D-90292D4DACE8}" presName="hierChild4" presStyleCnt="0"/>
      <dgm:spPr/>
    </dgm:pt>
    <dgm:pt modelId="{C533C77A-0697-4C51-9407-A2A49A39344C}" type="pres">
      <dgm:prSet presAssocID="{24153EA6-575C-4F8A-855D-90292D4DACE8}" presName="hierChild5" presStyleCnt="0"/>
      <dgm:spPr/>
    </dgm:pt>
    <dgm:pt modelId="{2F5B5370-E62B-4486-8F00-757313AF5E7C}" type="pres">
      <dgm:prSet presAssocID="{8AD233E5-7280-4B42-B98B-3256D4C8AD57}" presName="hierChild3" presStyleCnt="0"/>
      <dgm:spPr/>
    </dgm:pt>
    <dgm:pt modelId="{530EEFF1-2529-4E60-8E23-EB4EC6706F03}" type="pres">
      <dgm:prSet presAssocID="{08EF5D20-32BE-476E-9E56-2957651C8673}" presName="Name115" presStyleLbl="parChTrans1D2" presStyleIdx="3" presStyleCnt="4"/>
      <dgm:spPr/>
      <dgm:t>
        <a:bodyPr/>
        <a:lstStyle/>
        <a:p>
          <a:endParaRPr lang="en-US"/>
        </a:p>
      </dgm:t>
    </dgm:pt>
    <dgm:pt modelId="{0B399581-5AEF-40C5-88C8-DFCB12EFBDD8}" type="pres">
      <dgm:prSet presAssocID="{4BA59A1B-D5CB-4F6B-ABBA-BFDA4B4D6637}" presName="hierRoot3" presStyleCnt="0">
        <dgm:presLayoutVars>
          <dgm:hierBranch val="init"/>
        </dgm:presLayoutVars>
      </dgm:prSet>
      <dgm:spPr/>
    </dgm:pt>
    <dgm:pt modelId="{C6CC5858-C5F9-44FB-94C5-D137D8B3AA13}" type="pres">
      <dgm:prSet presAssocID="{4BA59A1B-D5CB-4F6B-ABBA-BFDA4B4D6637}" presName="rootComposite3" presStyleCnt="0"/>
      <dgm:spPr/>
    </dgm:pt>
    <dgm:pt modelId="{5E416A80-C0C8-4A4B-9AAE-D1EDF22CB21F}" type="pres">
      <dgm:prSet presAssocID="{4BA59A1B-D5CB-4F6B-ABBA-BFDA4B4D6637}" presName="rootText3" presStyleLbl="asst1" presStyleIdx="0" presStyleCnt="1">
        <dgm:presLayoutVars>
          <dgm:chPref val="3"/>
        </dgm:presLayoutVars>
      </dgm:prSet>
      <dgm:spPr>
        <a:prstGeom prst="roundRect">
          <a:avLst/>
        </a:prstGeom>
      </dgm:spPr>
      <dgm:t>
        <a:bodyPr/>
        <a:lstStyle/>
        <a:p>
          <a:endParaRPr lang="en-US"/>
        </a:p>
      </dgm:t>
    </dgm:pt>
    <dgm:pt modelId="{5E4D64DA-500B-4B8F-8B33-9A04BB397268}" type="pres">
      <dgm:prSet presAssocID="{4BA59A1B-D5CB-4F6B-ABBA-BFDA4B4D6637}" presName="rootConnector3" presStyleLbl="asst1" presStyleIdx="0" presStyleCnt="1"/>
      <dgm:spPr/>
      <dgm:t>
        <a:bodyPr/>
        <a:lstStyle/>
        <a:p>
          <a:endParaRPr lang="en-US"/>
        </a:p>
      </dgm:t>
    </dgm:pt>
    <dgm:pt modelId="{33116D91-39C9-4081-A592-772CBD2B63C8}" type="pres">
      <dgm:prSet presAssocID="{4BA59A1B-D5CB-4F6B-ABBA-BFDA4B4D6637}" presName="hierChild6" presStyleCnt="0"/>
      <dgm:spPr/>
    </dgm:pt>
    <dgm:pt modelId="{E486DDB6-A176-484F-8D59-1FBEEC0842EF}" type="pres">
      <dgm:prSet presAssocID="{4BA59A1B-D5CB-4F6B-ABBA-BFDA4B4D6637}" presName="hierChild7" presStyleCnt="0"/>
      <dgm:spPr/>
    </dgm:pt>
  </dgm:ptLst>
  <dgm:cxnLst>
    <dgm:cxn modelId="{923B8387-6ED6-4571-9386-EFC4174CB505}" type="presOf" srcId="{2B5C1936-CAB0-48C3-81F8-42B5B4E2DA46}" destId="{EE25CAAD-A8B6-4054-A60D-CE53F42542CC}" srcOrd="0" destOrd="0" presId="urn:microsoft.com/office/officeart/2009/3/layout/HorizontalOrganizationChart"/>
    <dgm:cxn modelId="{F81573CD-3F6A-40DF-95D5-FB8255561ABA}" type="presOf" srcId="{551A82B0-8B8E-45BB-9F89-D2FB1E37FC43}" destId="{2719766A-19B2-44FB-98F2-76E88E4E1441}" srcOrd="0" destOrd="0" presId="urn:microsoft.com/office/officeart/2009/3/layout/HorizontalOrganizationChart"/>
    <dgm:cxn modelId="{04CA5345-41FD-4314-A8E7-1CC2102FFD9D}" srcId="{8AD233E5-7280-4B42-B98B-3256D4C8AD57}" destId="{A1BB102A-E353-4DE7-B1D1-BF141BCDBBD1}" srcOrd="1" destOrd="0" parTransId="{8266232D-EA37-48AD-A0FD-C2B5F6620104}" sibTransId="{C1AF9BA9-FAB6-4F7C-93FA-CBD32A528222}"/>
    <dgm:cxn modelId="{AC01476B-8D8A-4908-8FC1-042DA6A95195}" type="presOf" srcId="{96D38C00-87F2-4408-92A8-D3F9FB97721F}" destId="{8E2944AC-DB1B-4B54-A234-4EB8C47A5167}" srcOrd="1" destOrd="0" presId="urn:microsoft.com/office/officeart/2009/3/layout/HorizontalOrganizationChart"/>
    <dgm:cxn modelId="{0A34A38E-E4F7-44C1-8664-63BF4F68FB63}" type="presOf" srcId="{4BA59A1B-D5CB-4F6B-ABBA-BFDA4B4D6637}" destId="{5E416A80-C0C8-4A4B-9AAE-D1EDF22CB21F}" srcOrd="0" destOrd="0" presId="urn:microsoft.com/office/officeart/2009/3/layout/HorizontalOrganizationChart"/>
    <dgm:cxn modelId="{684B3922-930E-4006-B041-E28DAE99AC7F}" srcId="{8AD233E5-7280-4B42-B98B-3256D4C8AD57}" destId="{4BA59A1B-D5CB-4F6B-ABBA-BFDA4B4D6637}" srcOrd="0" destOrd="0" parTransId="{08EF5D20-32BE-476E-9E56-2957651C8673}" sibTransId="{EABE8D19-E8D9-4A39-8A40-70C7A327D899}"/>
    <dgm:cxn modelId="{0754813C-70D4-4279-B305-FC65293B6C3E}" type="presOf" srcId="{8AD233E5-7280-4B42-B98B-3256D4C8AD57}" destId="{EFA43BEB-DF41-4646-A205-E502E6C6E65D}" srcOrd="0" destOrd="0" presId="urn:microsoft.com/office/officeart/2009/3/layout/HorizontalOrganizationChart"/>
    <dgm:cxn modelId="{1B299557-97C9-4D14-9F65-3325F3141C10}" type="presOf" srcId="{DE73326A-EB5D-4918-9CE2-6D71B924A9D8}" destId="{5A0B83FF-D795-4FB3-A6A7-89C390C62B3C}" srcOrd="0" destOrd="0" presId="urn:microsoft.com/office/officeart/2009/3/layout/HorizontalOrganizationChart"/>
    <dgm:cxn modelId="{D584AB57-9762-4F7C-BD1D-77DD0D1A5ECD}" type="presOf" srcId="{24153EA6-575C-4F8A-855D-90292D4DACE8}" destId="{D71BF7C0-3C95-4169-AE14-6BDAEAC432F1}" srcOrd="1" destOrd="0" presId="urn:microsoft.com/office/officeart/2009/3/layout/HorizontalOrganizationChart"/>
    <dgm:cxn modelId="{ED063FF0-40EE-4A8F-85EC-BFD115210EB0}" type="presOf" srcId="{24153EA6-575C-4F8A-855D-90292D4DACE8}" destId="{50FD0292-E05C-409B-A9C3-B86BF8A28BE8}" srcOrd="0" destOrd="0" presId="urn:microsoft.com/office/officeart/2009/3/layout/HorizontalOrganizationChart"/>
    <dgm:cxn modelId="{34729F86-A198-44F2-A540-7D2A382C1E43}" type="presOf" srcId="{96D38C00-87F2-4408-92A8-D3F9FB97721F}" destId="{3467F8CB-570F-4FF8-8BFB-384247C31DD2}" srcOrd="0" destOrd="0" presId="urn:microsoft.com/office/officeart/2009/3/layout/HorizontalOrganizationChart"/>
    <dgm:cxn modelId="{870493D7-0EDC-407E-A630-615BED098DED}" type="presOf" srcId="{8266232D-EA37-48AD-A0FD-C2B5F6620104}" destId="{F657C0D4-6163-47CE-881B-C3DC41C80820}" srcOrd="0" destOrd="0" presId="urn:microsoft.com/office/officeart/2009/3/layout/HorizontalOrganizationChart"/>
    <dgm:cxn modelId="{D18A4438-5289-43FD-BAC3-D2BCA712FBBC}" type="presOf" srcId="{8AD233E5-7280-4B42-B98B-3256D4C8AD57}" destId="{1ECCB441-6AEF-4E36-A7B6-729E7174A374}" srcOrd="1" destOrd="0" presId="urn:microsoft.com/office/officeart/2009/3/layout/HorizontalOrganizationChart"/>
    <dgm:cxn modelId="{F8BE8520-834B-40C5-9616-07F9D9E40231}" type="presOf" srcId="{A1BB102A-E353-4DE7-B1D1-BF141BCDBBD1}" destId="{997D0A43-7E25-404D-B5FE-9923A335B20F}" srcOrd="1" destOrd="0" presId="urn:microsoft.com/office/officeart/2009/3/layout/HorizontalOrganizationChart"/>
    <dgm:cxn modelId="{1ABFF58B-97DF-4F4B-A05D-F9F7E32C040F}" srcId="{8AD233E5-7280-4B42-B98B-3256D4C8AD57}" destId="{24153EA6-575C-4F8A-855D-90292D4DACE8}" srcOrd="3" destOrd="0" parTransId="{551A82B0-8B8E-45BB-9F89-D2FB1E37FC43}" sibTransId="{2914A3C0-F7A6-4597-98BA-921BFA78300C}"/>
    <dgm:cxn modelId="{88A8C3F4-5065-4B6B-90E4-983978CAFABC}" type="presOf" srcId="{08EF5D20-32BE-476E-9E56-2957651C8673}" destId="{530EEFF1-2529-4E60-8E23-EB4EC6706F03}" srcOrd="0" destOrd="0" presId="urn:microsoft.com/office/officeart/2009/3/layout/HorizontalOrganizationChart"/>
    <dgm:cxn modelId="{11431E3F-CF51-4BC4-8FAD-9BFFA0B35874}" type="presOf" srcId="{A1BB102A-E353-4DE7-B1D1-BF141BCDBBD1}" destId="{71A33A8F-CD9C-4C8E-A5CF-A5512E8DEFFA}" srcOrd="0" destOrd="0" presId="urn:microsoft.com/office/officeart/2009/3/layout/HorizontalOrganizationChart"/>
    <dgm:cxn modelId="{FC6E2C2D-8C2E-4FA9-8C6E-264D92619904}" srcId="{2B5C1936-CAB0-48C3-81F8-42B5B4E2DA46}" destId="{8AD233E5-7280-4B42-B98B-3256D4C8AD57}" srcOrd="0" destOrd="0" parTransId="{470B9CF7-3D0F-475D-A99E-9BA8DA3123CF}" sibTransId="{1490ABB6-A72F-4E08-8318-3482BC1B5CAC}"/>
    <dgm:cxn modelId="{2F9B4DF2-20E8-42E6-B68C-A236ECC9F1AB}" type="presOf" srcId="{4BA59A1B-D5CB-4F6B-ABBA-BFDA4B4D6637}" destId="{5E4D64DA-500B-4B8F-8B33-9A04BB397268}" srcOrd="1" destOrd="0" presId="urn:microsoft.com/office/officeart/2009/3/layout/HorizontalOrganizationChart"/>
    <dgm:cxn modelId="{0FF36B2F-6787-471E-9E12-88E1BFB32A9B}" srcId="{8AD233E5-7280-4B42-B98B-3256D4C8AD57}" destId="{96D38C00-87F2-4408-92A8-D3F9FB97721F}" srcOrd="2" destOrd="0" parTransId="{DE73326A-EB5D-4918-9CE2-6D71B924A9D8}" sibTransId="{87E1339E-01B5-4470-A711-DF660184052A}"/>
    <dgm:cxn modelId="{9E0E883E-FBD0-44BD-9B13-1EC139CBAFF7}" type="presParOf" srcId="{EE25CAAD-A8B6-4054-A60D-CE53F42542CC}" destId="{16885A05-4448-46D0-89EA-B3A8D619C19C}" srcOrd="0" destOrd="0" presId="urn:microsoft.com/office/officeart/2009/3/layout/HorizontalOrganizationChart"/>
    <dgm:cxn modelId="{E51C1048-4A6B-4DE9-B333-28DB30190A07}" type="presParOf" srcId="{16885A05-4448-46D0-89EA-B3A8D619C19C}" destId="{C8F6B1FD-819B-4718-B80E-E1089A76089F}" srcOrd="0" destOrd="0" presId="urn:microsoft.com/office/officeart/2009/3/layout/HorizontalOrganizationChart"/>
    <dgm:cxn modelId="{33E3A1B7-E8A3-4F40-9141-0F00531E81EA}" type="presParOf" srcId="{C8F6B1FD-819B-4718-B80E-E1089A76089F}" destId="{EFA43BEB-DF41-4646-A205-E502E6C6E65D}" srcOrd="0" destOrd="0" presId="urn:microsoft.com/office/officeart/2009/3/layout/HorizontalOrganizationChart"/>
    <dgm:cxn modelId="{2D40FE57-FA3E-4ADF-AA3B-0A75E3D3F5E2}" type="presParOf" srcId="{C8F6B1FD-819B-4718-B80E-E1089A76089F}" destId="{1ECCB441-6AEF-4E36-A7B6-729E7174A374}" srcOrd="1" destOrd="0" presId="urn:microsoft.com/office/officeart/2009/3/layout/HorizontalOrganizationChart"/>
    <dgm:cxn modelId="{8918D360-203B-452A-BC95-EA7027D50369}" type="presParOf" srcId="{16885A05-4448-46D0-89EA-B3A8D619C19C}" destId="{56CE6E58-275D-4CC1-A3DD-7DA9D9922B81}" srcOrd="1" destOrd="0" presId="urn:microsoft.com/office/officeart/2009/3/layout/HorizontalOrganizationChart"/>
    <dgm:cxn modelId="{55B539E7-6550-4DDE-BD4E-450D562B814F}" type="presParOf" srcId="{56CE6E58-275D-4CC1-A3DD-7DA9D9922B81}" destId="{F657C0D4-6163-47CE-881B-C3DC41C80820}" srcOrd="0" destOrd="0" presId="urn:microsoft.com/office/officeart/2009/3/layout/HorizontalOrganizationChart"/>
    <dgm:cxn modelId="{DDD2AB4C-B72E-48BC-807C-FE69A3872B38}" type="presParOf" srcId="{56CE6E58-275D-4CC1-A3DD-7DA9D9922B81}" destId="{1020CB07-874E-45FB-9B64-84B041A9C00D}" srcOrd="1" destOrd="0" presId="urn:microsoft.com/office/officeart/2009/3/layout/HorizontalOrganizationChart"/>
    <dgm:cxn modelId="{5BF40DEA-7997-414F-835B-D65070009B98}" type="presParOf" srcId="{1020CB07-874E-45FB-9B64-84B041A9C00D}" destId="{8D5BA435-D76E-4C18-9420-842A66CF864B}" srcOrd="0" destOrd="0" presId="urn:microsoft.com/office/officeart/2009/3/layout/HorizontalOrganizationChart"/>
    <dgm:cxn modelId="{F4F387AD-B55A-44E1-9210-84659A06BAED}" type="presParOf" srcId="{8D5BA435-D76E-4C18-9420-842A66CF864B}" destId="{71A33A8F-CD9C-4C8E-A5CF-A5512E8DEFFA}" srcOrd="0" destOrd="0" presId="urn:microsoft.com/office/officeart/2009/3/layout/HorizontalOrganizationChart"/>
    <dgm:cxn modelId="{EE25C4E9-AE2A-44FA-BD7B-8D7A335F2064}" type="presParOf" srcId="{8D5BA435-D76E-4C18-9420-842A66CF864B}" destId="{997D0A43-7E25-404D-B5FE-9923A335B20F}" srcOrd="1" destOrd="0" presId="urn:microsoft.com/office/officeart/2009/3/layout/HorizontalOrganizationChart"/>
    <dgm:cxn modelId="{D07772EC-70E0-445D-A43D-1486BFD50299}" type="presParOf" srcId="{1020CB07-874E-45FB-9B64-84B041A9C00D}" destId="{613FA788-4EE7-47ED-AA49-E0362B943759}" srcOrd="1" destOrd="0" presId="urn:microsoft.com/office/officeart/2009/3/layout/HorizontalOrganizationChart"/>
    <dgm:cxn modelId="{5BC9C4D8-94AC-4E60-9EA9-683405B7BFFC}" type="presParOf" srcId="{1020CB07-874E-45FB-9B64-84B041A9C00D}" destId="{E3068D00-1C3E-472B-AE68-4C3B3363C96B}" srcOrd="2" destOrd="0" presId="urn:microsoft.com/office/officeart/2009/3/layout/HorizontalOrganizationChart"/>
    <dgm:cxn modelId="{D33C4004-AAFD-4AB6-8A8A-94698FC67D4E}" type="presParOf" srcId="{56CE6E58-275D-4CC1-A3DD-7DA9D9922B81}" destId="{5A0B83FF-D795-4FB3-A6A7-89C390C62B3C}" srcOrd="2" destOrd="0" presId="urn:microsoft.com/office/officeart/2009/3/layout/HorizontalOrganizationChart"/>
    <dgm:cxn modelId="{2A96DC4A-0C69-46AB-BFF2-0D88EB8378DE}" type="presParOf" srcId="{56CE6E58-275D-4CC1-A3DD-7DA9D9922B81}" destId="{C1CA8C4E-332F-485A-A6F3-9AAC9C2655AC}" srcOrd="3" destOrd="0" presId="urn:microsoft.com/office/officeart/2009/3/layout/HorizontalOrganizationChart"/>
    <dgm:cxn modelId="{7F45F598-020A-4D34-8623-7B26E14D1415}" type="presParOf" srcId="{C1CA8C4E-332F-485A-A6F3-9AAC9C2655AC}" destId="{BEA5EA37-DFC1-417B-B69C-702BBFAB4D28}" srcOrd="0" destOrd="0" presId="urn:microsoft.com/office/officeart/2009/3/layout/HorizontalOrganizationChart"/>
    <dgm:cxn modelId="{CCD1BD55-AC5C-4C80-9834-4A21ED5ADEA3}" type="presParOf" srcId="{BEA5EA37-DFC1-417B-B69C-702BBFAB4D28}" destId="{3467F8CB-570F-4FF8-8BFB-384247C31DD2}" srcOrd="0" destOrd="0" presId="urn:microsoft.com/office/officeart/2009/3/layout/HorizontalOrganizationChart"/>
    <dgm:cxn modelId="{1B9BD1A5-D140-45A4-8C47-F108E4768F74}" type="presParOf" srcId="{BEA5EA37-DFC1-417B-B69C-702BBFAB4D28}" destId="{8E2944AC-DB1B-4B54-A234-4EB8C47A5167}" srcOrd="1" destOrd="0" presId="urn:microsoft.com/office/officeart/2009/3/layout/HorizontalOrganizationChart"/>
    <dgm:cxn modelId="{1DA35538-14AF-49C1-9ED9-2E683465C087}" type="presParOf" srcId="{C1CA8C4E-332F-485A-A6F3-9AAC9C2655AC}" destId="{7A3FC50A-09FE-41C0-A55D-623F0A25AE1B}" srcOrd="1" destOrd="0" presId="urn:microsoft.com/office/officeart/2009/3/layout/HorizontalOrganizationChart"/>
    <dgm:cxn modelId="{15D8F1D6-DDBC-4E44-9611-A78C2ECDAB4E}" type="presParOf" srcId="{C1CA8C4E-332F-485A-A6F3-9AAC9C2655AC}" destId="{D3A71431-C28C-468D-9127-F4C6DD446F44}" srcOrd="2" destOrd="0" presId="urn:microsoft.com/office/officeart/2009/3/layout/HorizontalOrganizationChart"/>
    <dgm:cxn modelId="{D3EC839E-F73A-46AD-B2E8-4485C973DC69}" type="presParOf" srcId="{56CE6E58-275D-4CC1-A3DD-7DA9D9922B81}" destId="{2719766A-19B2-44FB-98F2-76E88E4E1441}" srcOrd="4" destOrd="0" presId="urn:microsoft.com/office/officeart/2009/3/layout/HorizontalOrganizationChart"/>
    <dgm:cxn modelId="{19D96D49-722D-4572-A54E-D44CA8F7167C}" type="presParOf" srcId="{56CE6E58-275D-4CC1-A3DD-7DA9D9922B81}" destId="{E9B2593E-8848-4F96-B3AA-10E953611121}" srcOrd="5" destOrd="0" presId="urn:microsoft.com/office/officeart/2009/3/layout/HorizontalOrganizationChart"/>
    <dgm:cxn modelId="{6F6615F1-8F73-4FDE-A28E-DCCD8A4593E5}" type="presParOf" srcId="{E9B2593E-8848-4F96-B3AA-10E953611121}" destId="{770360B6-1E20-431F-BA4A-8BA64D9D60E2}" srcOrd="0" destOrd="0" presId="urn:microsoft.com/office/officeart/2009/3/layout/HorizontalOrganizationChart"/>
    <dgm:cxn modelId="{C1C021DA-01CA-46CD-B0AE-703F65C9D551}" type="presParOf" srcId="{770360B6-1E20-431F-BA4A-8BA64D9D60E2}" destId="{50FD0292-E05C-409B-A9C3-B86BF8A28BE8}" srcOrd="0" destOrd="0" presId="urn:microsoft.com/office/officeart/2009/3/layout/HorizontalOrganizationChart"/>
    <dgm:cxn modelId="{79205304-A4D4-464B-A774-C8DF918EA362}" type="presParOf" srcId="{770360B6-1E20-431F-BA4A-8BA64D9D60E2}" destId="{D71BF7C0-3C95-4169-AE14-6BDAEAC432F1}" srcOrd="1" destOrd="0" presId="urn:microsoft.com/office/officeart/2009/3/layout/HorizontalOrganizationChart"/>
    <dgm:cxn modelId="{B45C7461-ED7B-4C2A-A29D-05151343173B}" type="presParOf" srcId="{E9B2593E-8848-4F96-B3AA-10E953611121}" destId="{F9B6C69C-9CC8-42F9-A164-5B74F8E3CCE0}" srcOrd="1" destOrd="0" presId="urn:microsoft.com/office/officeart/2009/3/layout/HorizontalOrganizationChart"/>
    <dgm:cxn modelId="{152CDC9D-E227-45C7-92D3-C860ADD3E739}" type="presParOf" srcId="{E9B2593E-8848-4F96-B3AA-10E953611121}" destId="{C533C77A-0697-4C51-9407-A2A49A39344C}" srcOrd="2" destOrd="0" presId="urn:microsoft.com/office/officeart/2009/3/layout/HorizontalOrganizationChart"/>
    <dgm:cxn modelId="{CE908C9F-6373-445F-8D5E-7E1F59D36878}" type="presParOf" srcId="{16885A05-4448-46D0-89EA-B3A8D619C19C}" destId="{2F5B5370-E62B-4486-8F00-757313AF5E7C}" srcOrd="2" destOrd="0" presId="urn:microsoft.com/office/officeart/2009/3/layout/HorizontalOrganizationChart"/>
    <dgm:cxn modelId="{F8D70433-17C9-487B-87C5-F286C3B0E036}" type="presParOf" srcId="{2F5B5370-E62B-4486-8F00-757313AF5E7C}" destId="{530EEFF1-2529-4E60-8E23-EB4EC6706F03}" srcOrd="0" destOrd="0" presId="urn:microsoft.com/office/officeart/2009/3/layout/HorizontalOrganizationChart"/>
    <dgm:cxn modelId="{4FA9C034-930C-4D1B-820E-7AFFA8E9E596}" type="presParOf" srcId="{2F5B5370-E62B-4486-8F00-757313AF5E7C}" destId="{0B399581-5AEF-40C5-88C8-DFCB12EFBDD8}" srcOrd="1" destOrd="0" presId="urn:microsoft.com/office/officeart/2009/3/layout/HorizontalOrganizationChart"/>
    <dgm:cxn modelId="{A2EAB86E-AE74-48C5-8B37-9D327D571545}" type="presParOf" srcId="{0B399581-5AEF-40C5-88C8-DFCB12EFBDD8}" destId="{C6CC5858-C5F9-44FB-94C5-D137D8B3AA13}" srcOrd="0" destOrd="0" presId="urn:microsoft.com/office/officeart/2009/3/layout/HorizontalOrganizationChart"/>
    <dgm:cxn modelId="{F8D0F33E-E992-4979-94DE-D17665C16F7B}" type="presParOf" srcId="{C6CC5858-C5F9-44FB-94C5-D137D8B3AA13}" destId="{5E416A80-C0C8-4A4B-9AAE-D1EDF22CB21F}" srcOrd="0" destOrd="0" presId="urn:microsoft.com/office/officeart/2009/3/layout/HorizontalOrganizationChart"/>
    <dgm:cxn modelId="{D446959C-B791-4C7F-99FD-238ACE805BA7}" type="presParOf" srcId="{C6CC5858-C5F9-44FB-94C5-D137D8B3AA13}" destId="{5E4D64DA-500B-4B8F-8B33-9A04BB397268}" srcOrd="1" destOrd="0" presId="urn:microsoft.com/office/officeart/2009/3/layout/HorizontalOrganizationChart"/>
    <dgm:cxn modelId="{6A7D5941-140E-4877-A845-F45CB4210963}" type="presParOf" srcId="{0B399581-5AEF-40C5-88C8-DFCB12EFBDD8}" destId="{33116D91-39C9-4081-A592-772CBD2B63C8}" srcOrd="1" destOrd="0" presId="urn:microsoft.com/office/officeart/2009/3/layout/HorizontalOrganizationChart"/>
    <dgm:cxn modelId="{B0332BF8-F8EA-492C-9D26-F3BB6649CE82}" type="presParOf" srcId="{0B399581-5AEF-40C5-88C8-DFCB12EFBDD8}" destId="{E486DDB6-A176-484F-8D59-1FBEEC0842EF}" srcOrd="2" destOrd="0" presId="urn:microsoft.com/office/officeart/2009/3/layout/HorizontalOrganizationChar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0EEFF1-2529-4E60-8E23-EB4EC6706F03}">
      <dsp:nvSpPr>
        <dsp:cNvPr id="0" name=""/>
        <dsp:cNvSpPr/>
      </dsp:nvSpPr>
      <dsp:spPr>
        <a:xfrm>
          <a:off x="2376966" y="3915639"/>
          <a:ext cx="1661633" cy="148360"/>
        </a:xfrm>
        <a:custGeom>
          <a:avLst/>
          <a:gdLst/>
          <a:ahLst/>
          <a:cxnLst/>
          <a:rect l="0" t="0" r="0" b="0"/>
          <a:pathLst>
            <a:path>
              <a:moveTo>
                <a:pt x="0" y="148360"/>
              </a:moveTo>
              <a:lnTo>
                <a:pt x="1661633" y="148360"/>
              </a:lnTo>
              <a:lnTo>
                <a:pt x="1661633" y="0"/>
              </a:lnTo>
            </a:path>
          </a:pathLst>
        </a:custGeom>
        <a:noFill/>
        <a:ln w="381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2719766A-19B2-44FB-98F2-76E88E4E1441}">
      <dsp:nvSpPr>
        <dsp:cNvPr id="0" name=""/>
        <dsp:cNvSpPr/>
      </dsp:nvSpPr>
      <dsp:spPr>
        <a:xfrm>
          <a:off x="2376966" y="4063999"/>
          <a:ext cx="3323266" cy="1020717"/>
        </a:xfrm>
        <a:custGeom>
          <a:avLst/>
          <a:gdLst/>
          <a:ahLst/>
          <a:cxnLst/>
          <a:rect l="0" t="0" r="0" b="0"/>
          <a:pathLst>
            <a:path>
              <a:moveTo>
                <a:pt x="0" y="0"/>
              </a:moveTo>
              <a:lnTo>
                <a:pt x="3085890" y="0"/>
              </a:lnTo>
              <a:lnTo>
                <a:pt x="3085890" y="1020717"/>
              </a:lnTo>
              <a:lnTo>
                <a:pt x="3323266" y="1020717"/>
              </a:lnTo>
            </a:path>
          </a:pathLst>
        </a:custGeom>
        <a:noFill/>
        <a:ln w="381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5A0B83FF-D795-4FB3-A6A7-89C390C62B3C}">
      <dsp:nvSpPr>
        <dsp:cNvPr id="0" name=""/>
        <dsp:cNvSpPr/>
      </dsp:nvSpPr>
      <dsp:spPr>
        <a:xfrm>
          <a:off x="2376966" y="4018279"/>
          <a:ext cx="3323266" cy="91440"/>
        </a:xfrm>
        <a:custGeom>
          <a:avLst/>
          <a:gdLst/>
          <a:ahLst/>
          <a:cxnLst/>
          <a:rect l="0" t="0" r="0" b="0"/>
          <a:pathLst>
            <a:path>
              <a:moveTo>
                <a:pt x="0" y="45720"/>
              </a:moveTo>
              <a:lnTo>
                <a:pt x="3323266" y="45720"/>
              </a:lnTo>
            </a:path>
          </a:pathLst>
        </a:custGeom>
        <a:noFill/>
        <a:ln w="381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F657C0D4-6163-47CE-881B-C3DC41C80820}">
      <dsp:nvSpPr>
        <dsp:cNvPr id="0" name=""/>
        <dsp:cNvSpPr/>
      </dsp:nvSpPr>
      <dsp:spPr>
        <a:xfrm>
          <a:off x="2376966" y="3043282"/>
          <a:ext cx="3323266" cy="1020717"/>
        </a:xfrm>
        <a:custGeom>
          <a:avLst/>
          <a:gdLst/>
          <a:ahLst/>
          <a:cxnLst/>
          <a:rect l="0" t="0" r="0" b="0"/>
          <a:pathLst>
            <a:path>
              <a:moveTo>
                <a:pt x="0" y="1020717"/>
              </a:moveTo>
              <a:lnTo>
                <a:pt x="3085890" y="1020717"/>
              </a:lnTo>
              <a:lnTo>
                <a:pt x="3085890" y="0"/>
              </a:lnTo>
              <a:lnTo>
                <a:pt x="3323266" y="0"/>
              </a:lnTo>
            </a:path>
          </a:pathLst>
        </a:custGeom>
        <a:noFill/>
        <a:ln w="381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EFA43BEB-DF41-4646-A205-E502E6C6E65D}">
      <dsp:nvSpPr>
        <dsp:cNvPr id="0" name=""/>
        <dsp:cNvSpPr/>
      </dsp:nvSpPr>
      <dsp:spPr>
        <a:xfrm>
          <a:off x="3204" y="3702001"/>
          <a:ext cx="2373762" cy="723997"/>
        </a:xfrm>
        <a:prstGeom prst="roundRect">
          <a:avLst/>
        </a:prstGeom>
        <a:solidFill>
          <a:schemeClr val="bg1"/>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endParaRPr lang="en-US" sz="4300" kern="1200" dirty="0"/>
        </a:p>
      </dsp:txBody>
      <dsp:txXfrm>
        <a:off x="38547" y="3737344"/>
        <a:ext cx="2303076" cy="653311"/>
      </dsp:txXfrm>
    </dsp:sp>
    <dsp:sp modelId="{71A33A8F-CD9C-4C8E-A5CF-A5512E8DEFFA}">
      <dsp:nvSpPr>
        <dsp:cNvPr id="0" name=""/>
        <dsp:cNvSpPr/>
      </dsp:nvSpPr>
      <dsp:spPr>
        <a:xfrm>
          <a:off x="5700233" y="2681283"/>
          <a:ext cx="2373762" cy="723997"/>
        </a:xfrm>
        <a:prstGeom prst="roundRect">
          <a:avLst/>
        </a:prstGeom>
        <a:solidFill>
          <a:schemeClr val="bg1"/>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endParaRPr lang="en-US" sz="4300" kern="1200" dirty="0"/>
        </a:p>
      </dsp:txBody>
      <dsp:txXfrm>
        <a:off x="5735576" y="2716626"/>
        <a:ext cx="2303076" cy="653311"/>
      </dsp:txXfrm>
    </dsp:sp>
    <dsp:sp modelId="{3467F8CB-570F-4FF8-8BFB-384247C31DD2}">
      <dsp:nvSpPr>
        <dsp:cNvPr id="0" name=""/>
        <dsp:cNvSpPr/>
      </dsp:nvSpPr>
      <dsp:spPr>
        <a:xfrm>
          <a:off x="5700233" y="3702001"/>
          <a:ext cx="2373762" cy="723997"/>
        </a:xfrm>
        <a:prstGeom prst="roundRect">
          <a:avLst/>
        </a:prstGeom>
        <a:solidFill>
          <a:schemeClr val="bg1"/>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endParaRPr lang="en-US" sz="4300" kern="1200" dirty="0"/>
        </a:p>
      </dsp:txBody>
      <dsp:txXfrm>
        <a:off x="5735576" y="3737344"/>
        <a:ext cx="2303076" cy="653311"/>
      </dsp:txXfrm>
    </dsp:sp>
    <dsp:sp modelId="{50FD0292-E05C-409B-A9C3-B86BF8A28BE8}">
      <dsp:nvSpPr>
        <dsp:cNvPr id="0" name=""/>
        <dsp:cNvSpPr/>
      </dsp:nvSpPr>
      <dsp:spPr>
        <a:xfrm>
          <a:off x="5700233" y="4722718"/>
          <a:ext cx="2373762" cy="723997"/>
        </a:xfrm>
        <a:prstGeom prst="roundRect">
          <a:avLst/>
        </a:prstGeom>
        <a:solidFill>
          <a:schemeClr val="bg1"/>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endParaRPr lang="en-US" sz="4300" kern="1200" dirty="0"/>
        </a:p>
      </dsp:txBody>
      <dsp:txXfrm>
        <a:off x="5735576" y="4758061"/>
        <a:ext cx="2303076" cy="653311"/>
      </dsp:txXfrm>
    </dsp:sp>
    <dsp:sp modelId="{5E416A80-C0C8-4A4B-9AAE-D1EDF22CB21F}">
      <dsp:nvSpPr>
        <dsp:cNvPr id="0" name=""/>
        <dsp:cNvSpPr/>
      </dsp:nvSpPr>
      <dsp:spPr>
        <a:xfrm>
          <a:off x="2851718" y="3191642"/>
          <a:ext cx="2373762" cy="723997"/>
        </a:xfrm>
        <a:prstGeom prst="roundRect">
          <a:avLst/>
        </a:prstGeom>
        <a:solidFill>
          <a:schemeClr val="bg1"/>
        </a:solidFill>
        <a:ln w="38100"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05" tIns="27305" rIns="27305" bIns="27305" numCol="1" spcCol="1270" anchor="ctr" anchorCtr="0">
          <a:noAutofit/>
        </a:bodyPr>
        <a:lstStyle/>
        <a:p>
          <a:pPr lvl="0" algn="ctr" defTabSz="1911350">
            <a:lnSpc>
              <a:spcPct val="90000"/>
            </a:lnSpc>
            <a:spcBef>
              <a:spcPct val="0"/>
            </a:spcBef>
            <a:spcAft>
              <a:spcPct val="35000"/>
            </a:spcAft>
          </a:pPr>
          <a:endParaRPr lang="en-US" sz="4300" kern="1200"/>
        </a:p>
      </dsp:txBody>
      <dsp:txXfrm>
        <a:off x="2887061" y="3226985"/>
        <a:ext cx="2303076" cy="653311"/>
      </dsp:txXfrm>
    </dsp:sp>
  </dsp:spTree>
</dsp:drawing>
</file>

<file path=ppt/diagrams/layout1.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A0E04E-4773-4603-9A79-B3C4A46EC8E9}" type="datetimeFigureOut">
              <a:rPr lang="en-US" smtClean="0"/>
              <a:t>5/23/2016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C1C2C3F-D05F-4914-BC48-C1C3C10387DF}" type="slidenum">
              <a:rPr lang="en-US" smtClean="0"/>
              <a:t>‹#›</a:t>
            </a:fld>
            <a:endParaRPr lang="en-US"/>
          </a:p>
        </p:txBody>
      </p:sp>
    </p:spTree>
    <p:extLst>
      <p:ext uri="{BB962C8B-B14F-4D97-AF65-F5344CB8AC3E}">
        <p14:creationId xmlns:p14="http://schemas.microsoft.com/office/powerpoint/2010/main" val="13269174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73B1447-EDA7-43ED-B5A5-8B76330EDD82}" type="datetimeFigureOut">
              <a:rPr lang="en-US"/>
              <a:pPr>
                <a:defRPr/>
              </a:pPr>
              <a:t>5/23/2016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900B6425-C7A0-4F44-AB46-E2B2113BBEE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Hi everyone, I’m Huahong Tu, this </a:t>
            </a:r>
            <a:r>
              <a:rPr lang="en-US" sz="1200" kern="1200" baseline="0" dirty="0" smtClean="0">
                <a:solidFill>
                  <a:schemeClr val="tx1"/>
                </a:solidFill>
                <a:effectLst/>
                <a:latin typeface="+mn-lt"/>
                <a:ea typeface="+mn-ea"/>
                <a:cs typeface="+mn-cs"/>
              </a:rPr>
              <a:t>paper was made with collaboration with Adam </a:t>
            </a:r>
            <a:r>
              <a:rPr lang="en-US" sz="1200" kern="1200" baseline="0" dirty="0" err="1" smtClean="0">
                <a:solidFill>
                  <a:schemeClr val="tx1"/>
                </a:solidFill>
                <a:effectLst/>
                <a:latin typeface="+mn-lt"/>
                <a:ea typeface="+mn-ea"/>
                <a:cs typeface="+mn-cs"/>
              </a:rPr>
              <a:t>Doupe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Ziming</a:t>
            </a:r>
            <a:r>
              <a:rPr lang="en-US" sz="1200" kern="1200" baseline="0" dirty="0" smtClean="0">
                <a:solidFill>
                  <a:schemeClr val="tx1"/>
                </a:solidFill>
                <a:effectLst/>
                <a:latin typeface="+mn-lt"/>
                <a:ea typeface="+mn-ea"/>
                <a:cs typeface="+mn-cs"/>
              </a:rPr>
              <a:t> Zhao, and Gail-</a:t>
            </a:r>
            <a:r>
              <a:rPr lang="en-US" sz="1200" kern="1200" baseline="0" dirty="0" err="1" smtClean="0">
                <a:solidFill>
                  <a:schemeClr val="tx1"/>
                </a:solidFill>
                <a:effectLst/>
                <a:latin typeface="+mn-lt"/>
                <a:ea typeface="+mn-ea"/>
                <a:cs typeface="+mn-cs"/>
              </a:rPr>
              <a:t>Jooh</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Ahn</a:t>
            </a:r>
            <a:endParaRPr lang="en-US" sz="1200" kern="1200" baseline="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I’m a PhD student at ASU.  It’s a great honor to be here sharing my work with you.</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I want to talk about robocalls because it’s something that affects all of you.</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Has</a:t>
            </a:r>
            <a:r>
              <a:rPr lang="en-US" sz="1200" kern="1200" baseline="0" dirty="0" smtClean="0">
                <a:solidFill>
                  <a:schemeClr val="tx1"/>
                </a:solidFill>
                <a:effectLst/>
                <a:latin typeface="+mn-lt"/>
                <a:ea typeface="+mn-ea"/>
                <a:cs typeface="+mn-cs"/>
              </a:rPr>
              <a:t> a </a:t>
            </a:r>
            <a:r>
              <a:rPr lang="en-US" sz="1200" kern="1200" baseline="0" dirty="0" err="1" smtClean="0">
                <a:solidFill>
                  <a:schemeClr val="tx1"/>
                </a:solidFill>
                <a:effectLst/>
                <a:latin typeface="+mn-lt"/>
                <a:ea typeface="+mn-ea"/>
                <a:cs typeface="+mn-cs"/>
              </a:rPr>
              <a:t>robocall</a:t>
            </a:r>
            <a:r>
              <a:rPr lang="en-US" sz="1200" kern="1200" baseline="0" dirty="0" smtClean="0">
                <a:solidFill>
                  <a:schemeClr val="tx1"/>
                </a:solidFill>
                <a:effectLst/>
                <a:latin typeface="+mn-lt"/>
                <a:ea typeface="+mn-ea"/>
                <a:cs typeface="+mn-cs"/>
              </a:rPr>
              <a:t> ever annoyed you</a:t>
            </a:r>
            <a:r>
              <a:rPr lang="en-US" sz="1200" kern="1200" dirty="0" smtClean="0">
                <a:solidFill>
                  <a:schemeClr val="tx1"/>
                </a:solidFill>
                <a:effectLst/>
                <a:latin typeface="+mn-lt"/>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1</a:t>
            </a:fld>
            <a:endParaRPr lang="en-US"/>
          </a:p>
        </p:txBody>
      </p:sp>
    </p:spTree>
    <p:extLst>
      <p:ext uri="{BB962C8B-B14F-4D97-AF65-F5344CB8AC3E}">
        <p14:creationId xmlns:p14="http://schemas.microsoft.com/office/powerpoint/2010/main" val="5423116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Today spam distribution technology has become more advanced and more accessible than ever. With the rise of cloud computing, there are now hundreds of autodialer services that</a:t>
            </a:r>
            <a:r>
              <a:rPr lang="en-US" sz="1200" kern="1200" baseline="0" dirty="0" smtClean="0">
                <a:solidFill>
                  <a:schemeClr val="tx1"/>
                </a:solidFill>
                <a:effectLst/>
                <a:latin typeface="+mn-lt"/>
                <a:ea typeface="+mn-ea"/>
                <a:cs typeface="+mn-cs"/>
              </a:rPr>
              <a:t> are </a:t>
            </a:r>
            <a:r>
              <a:rPr lang="en-US" sz="1200" kern="1200" dirty="0" smtClean="0">
                <a:solidFill>
                  <a:schemeClr val="tx1"/>
                </a:solidFill>
                <a:effectLst/>
                <a:latin typeface="+mn-lt"/>
                <a:ea typeface="+mn-ea"/>
                <a:cs typeface="+mn-cs"/>
              </a:rPr>
              <a:t>accessed over the internet, with advance features such as simultaneous calling, interactive voice response and customizable caller ID.</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In order to better understand telephone spam from the spammer’s perspective, we also asked,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how does a spammer operate?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10</a:t>
            </a:fld>
            <a:endParaRPr lang="en-US"/>
          </a:p>
        </p:txBody>
      </p:sp>
    </p:spTree>
    <p:extLst>
      <p:ext uri="{BB962C8B-B14F-4D97-AF65-F5344CB8AC3E}">
        <p14:creationId xmlns:p14="http://schemas.microsoft.com/office/powerpoint/2010/main" val="4200944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For every spamming operation, you need a list of recipients, the spam content and a mass distribution channel.</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11</a:t>
            </a:fld>
            <a:endParaRPr lang="en-US"/>
          </a:p>
        </p:txBody>
      </p:sp>
    </p:spTree>
    <p:extLst>
      <p:ext uri="{BB962C8B-B14F-4D97-AF65-F5344CB8AC3E}">
        <p14:creationId xmlns:p14="http://schemas.microsoft.com/office/powerpoint/2010/main" val="1609355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Imagine if you are a telephone spammer, first you would</a:t>
            </a:r>
            <a:r>
              <a:rPr lang="en-US" sz="1200" kern="1200" baseline="0" dirty="0" smtClean="0">
                <a:solidFill>
                  <a:schemeClr val="tx1"/>
                </a:solidFill>
                <a:effectLst/>
                <a:latin typeface="+mn-lt"/>
                <a:ea typeface="+mn-ea"/>
                <a:cs typeface="+mn-cs"/>
              </a:rPr>
              <a:t> need to</a:t>
            </a:r>
            <a:r>
              <a:rPr lang="en-US" sz="1200" kern="1200" dirty="0" smtClean="0">
                <a:solidFill>
                  <a:schemeClr val="tx1"/>
                </a:solidFill>
                <a:effectLst/>
                <a:latin typeface="+mn-lt"/>
                <a:ea typeface="+mn-ea"/>
                <a:cs typeface="+mn-cs"/>
              </a:rPr>
              <a:t> acquire a list of phone numbers. This could be easily obtained from a lead seller that sells access to millions of curated phone number at a cost of less than $100.</a:t>
            </a:r>
          </a:p>
          <a:p>
            <a:r>
              <a:rPr lang="en-US" sz="1200" kern="1200" dirty="0" smtClean="0">
                <a:solidFill>
                  <a:schemeClr val="tx1"/>
                </a:solidFill>
                <a:effectLst/>
                <a:latin typeface="+mn-lt"/>
                <a:ea typeface="+mn-ea"/>
                <a:cs typeface="+mn-cs"/>
              </a:rPr>
              <a:t>The content of telephone spam is audio. This can be easily created by recording human voice, or using a text-to-speech synthesizer or simply duplicating the audio from existing sources.</a:t>
            </a:r>
          </a:p>
          <a:p>
            <a:r>
              <a:rPr lang="en-US" sz="1200" kern="1200" dirty="0" smtClean="0">
                <a:solidFill>
                  <a:schemeClr val="tx1"/>
                </a:solidFill>
                <a:effectLst/>
                <a:latin typeface="+mn-lt"/>
                <a:ea typeface="+mn-ea"/>
                <a:cs typeface="+mn-cs"/>
              </a:rPr>
              <a:t>For mass distribution, all you need is an </a:t>
            </a:r>
            <a:r>
              <a:rPr lang="en-US" sz="1200" kern="1200" dirty="0" err="1" smtClean="0">
                <a:solidFill>
                  <a:schemeClr val="tx1"/>
                </a:solidFill>
                <a:effectLst/>
                <a:latin typeface="+mn-lt"/>
                <a:ea typeface="+mn-ea"/>
                <a:cs typeface="+mn-cs"/>
              </a:rPr>
              <a:t>autodialer</a:t>
            </a:r>
            <a:r>
              <a:rPr lang="en-US" sz="1200" kern="1200" dirty="0" smtClean="0">
                <a:solidFill>
                  <a:schemeClr val="tx1"/>
                </a:solidFill>
                <a:effectLst/>
                <a:latin typeface="+mn-lt"/>
                <a:ea typeface="+mn-ea"/>
                <a:cs typeface="+mn-cs"/>
              </a:rPr>
              <a:t> with access to a VoIP carrier.</a:t>
            </a:r>
          </a:p>
          <a:p>
            <a:r>
              <a:rPr lang="en-US" dirty="0" smtClean="0"/>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However, due to the prevalence</a:t>
            </a:r>
            <a:r>
              <a:rPr lang="en-US" sz="1200" kern="1200" baseline="0" dirty="0" smtClean="0">
                <a:solidFill>
                  <a:schemeClr val="tx1"/>
                </a:solidFill>
                <a:effectLst/>
                <a:latin typeface="+mn-lt"/>
                <a:ea typeface="+mn-ea"/>
                <a:cs typeface="+mn-cs"/>
              </a:rPr>
              <a:t> of </a:t>
            </a:r>
            <a:r>
              <a:rPr lang="en-US" sz="1200" kern="1200" dirty="0" smtClean="0">
                <a:solidFill>
                  <a:schemeClr val="tx1"/>
                </a:solidFill>
                <a:effectLst/>
                <a:latin typeface="+mn-lt"/>
                <a:ea typeface="+mn-ea"/>
                <a:cs typeface="+mn-cs"/>
              </a:rPr>
              <a:t>spam, some recipients may be using call blocker or simply won’t answer calls from certain numbers, and</a:t>
            </a:r>
            <a:r>
              <a:rPr lang="en-US" sz="1200" kern="1200" baseline="0" dirty="0" smtClean="0">
                <a:solidFill>
                  <a:schemeClr val="tx1"/>
                </a:solidFill>
                <a:effectLst/>
                <a:latin typeface="+mn-lt"/>
                <a:ea typeface="+mn-ea"/>
                <a:cs typeface="+mn-cs"/>
              </a:rPr>
              <a:t> therefore a</a:t>
            </a:r>
            <a:r>
              <a:rPr lang="en-US" sz="1200" kern="1200" dirty="0" smtClean="0">
                <a:solidFill>
                  <a:schemeClr val="tx1"/>
                </a:solidFill>
                <a:effectLst/>
                <a:latin typeface="+mn-lt"/>
                <a:ea typeface="+mn-ea"/>
                <a:cs typeface="+mn-cs"/>
              </a:rPr>
              <a:t> spammer may also consider circumventing these defenses.</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12</a:t>
            </a:fld>
            <a:endParaRPr lang="en-US"/>
          </a:p>
        </p:txBody>
      </p:sp>
    </p:spTree>
    <p:extLst>
      <p:ext uri="{BB962C8B-B14F-4D97-AF65-F5344CB8AC3E}">
        <p14:creationId xmlns:p14="http://schemas.microsoft.com/office/powerpoint/2010/main" val="1716255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One way to do this is to</a:t>
            </a:r>
            <a:r>
              <a:rPr lang="en-US" sz="1200" kern="1200" baseline="0" dirty="0" smtClean="0">
                <a:solidFill>
                  <a:schemeClr val="tx1"/>
                </a:solidFill>
                <a:effectLst/>
                <a:latin typeface="+mn-lt"/>
                <a:ea typeface="+mn-ea"/>
                <a:cs typeface="+mn-cs"/>
              </a:rPr>
              <a:t> use voicemail injection. </a:t>
            </a:r>
            <a:r>
              <a:rPr lang="en-US" sz="1200" kern="1200" dirty="0" smtClean="0">
                <a:solidFill>
                  <a:schemeClr val="tx1"/>
                </a:solidFill>
                <a:effectLst/>
                <a:latin typeface="+mn-lt"/>
                <a:ea typeface="+mn-ea"/>
                <a:cs typeface="+mn-cs"/>
              </a:rPr>
              <a:t>With many autodialers today, the spammer could configure the autodialer to inject the spam</a:t>
            </a:r>
            <a:r>
              <a:rPr lang="en-US" sz="1200" kern="1200" baseline="0" dirty="0" smtClean="0">
                <a:solidFill>
                  <a:schemeClr val="tx1"/>
                </a:solidFill>
                <a:effectLst/>
                <a:latin typeface="+mn-lt"/>
                <a:ea typeface="+mn-ea"/>
                <a:cs typeface="+mn-cs"/>
              </a:rPr>
              <a:t> message</a:t>
            </a:r>
            <a:r>
              <a:rPr lang="en-US" sz="1200" kern="1200" dirty="0" smtClean="0">
                <a:solidFill>
                  <a:schemeClr val="tx1"/>
                </a:solidFill>
                <a:effectLst/>
                <a:latin typeface="+mn-lt"/>
                <a:ea typeface="+mn-ea"/>
                <a:cs typeface="+mn-cs"/>
              </a:rPr>
              <a:t> into the recipient’s voicemail inbox even if the call is </a:t>
            </a:r>
            <a:r>
              <a:rPr lang="en-US" sz="1200" kern="1200" baseline="0" dirty="0" smtClean="0">
                <a:solidFill>
                  <a:schemeClr val="tx1"/>
                </a:solidFill>
                <a:effectLst/>
                <a:latin typeface="+mn-lt"/>
                <a:ea typeface="+mn-ea"/>
                <a:cs typeface="+mn-cs"/>
              </a:rPr>
              <a:t>declined or unanswered.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Not only that, some autodialer can even inject a voicemail without ringing the phone.</a:t>
            </a:r>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13</a:t>
            </a:fld>
            <a:endParaRPr lang="en-US"/>
          </a:p>
        </p:txBody>
      </p:sp>
    </p:spTree>
    <p:extLst>
      <p:ext uri="{BB962C8B-B14F-4D97-AF65-F5344CB8AC3E}">
        <p14:creationId xmlns:p14="http://schemas.microsoft.com/office/powerpoint/2010/main" val="3950507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Another way is to defeat call blockers and make the call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seem more legitimate is to</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use a fake caller ID number. With most </a:t>
            </a:r>
            <a:r>
              <a:rPr lang="en-US" sz="1200" kern="1200" dirty="0" err="1" smtClean="0">
                <a:solidFill>
                  <a:schemeClr val="tx1"/>
                </a:solidFill>
                <a:effectLst/>
                <a:latin typeface="+mn-lt"/>
                <a:ea typeface="+mn-ea"/>
                <a:cs typeface="+mn-cs"/>
              </a:rPr>
              <a:t>autodialers</a:t>
            </a:r>
            <a:r>
              <a:rPr lang="en-US" sz="1200" kern="1200" dirty="0" smtClean="0">
                <a:solidFill>
                  <a:schemeClr val="tx1"/>
                </a:solidFill>
                <a:effectLst/>
                <a:latin typeface="+mn-lt"/>
                <a:ea typeface="+mn-ea"/>
                <a:cs typeface="+mn-cs"/>
              </a:rPr>
              <a:t>, The caller ID number can be easily spoofed because current</a:t>
            </a:r>
            <a:r>
              <a:rPr lang="en-US" sz="1200" kern="1200" baseline="0" dirty="0" smtClean="0">
                <a:solidFill>
                  <a:schemeClr val="tx1"/>
                </a:solidFill>
                <a:effectLst/>
                <a:latin typeface="+mn-lt"/>
                <a:ea typeface="+mn-ea"/>
                <a:cs typeface="+mn-cs"/>
              </a:rPr>
              <a:t> call protocols do not have a </a:t>
            </a:r>
            <a:r>
              <a:rPr lang="en-US" sz="1200" kern="1200" dirty="0" smtClean="0">
                <a:solidFill>
                  <a:schemeClr val="tx1"/>
                </a:solidFill>
                <a:effectLst/>
                <a:latin typeface="+mn-lt"/>
                <a:ea typeface="+mn-ea"/>
                <a:cs typeface="+mn-cs"/>
              </a:rPr>
              <a:t>built-in authentication mechanism. The carriers also do not have a legal obligation to ensure that the caller ID number is verified. In fact, some VoIP</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carriers sell customizable caller ID as a service feature.</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So you might ask what about law enforcement?</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14</a:t>
            </a:fld>
            <a:endParaRPr lang="en-US"/>
          </a:p>
        </p:txBody>
      </p:sp>
    </p:spTree>
    <p:extLst>
      <p:ext uri="{BB962C8B-B14F-4D97-AF65-F5344CB8AC3E}">
        <p14:creationId xmlns:p14="http://schemas.microsoft.com/office/powerpoint/2010/main" val="26743298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This is what the PSTN used to look like. </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15</a:t>
            </a:fld>
            <a:endParaRPr lang="en-US"/>
          </a:p>
        </p:txBody>
      </p:sp>
    </p:spTree>
    <p:extLst>
      <p:ext uri="{BB962C8B-B14F-4D97-AF65-F5344CB8AC3E}">
        <p14:creationId xmlns:p14="http://schemas.microsoft.com/office/powerpoint/2010/main" val="3246878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However, With introduction of IP access to the PSTN, the spammer is now further insulated from law enforcement.</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16</a:t>
            </a:fld>
            <a:endParaRPr lang="en-US"/>
          </a:p>
        </p:txBody>
      </p:sp>
    </p:spTree>
    <p:extLst>
      <p:ext uri="{BB962C8B-B14F-4D97-AF65-F5344CB8AC3E}">
        <p14:creationId xmlns:p14="http://schemas.microsoft.com/office/powerpoint/2010/main" val="41499857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And with IP access, the spammer could now further evade law enforcement by hiding behind VPNs and Tors.</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17</a:t>
            </a:fld>
            <a:endParaRPr lang="en-US"/>
          </a:p>
        </p:txBody>
      </p:sp>
    </p:spTree>
    <p:extLst>
      <p:ext uri="{BB962C8B-B14F-4D97-AF65-F5344CB8AC3E}">
        <p14:creationId xmlns:p14="http://schemas.microsoft.com/office/powerpoint/2010/main" val="3388680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To make matters worse, the spammer could reside anywhere in the world beyond the jurisdiction of the law enforcement.</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18</a:t>
            </a:fld>
            <a:endParaRPr lang="en-US"/>
          </a:p>
        </p:txBody>
      </p:sp>
    </p:spTree>
    <p:extLst>
      <p:ext uri="{BB962C8B-B14F-4D97-AF65-F5344CB8AC3E}">
        <p14:creationId xmlns:p14="http://schemas.microsoft.com/office/powerpoint/2010/main" val="38608442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We know that anti-spam techniques in the email space have largely been successful at stopping email spam. So could we bring these techniques to deal with telephone spam?</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Unfortunately, this is not as easy as it seems. There are unique challenges in dealing with telephone spam that are not easy to solve.</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19</a:t>
            </a:fld>
            <a:endParaRPr lang="en-US"/>
          </a:p>
        </p:txBody>
      </p:sp>
    </p:spTree>
    <p:extLst>
      <p:ext uri="{BB962C8B-B14F-4D97-AF65-F5344CB8AC3E}">
        <p14:creationId xmlns:p14="http://schemas.microsoft.com/office/powerpoint/2010/main" val="1568993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They waste way too much time, and because of that,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 longer answer calls from unknown numbers. But that become a problem for</a:t>
            </a:r>
            <a:r>
              <a:rPr lang="en-US" sz="1200" kern="1200" baseline="0" dirty="0" smtClean="0">
                <a:solidFill>
                  <a:schemeClr val="tx1"/>
                </a:solidFill>
                <a:effectLst/>
                <a:latin typeface="+mn-lt"/>
                <a:ea typeface="+mn-ea"/>
                <a:cs typeface="+mn-cs"/>
              </a:rPr>
              <a:t> legitimate callers like a bank</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2</a:t>
            </a:fld>
            <a:endParaRPr lang="en-US"/>
          </a:p>
        </p:txBody>
      </p:sp>
    </p:spTree>
    <p:extLst>
      <p:ext uri="{BB962C8B-B14F-4D97-AF65-F5344CB8AC3E}">
        <p14:creationId xmlns:p14="http://schemas.microsoft.com/office/powerpoint/2010/main" val="613196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 first challenge is immediacy. A phone call is immediate and has to be analyzed as soon as it appears. This is in stark contrast to email, which could be put in a queue for time consuming analysis.</a:t>
            </a:r>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20</a:t>
            </a:fld>
            <a:endParaRPr lang="en-US"/>
          </a:p>
        </p:txBody>
      </p:sp>
    </p:spTree>
    <p:extLst>
      <p:ext uri="{BB962C8B-B14F-4D97-AF65-F5344CB8AC3E}">
        <p14:creationId xmlns:p14="http://schemas.microsoft.com/office/powerpoint/2010/main" val="3099955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Another problem in dealing with phone spam is the content. The content of telephone spam is a live audio stream, which is much harder to analyze compared to text.</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To make matters worse, the content is only accessible when the phone call is answered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Therefore any solution that performs content analysis would need to answer the call, which could disrupt communication and cause privacy issues.</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21</a:t>
            </a:fld>
            <a:endParaRPr lang="en-US"/>
          </a:p>
        </p:txBody>
      </p:sp>
    </p:spTree>
    <p:extLst>
      <p:ext uri="{BB962C8B-B14F-4D97-AF65-F5344CB8AC3E}">
        <p14:creationId xmlns:p14="http://schemas.microsoft.com/office/powerpoint/2010/main" val="2560778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Another challenge in dealing</a:t>
            </a:r>
            <a:r>
              <a:rPr lang="en-US" sz="1200" kern="1200" baseline="0" dirty="0" smtClean="0">
                <a:solidFill>
                  <a:schemeClr val="tx1"/>
                </a:solidFill>
                <a:effectLst/>
                <a:latin typeface="+mn-lt"/>
                <a:ea typeface="+mn-ea"/>
                <a:cs typeface="+mn-cs"/>
              </a:rPr>
              <a:t> with telephone spam </a:t>
            </a:r>
            <a:r>
              <a:rPr lang="en-US" sz="1200" kern="1200" dirty="0" smtClean="0">
                <a:solidFill>
                  <a:schemeClr val="tx1"/>
                </a:solidFill>
                <a:effectLst/>
                <a:latin typeface="+mn-lt"/>
                <a:ea typeface="+mn-ea"/>
                <a:cs typeface="+mn-cs"/>
              </a:rPr>
              <a:t>is the</a:t>
            </a:r>
            <a:r>
              <a:rPr lang="en-US" sz="1200" kern="1200" baseline="0" dirty="0" smtClean="0">
                <a:solidFill>
                  <a:schemeClr val="tx1"/>
                </a:solidFill>
                <a:effectLst/>
                <a:latin typeface="+mn-lt"/>
                <a:ea typeface="+mn-ea"/>
                <a:cs typeface="+mn-cs"/>
              </a:rPr>
              <a:t> high bar for</a:t>
            </a:r>
            <a:r>
              <a:rPr lang="en-US" sz="1200" kern="1200" dirty="0" smtClean="0">
                <a:solidFill>
                  <a:schemeClr val="tx1"/>
                </a:solidFill>
                <a:effectLst/>
                <a:latin typeface="+mn-lt"/>
                <a:ea typeface="+mn-ea"/>
                <a:cs typeface="+mn-cs"/>
              </a:rPr>
              <a:t> user acceptance. A telephone call is arguably more important and urgent compared to email.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What if the call that was blocked was for</a:t>
            </a:r>
            <a:r>
              <a:rPr lang="en-US" sz="1200" kern="1200" baseline="0" dirty="0" smtClean="0">
                <a:solidFill>
                  <a:schemeClr val="tx1"/>
                </a:solidFill>
                <a:effectLst/>
                <a:latin typeface="+mn-lt"/>
                <a:ea typeface="+mn-ea"/>
                <a:cs typeface="+mn-cs"/>
              </a:rPr>
              <a:t> an emergency</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22</a:t>
            </a:fld>
            <a:endParaRPr lang="en-US"/>
          </a:p>
        </p:txBody>
      </p:sp>
    </p:spTree>
    <p:extLst>
      <p:ext uri="{BB962C8B-B14F-4D97-AF65-F5344CB8AC3E}">
        <p14:creationId xmlns:p14="http://schemas.microsoft.com/office/powerpoint/2010/main" val="2306259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baseline="0" dirty="0" smtClean="0">
                <a:solidFill>
                  <a:schemeClr val="tx1"/>
                </a:solidFill>
                <a:effectLst/>
                <a:latin typeface="+mn-lt"/>
                <a:ea typeface="+mn-ea"/>
                <a:cs typeface="+mn-cs"/>
              </a:rPr>
              <a:t>Furthermore, </a:t>
            </a:r>
            <a:r>
              <a:rPr lang="en-US" sz="1200" kern="1200" dirty="0" smtClean="0">
                <a:solidFill>
                  <a:schemeClr val="tx1"/>
                </a:solidFill>
                <a:effectLst/>
                <a:latin typeface="+mn-lt"/>
                <a:ea typeface="+mn-ea"/>
                <a:cs typeface="+mn-cs"/>
              </a:rPr>
              <a:t>due to way </a:t>
            </a:r>
            <a:r>
              <a:rPr lang="en-US" sz="1200" kern="1200" dirty="0" err="1" smtClean="0">
                <a:solidFill>
                  <a:schemeClr val="tx1"/>
                </a:solidFill>
                <a:effectLst/>
                <a:latin typeface="+mn-lt"/>
                <a:ea typeface="+mn-ea"/>
                <a:cs typeface="+mn-cs"/>
              </a:rPr>
              <a:t>telcos</a:t>
            </a:r>
            <a:r>
              <a:rPr lang="en-US" sz="1200" kern="1200" dirty="0" smtClean="0">
                <a:solidFill>
                  <a:schemeClr val="tx1"/>
                </a:solidFill>
                <a:effectLst/>
                <a:latin typeface="+mn-lt"/>
                <a:ea typeface="+mn-ea"/>
                <a:cs typeface="+mn-cs"/>
              </a:rPr>
              <a:t> are regulated, there is little hope expecting the carriers to reduce</a:t>
            </a:r>
            <a:r>
              <a:rPr lang="en-US" sz="1200" kern="1200" baseline="0" dirty="0" smtClean="0">
                <a:solidFill>
                  <a:schemeClr val="tx1"/>
                </a:solidFill>
                <a:effectLst/>
                <a:latin typeface="+mn-lt"/>
                <a:ea typeface="+mn-ea"/>
                <a:cs typeface="+mn-cs"/>
              </a:rPr>
              <a:t> the</a:t>
            </a:r>
            <a:r>
              <a:rPr lang="en-US" sz="1200" kern="1200" dirty="0" smtClean="0">
                <a:solidFill>
                  <a:schemeClr val="tx1"/>
                </a:solidFill>
                <a:effectLst/>
                <a:latin typeface="+mn-lt"/>
                <a:ea typeface="+mn-ea"/>
                <a:cs typeface="+mn-cs"/>
              </a:rPr>
              <a:t> traffic of</a:t>
            </a:r>
            <a:r>
              <a:rPr lang="en-US" sz="1200" kern="1200" baseline="0" dirty="0" smtClean="0">
                <a:solidFill>
                  <a:schemeClr val="tx1"/>
                </a:solidFill>
                <a:effectLst/>
                <a:latin typeface="+mn-lt"/>
                <a:ea typeface="+mn-ea"/>
                <a:cs typeface="+mn-cs"/>
              </a:rPr>
              <a:t> telephone spam</a:t>
            </a:r>
            <a:r>
              <a:rPr lang="en-US" sz="1200" kern="1200" dirty="0" smtClean="0">
                <a:solidFill>
                  <a:schemeClr val="tx1"/>
                </a:solidFill>
                <a:effectLst/>
                <a:latin typeface="+mn-lt"/>
                <a:ea typeface="+mn-ea"/>
                <a:cs typeface="+mn-cs"/>
              </a:rPr>
              <a:t> in their networks.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In the US, a law require telephone carriers to move all telephone traffic equally without exception.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In fact, due to the billing regulations, telephone carriers profit from receiving more traffic in their network.</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23</a:t>
            </a:fld>
            <a:endParaRPr lang="en-US"/>
          </a:p>
        </p:txBody>
      </p:sp>
    </p:spTree>
    <p:extLst>
      <p:ext uri="{BB962C8B-B14F-4D97-AF65-F5344CB8AC3E}">
        <p14:creationId xmlns:p14="http://schemas.microsoft.com/office/powerpoint/2010/main" val="3403640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Now we let’s briefly talk about existing defenses</a:t>
            </a:r>
            <a:r>
              <a:rPr lang="en-US" sz="1200" kern="1200" baseline="0" dirty="0" smtClean="0">
                <a:solidFill>
                  <a:schemeClr val="tx1"/>
                </a:solidFill>
                <a:effectLst/>
                <a:latin typeface="+mn-lt"/>
                <a:ea typeface="+mn-ea"/>
                <a:cs typeface="+mn-cs"/>
              </a:rPr>
              <a:t> and see if they are able to overcome those challenges.</a:t>
            </a:r>
            <a:r>
              <a:rPr lang="en-US" sz="1200" kern="1200" dirty="0" smtClean="0">
                <a:solidFill>
                  <a:schemeClr val="tx1"/>
                </a:solidFill>
                <a:effectLst/>
                <a:latin typeface="+mn-lt"/>
                <a:ea typeface="+mn-ea"/>
                <a:cs typeface="+mn-cs"/>
              </a:rPr>
              <a: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We’ve gathered various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techniques from a variety of sources, and was able to systematically group them into 3 categories.</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24</a:t>
            </a:fld>
            <a:endParaRPr lang="en-US"/>
          </a:p>
        </p:txBody>
      </p:sp>
    </p:spTree>
    <p:extLst>
      <p:ext uri="{BB962C8B-B14F-4D97-AF65-F5344CB8AC3E}">
        <p14:creationId xmlns:p14="http://schemas.microsoft.com/office/powerpoint/2010/main" val="52798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 first category is call request header analysis. These techniques analyze a call based on the header information associated with a call request. For instance, the caller ID number is a popular type of header information that could be used to analyze a call. However, using the caller ID also makes them vulnerable to caller ID spoofing.</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Examples of call request header analysis include caller ID blacklisting,</a:t>
            </a:r>
            <a:r>
              <a:rPr lang="en-US" sz="1200" kern="1200" baseline="0" dirty="0" smtClean="0">
                <a:solidFill>
                  <a:schemeClr val="tx1"/>
                </a:solidFill>
                <a:effectLst/>
                <a:latin typeface="+mn-lt"/>
                <a:ea typeface="+mn-ea"/>
                <a:cs typeface="+mn-cs"/>
              </a:rPr>
              <a:t> caller behavior monitoring</a:t>
            </a:r>
            <a:r>
              <a:rPr lang="en-US" sz="1200" kern="1200" dirty="0" smtClean="0">
                <a:solidFill>
                  <a:schemeClr val="tx1"/>
                </a:solidFill>
                <a:effectLst/>
                <a:latin typeface="+mn-lt"/>
                <a:ea typeface="+mn-ea"/>
                <a:cs typeface="+mn-cs"/>
              </a:rPr>
              <a:t> and reputation system of the caller ID.</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25</a:t>
            </a:fld>
            <a:endParaRPr lang="en-US"/>
          </a:p>
        </p:txBody>
      </p:sp>
    </p:spTree>
    <p:extLst>
      <p:ext uri="{BB962C8B-B14F-4D97-AF65-F5344CB8AC3E}">
        <p14:creationId xmlns:p14="http://schemas.microsoft.com/office/powerpoint/2010/main" val="22112488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Another category is Voice interactive screening. These techniques analyze a call using the voice stream or voice interaction of the caller. However, all these techniques have the downside of requiring the call to be answered in order to analyze the audio.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Examples of voice interactive screening include audio fingerprinting which create audio profiles of spams, speech content analysis which converts the voice to text to analyze for spam, and CAPTCHA that interactively tests the caller using a reverse </a:t>
            </a:r>
            <a:r>
              <a:rPr lang="en-US" sz="1200" kern="1200" dirty="0" err="1" smtClean="0">
                <a:solidFill>
                  <a:schemeClr val="tx1"/>
                </a:solidFill>
                <a:effectLst/>
                <a:latin typeface="+mn-lt"/>
                <a:ea typeface="+mn-ea"/>
                <a:cs typeface="+mn-cs"/>
              </a:rPr>
              <a:t>turing</a:t>
            </a:r>
            <a:r>
              <a:rPr lang="en-US" sz="1200" kern="1200" dirty="0" smtClean="0">
                <a:solidFill>
                  <a:schemeClr val="tx1"/>
                </a:solidFill>
                <a:effectLst/>
                <a:latin typeface="+mn-lt"/>
                <a:ea typeface="+mn-ea"/>
                <a:cs typeface="+mn-cs"/>
              </a:rPr>
              <a:t> test to check</a:t>
            </a:r>
            <a:r>
              <a:rPr lang="en-US" sz="1200" kern="1200" baseline="0" dirty="0" smtClean="0">
                <a:solidFill>
                  <a:schemeClr val="tx1"/>
                </a:solidFill>
                <a:effectLst/>
                <a:latin typeface="+mn-lt"/>
                <a:ea typeface="+mn-ea"/>
                <a:cs typeface="+mn-cs"/>
              </a:rPr>
              <a:t> if the caller is</a:t>
            </a:r>
            <a:r>
              <a:rPr lang="en-US" sz="1200" kern="1200" dirty="0" smtClean="0">
                <a:solidFill>
                  <a:schemeClr val="tx1"/>
                </a:solidFill>
                <a:effectLst/>
                <a:latin typeface="+mn-lt"/>
                <a:ea typeface="+mn-ea"/>
                <a:cs typeface="+mn-cs"/>
              </a:rPr>
              <a:t> human.</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26</a:t>
            </a:fld>
            <a:endParaRPr lang="en-US"/>
          </a:p>
        </p:txBody>
      </p:sp>
    </p:spTree>
    <p:extLst>
      <p:ext uri="{BB962C8B-B14F-4D97-AF65-F5344CB8AC3E}">
        <p14:creationId xmlns:p14="http://schemas.microsoft.com/office/powerpoint/2010/main" val="3084518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Last but not least, we have caller compliance. These techniques require the caller to first satisfy a compliance requirement prior to being allow to communicate with the recipient. The compliance requirement would be easy for the legitimate caller but difficult or costly for the spammer.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Example of caller compliance techniques include do-no-call registry which legally prohibits the spammer from calling a list of numbers or potentially face substantial fines,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Call back verification which reject all initial calls, and forces the caller to wait for the recipient to call back,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and also proof of identity, which require the caller to provide an unforgeable identity token such that the caller could be held responsible for making illegal calls.</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27</a:t>
            </a:fld>
            <a:endParaRPr lang="en-US"/>
          </a:p>
        </p:txBody>
      </p:sp>
    </p:spTree>
    <p:extLst>
      <p:ext uri="{BB962C8B-B14F-4D97-AF65-F5344CB8AC3E}">
        <p14:creationId xmlns:p14="http://schemas.microsoft.com/office/powerpoint/2010/main" val="6960881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Next we’ll talk about how we provided our assessment to these techniques.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In the paper, we proposed a large set of assessment criteria.</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And The set of assessment criteria can be grouped into three categories.</a:t>
            </a:r>
          </a:p>
          <a:p>
            <a:r>
              <a:rPr lang="en-US" sz="1200" kern="1200" dirty="0" smtClean="0">
                <a:solidFill>
                  <a:schemeClr val="tx1"/>
                </a:solidFill>
                <a:effectLst/>
                <a:latin typeface="+mn-lt"/>
                <a:ea typeface="+mn-ea"/>
                <a:cs typeface="+mn-cs"/>
              </a:rPr>
              <a:t>First we have usability, which evaluates the ease-of-use from both the caller and recipient’s perspective. </a:t>
            </a:r>
          </a:p>
          <a:p>
            <a:r>
              <a:rPr lang="en-US" sz="1200" kern="1200" dirty="0" smtClean="0">
                <a:solidFill>
                  <a:schemeClr val="tx1"/>
                </a:solidFill>
                <a:effectLst/>
                <a:latin typeface="+mn-lt"/>
                <a:ea typeface="+mn-ea"/>
                <a:cs typeface="+mn-cs"/>
              </a:rPr>
              <a:t>The second category is deployability, which evaluates the ease of deployment, development and operation.</a:t>
            </a:r>
          </a:p>
          <a:p>
            <a:r>
              <a:rPr lang="en-US" sz="1200" kern="1200" dirty="0" smtClean="0">
                <a:solidFill>
                  <a:schemeClr val="tx1"/>
                </a:solidFill>
                <a:effectLst/>
                <a:latin typeface="+mn-lt"/>
                <a:ea typeface="+mn-ea"/>
                <a:cs typeface="+mn-cs"/>
              </a:rPr>
              <a:t>Finally, we have robustness, which evaluates the </a:t>
            </a:r>
            <a:r>
              <a:rPr lang="en-US" sz="1200" kern="1200" dirty="0" err="1" smtClean="0">
                <a:solidFill>
                  <a:schemeClr val="tx1"/>
                </a:solidFill>
                <a:effectLst/>
                <a:latin typeface="+mn-lt"/>
                <a:ea typeface="+mn-ea"/>
                <a:cs typeface="+mn-cs"/>
              </a:rPr>
              <a:t>techniques’s</a:t>
            </a:r>
            <a:r>
              <a:rPr lang="en-US" sz="1200" kern="1200" dirty="0" smtClean="0">
                <a:solidFill>
                  <a:schemeClr val="tx1"/>
                </a:solidFill>
                <a:effectLst/>
                <a:latin typeface="+mn-lt"/>
                <a:ea typeface="+mn-ea"/>
                <a:cs typeface="+mn-cs"/>
              </a:rPr>
              <a:t> resilience against errors and circumvention.</a:t>
            </a:r>
          </a:p>
          <a:p>
            <a:r>
              <a:rPr lang="en-US" sz="1200" kern="1200" dirty="0" smtClean="0">
                <a:solidFill>
                  <a:schemeClr val="tx1"/>
                </a:solidFill>
                <a:effectLst/>
                <a:latin typeface="+mn-lt"/>
                <a:ea typeface="+mn-ea"/>
                <a:cs typeface="+mn-cs"/>
              </a:rPr>
              <a:t>Now let put the techniques and assessment criteria together and see how they match up to each other.</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28</a:t>
            </a:fld>
            <a:endParaRPr lang="en-US"/>
          </a:p>
        </p:txBody>
      </p:sp>
    </p:spTree>
    <p:extLst>
      <p:ext uri="{BB962C8B-B14F-4D97-AF65-F5344CB8AC3E}">
        <p14:creationId xmlns:p14="http://schemas.microsoft.com/office/powerpoint/2010/main" val="17390958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evaluation of the techniques in the paper</a:t>
            </a:r>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29</a:t>
            </a:fld>
            <a:endParaRPr lang="en-US"/>
          </a:p>
        </p:txBody>
      </p:sp>
    </p:spTree>
    <p:extLst>
      <p:ext uri="{BB962C8B-B14F-4D97-AF65-F5344CB8AC3E}">
        <p14:creationId xmlns:p14="http://schemas.microsoft.com/office/powerpoint/2010/main" val="2400142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Telephone spam is now a serious and widespread issue.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In the US,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national do not call registry receives about 200 thousand robocall complaints every month.</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And</a:t>
            </a:r>
            <a:r>
              <a:rPr lang="en-US" sz="1200" kern="1200" baseline="0" dirty="0" smtClean="0">
                <a:solidFill>
                  <a:schemeClr val="tx1"/>
                </a:solidFill>
                <a:effectLst/>
                <a:latin typeface="+mn-lt"/>
                <a:ea typeface="+mn-ea"/>
                <a:cs typeface="+mn-cs"/>
              </a:rPr>
              <a:t> those are only the ones that complained</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3</a:t>
            </a:fld>
            <a:endParaRPr lang="en-US"/>
          </a:p>
        </p:txBody>
      </p:sp>
    </p:spTree>
    <p:extLst>
      <p:ext uri="{BB962C8B-B14F-4D97-AF65-F5344CB8AC3E}">
        <p14:creationId xmlns:p14="http://schemas.microsoft.com/office/powerpoint/2010/main" val="2921826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IN" sz="1200" kern="1200" dirty="0" smtClean="0">
                <a:solidFill>
                  <a:schemeClr val="tx1"/>
                </a:solidFill>
                <a:effectLst/>
                <a:latin typeface="+mn-lt"/>
                <a:ea typeface="+mn-ea"/>
                <a:cs typeface="+mn-cs"/>
              </a:rPr>
              <a:t>In short, I will provide</a:t>
            </a:r>
            <a:r>
              <a:rPr lang="en-IN" sz="1200" kern="1200" baseline="0" dirty="0" smtClean="0">
                <a:solidFill>
                  <a:schemeClr val="tx1"/>
                </a:solidFill>
                <a:effectLst/>
                <a:latin typeface="+mn-lt"/>
                <a:ea typeface="+mn-ea"/>
                <a:cs typeface="+mn-cs"/>
              </a:rPr>
              <a:t> you with a general idea of how the techniques fair against the assessment criteria.</a:t>
            </a:r>
          </a:p>
          <a:p>
            <a:pPr marL="0" marR="0" indent="0" algn="l" defTabSz="914400" rtl="0" eaLnBrk="0" fontAlgn="base" latinLnBrk="0" hangingPunct="0">
              <a:lnSpc>
                <a:spcPct val="100000"/>
              </a:lnSpc>
              <a:spcBef>
                <a:spcPct val="30000"/>
              </a:spcBef>
              <a:spcAft>
                <a:spcPct val="0"/>
              </a:spcAft>
              <a:buClrTx/>
              <a:buSzTx/>
              <a:buFontTx/>
              <a:buNone/>
              <a:tabLst/>
              <a:defRPr/>
            </a:pPr>
            <a:endParaRPr lang="en-IN"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IN" sz="1200" kern="1200" dirty="0" smtClean="0">
                <a:solidFill>
                  <a:schemeClr val="tx1"/>
                </a:solidFill>
                <a:effectLst/>
                <a:latin typeface="+mn-lt"/>
                <a:ea typeface="+mn-ea"/>
                <a:cs typeface="+mn-cs"/>
              </a:rPr>
              <a:t>In general, Call Request Header Analysis do very well in term of usability and deployability, but they</a:t>
            </a:r>
            <a:r>
              <a:rPr lang="en-IN" sz="1200" kern="1200" baseline="0" dirty="0" smtClean="0">
                <a:solidFill>
                  <a:schemeClr val="tx1"/>
                </a:solidFill>
                <a:effectLst/>
                <a:latin typeface="+mn-lt"/>
                <a:ea typeface="+mn-ea"/>
                <a:cs typeface="+mn-cs"/>
              </a:rPr>
              <a:t> also</a:t>
            </a:r>
            <a:r>
              <a:rPr lang="en-IN" sz="1200" kern="1200" dirty="0" smtClean="0">
                <a:solidFill>
                  <a:schemeClr val="tx1"/>
                </a:solidFill>
                <a:effectLst/>
                <a:latin typeface="+mn-lt"/>
                <a:ea typeface="+mn-ea"/>
                <a:cs typeface="+mn-cs"/>
              </a:rPr>
              <a:t> do poorly in terms of robustness mainly due to caller id spoofing.</a:t>
            </a: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IN" sz="1200" kern="1200" dirty="0" smtClean="0">
                <a:solidFill>
                  <a:schemeClr val="tx1"/>
                </a:solidFill>
                <a:effectLst/>
                <a:latin typeface="+mn-lt"/>
                <a:ea typeface="+mn-ea"/>
                <a:cs typeface="+mn-cs"/>
              </a:rPr>
              <a:t>Voice interactive screening do poorly in term usability, due to delays and intrusiveness of voice analysis, but</a:t>
            </a:r>
            <a:r>
              <a:rPr lang="en-IN" sz="1200" kern="1200" baseline="0" dirty="0" smtClean="0">
                <a:solidFill>
                  <a:schemeClr val="tx1"/>
                </a:solidFill>
                <a:effectLst/>
                <a:latin typeface="+mn-lt"/>
                <a:ea typeface="+mn-ea"/>
                <a:cs typeface="+mn-cs"/>
              </a:rPr>
              <a:t> </a:t>
            </a:r>
            <a:r>
              <a:rPr lang="en-IN" sz="1200" kern="1200" dirty="0" smtClean="0">
                <a:solidFill>
                  <a:schemeClr val="tx1"/>
                </a:solidFill>
                <a:effectLst/>
                <a:latin typeface="+mn-lt"/>
                <a:ea typeface="+mn-ea"/>
                <a:cs typeface="+mn-cs"/>
              </a:rPr>
              <a:t>in terms of deployability and robustness, they are decent but not without flaws.</a:t>
            </a: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IN" sz="1200" kern="1200" dirty="0" smtClean="0">
                <a:solidFill>
                  <a:schemeClr val="tx1"/>
                </a:solidFill>
                <a:effectLst/>
                <a:latin typeface="+mn-lt"/>
                <a:ea typeface="+mn-ea"/>
                <a:cs typeface="+mn-cs"/>
              </a:rPr>
              <a:t>Caller compliance can be either good or bad in usability and deployability depending on the technique, but most of them do very well in robustness.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IN"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IN" sz="1200" kern="1200" dirty="0" smtClean="0">
                <a:solidFill>
                  <a:schemeClr val="tx1"/>
                </a:solidFill>
                <a:effectLst/>
                <a:latin typeface="+mn-lt"/>
                <a:ea typeface="+mn-ea"/>
                <a:cs typeface="+mn-cs"/>
              </a:rPr>
              <a:t>Unfortunately, no standalone technique is able to satisfy all of the assessment criteria. </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30</a:t>
            </a:fld>
            <a:endParaRPr lang="en-US"/>
          </a:p>
        </p:txBody>
      </p:sp>
    </p:spTree>
    <p:extLst>
      <p:ext uri="{BB962C8B-B14F-4D97-AF65-F5344CB8AC3E}">
        <p14:creationId xmlns:p14="http://schemas.microsoft.com/office/powerpoint/2010/main" val="289123414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IN" sz="1200" kern="1200" dirty="0" smtClean="0">
                <a:solidFill>
                  <a:schemeClr val="tx1"/>
                </a:solidFill>
                <a:effectLst/>
                <a:latin typeface="+mn-lt"/>
                <a:ea typeface="+mn-ea"/>
                <a:cs typeface="+mn-cs"/>
              </a:rPr>
              <a:t>And therefore, some solutions combine several technique together to</a:t>
            </a:r>
            <a:r>
              <a:rPr lang="en-IN" sz="1200" kern="1200" baseline="0" dirty="0" smtClean="0">
                <a:solidFill>
                  <a:schemeClr val="tx1"/>
                </a:solidFill>
                <a:effectLst/>
                <a:latin typeface="+mn-lt"/>
                <a:ea typeface="+mn-ea"/>
                <a:cs typeface="+mn-cs"/>
              </a:rPr>
              <a:t> improve the overall effectiveness</a:t>
            </a:r>
            <a:r>
              <a:rPr lang="en-IN" sz="1200" kern="1200" dirty="0" smtClean="0">
                <a:solidFill>
                  <a:schemeClr val="tx1"/>
                </a:solidFill>
                <a:effectLst/>
                <a:latin typeface="+mn-lt"/>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IN" sz="1200" kern="1200" dirty="0" smtClean="0">
                <a:solidFill>
                  <a:schemeClr val="tx1"/>
                </a:solidFill>
                <a:effectLst/>
                <a:latin typeface="+mn-lt"/>
                <a:ea typeface="+mn-ea"/>
                <a:cs typeface="+mn-cs"/>
              </a:rPr>
              <a:t>And we are able to systematically categorize the ways to combine techniques into 3 categories.</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31</a:t>
            </a:fld>
            <a:endParaRPr lang="en-US"/>
          </a:p>
        </p:txBody>
      </p:sp>
    </p:spTree>
    <p:extLst>
      <p:ext uri="{BB962C8B-B14F-4D97-AF65-F5344CB8AC3E}">
        <p14:creationId xmlns:p14="http://schemas.microsoft.com/office/powerpoint/2010/main" val="2394670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IN" sz="1200" kern="1200" dirty="0" smtClean="0">
                <a:solidFill>
                  <a:schemeClr val="tx1"/>
                </a:solidFill>
                <a:effectLst/>
                <a:latin typeface="+mn-lt"/>
                <a:ea typeface="+mn-ea"/>
                <a:cs typeface="+mn-cs"/>
              </a:rPr>
              <a:t>First we have phased decisions, which combine several techniques into a linear sequence of decision stages. If an earlier technique determines that the call is spam, then it may not be necessary to run the later stages. </a:t>
            </a:r>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32</a:t>
            </a:fld>
            <a:endParaRPr lang="en-US"/>
          </a:p>
        </p:txBody>
      </p:sp>
    </p:spTree>
    <p:extLst>
      <p:ext uri="{BB962C8B-B14F-4D97-AF65-F5344CB8AC3E}">
        <p14:creationId xmlns:p14="http://schemas.microsoft.com/office/powerpoint/2010/main" val="25648555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IN" sz="1200" kern="1200" dirty="0" smtClean="0">
                <a:solidFill>
                  <a:schemeClr val="tx1"/>
                </a:solidFill>
                <a:effectLst/>
                <a:latin typeface="+mn-lt"/>
                <a:ea typeface="+mn-ea"/>
                <a:cs typeface="+mn-cs"/>
              </a:rPr>
              <a:t>Another approach is to use weighted scoring, Where different techniques analyse the call simultaneously, and the outputs are</a:t>
            </a:r>
            <a:r>
              <a:rPr lang="en-IN" sz="1200" kern="1200" baseline="0" dirty="0" smtClean="0">
                <a:solidFill>
                  <a:schemeClr val="tx1"/>
                </a:solidFill>
                <a:effectLst/>
                <a:latin typeface="+mn-lt"/>
                <a:ea typeface="+mn-ea"/>
                <a:cs typeface="+mn-cs"/>
              </a:rPr>
              <a:t> </a:t>
            </a:r>
            <a:r>
              <a:rPr lang="en-IN" sz="1200" kern="1200" dirty="0" smtClean="0">
                <a:solidFill>
                  <a:schemeClr val="tx1"/>
                </a:solidFill>
                <a:effectLst/>
                <a:latin typeface="+mn-lt"/>
                <a:ea typeface="+mn-ea"/>
                <a:cs typeface="+mn-cs"/>
              </a:rPr>
              <a:t>combined to make</a:t>
            </a:r>
            <a:r>
              <a:rPr lang="en-IN" sz="1200" kern="1200" baseline="0" dirty="0" smtClean="0">
                <a:solidFill>
                  <a:schemeClr val="tx1"/>
                </a:solidFill>
                <a:effectLst/>
                <a:latin typeface="+mn-lt"/>
                <a:ea typeface="+mn-ea"/>
                <a:cs typeface="+mn-cs"/>
              </a:rPr>
              <a:t> a</a:t>
            </a:r>
            <a:r>
              <a:rPr lang="en-IN" sz="1200" kern="1200" dirty="0" smtClean="0">
                <a:solidFill>
                  <a:schemeClr val="tx1"/>
                </a:solidFill>
                <a:effectLst/>
                <a:latin typeface="+mn-lt"/>
                <a:ea typeface="+mn-ea"/>
                <a:cs typeface="+mn-cs"/>
              </a:rPr>
              <a:t> weighted score, which determines the final decision of the call. </a:t>
            </a:r>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33</a:t>
            </a:fld>
            <a:endParaRPr lang="en-US"/>
          </a:p>
        </p:txBody>
      </p:sp>
    </p:spTree>
    <p:extLst>
      <p:ext uri="{BB962C8B-B14F-4D97-AF65-F5344CB8AC3E}">
        <p14:creationId xmlns:p14="http://schemas.microsoft.com/office/powerpoint/2010/main" val="23877907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IN" sz="1200" kern="1200" dirty="0" smtClean="0">
                <a:solidFill>
                  <a:schemeClr val="tx1"/>
                </a:solidFill>
                <a:effectLst/>
                <a:latin typeface="+mn-lt"/>
                <a:ea typeface="+mn-ea"/>
                <a:cs typeface="+mn-cs"/>
              </a:rPr>
              <a:t>Finally, we have conditional procedures, arguably</a:t>
            </a:r>
            <a:r>
              <a:rPr lang="en-IN" sz="1200" kern="1200" baseline="0" dirty="0" smtClean="0">
                <a:solidFill>
                  <a:schemeClr val="tx1"/>
                </a:solidFill>
                <a:effectLst/>
                <a:latin typeface="+mn-lt"/>
                <a:ea typeface="+mn-ea"/>
                <a:cs typeface="+mn-cs"/>
              </a:rPr>
              <a:t> the most advance way of combining techniques</a:t>
            </a:r>
            <a:r>
              <a:rPr lang="en-IN" sz="1200" kern="1200" dirty="0" smtClean="0">
                <a:solidFill>
                  <a:schemeClr val="tx1"/>
                </a:solidFill>
                <a:effectLst/>
                <a:latin typeface="+mn-lt"/>
                <a:ea typeface="+mn-ea"/>
                <a:cs typeface="+mn-cs"/>
              </a:rPr>
              <a:t>. Conditional procedures combine several techniques based on a set rules. This allows different set of techniques to be used based on certain conditions, such the preference of the recipient or the reputation of the caller.</a:t>
            </a:r>
            <a:endParaRPr lang="en-US" sz="1200" kern="1200" dirty="0" smtClean="0">
              <a:solidFill>
                <a:schemeClr val="tx1"/>
              </a:solidFill>
              <a:effectLst/>
              <a:latin typeface="+mn-l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34</a:t>
            </a:fld>
            <a:endParaRPr lang="en-US"/>
          </a:p>
        </p:txBody>
      </p:sp>
    </p:spTree>
    <p:extLst>
      <p:ext uri="{BB962C8B-B14F-4D97-AF65-F5344CB8AC3E}">
        <p14:creationId xmlns:p14="http://schemas.microsoft.com/office/powerpoint/2010/main" val="25618370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IN" sz="1200" kern="1200" dirty="0" smtClean="0">
                <a:solidFill>
                  <a:schemeClr val="tx1"/>
                </a:solidFill>
                <a:effectLst/>
                <a:latin typeface="+mn-lt"/>
                <a:ea typeface="+mn-ea"/>
                <a:cs typeface="+mn-cs"/>
              </a:rPr>
              <a:t>In the paper, This</a:t>
            </a:r>
            <a:r>
              <a:rPr lang="en-IN" sz="1200" kern="1200" baseline="0" dirty="0" smtClean="0">
                <a:solidFill>
                  <a:schemeClr val="tx1"/>
                </a:solidFill>
                <a:effectLst/>
                <a:latin typeface="+mn-lt"/>
                <a:ea typeface="+mn-ea"/>
                <a:cs typeface="+mn-cs"/>
              </a:rPr>
              <a:t> is a summary of</a:t>
            </a:r>
            <a:r>
              <a:rPr lang="en-IN" sz="1200" kern="1200" dirty="0" smtClean="0">
                <a:solidFill>
                  <a:schemeClr val="tx1"/>
                </a:solidFill>
                <a:effectLst/>
                <a:latin typeface="+mn-lt"/>
                <a:ea typeface="+mn-ea"/>
                <a:cs typeface="+mn-cs"/>
              </a:rPr>
              <a:t> existing works using combined technique.</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35</a:t>
            </a:fld>
            <a:endParaRPr lang="en-US"/>
          </a:p>
        </p:txBody>
      </p:sp>
    </p:spTree>
    <p:extLst>
      <p:ext uri="{BB962C8B-B14F-4D97-AF65-F5344CB8AC3E}">
        <p14:creationId xmlns:p14="http://schemas.microsoft.com/office/powerpoint/2010/main" val="31955600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In general,</a:t>
            </a:r>
            <a:r>
              <a:rPr lang="en-IN" sz="1200" kern="1200" baseline="0" dirty="0" smtClean="0">
                <a:solidFill>
                  <a:schemeClr val="tx1"/>
                </a:solidFill>
                <a:effectLst/>
                <a:latin typeface="+mn-lt"/>
                <a:ea typeface="+mn-ea"/>
                <a:cs typeface="+mn-cs"/>
              </a:rPr>
              <a:t> </a:t>
            </a:r>
            <a:r>
              <a:rPr lang="en-IN" sz="1200" kern="1200" dirty="0" smtClean="0">
                <a:solidFill>
                  <a:schemeClr val="tx1"/>
                </a:solidFill>
                <a:effectLst/>
                <a:latin typeface="+mn-lt"/>
                <a:ea typeface="+mn-ea"/>
                <a:cs typeface="+mn-cs"/>
              </a:rPr>
              <a:t>combining several techniques together can create synergy</a:t>
            </a:r>
            <a:r>
              <a:rPr lang="en-IN" sz="1200" kern="1200" baseline="0" dirty="0" smtClean="0">
                <a:solidFill>
                  <a:schemeClr val="tx1"/>
                </a:solidFill>
                <a:effectLst/>
                <a:latin typeface="+mn-lt"/>
                <a:ea typeface="+mn-ea"/>
                <a:cs typeface="+mn-cs"/>
              </a:rPr>
              <a:t> when</a:t>
            </a:r>
            <a:r>
              <a:rPr lang="en-IN" sz="1200" kern="1200" dirty="0" smtClean="0">
                <a:solidFill>
                  <a:schemeClr val="tx1"/>
                </a:solidFill>
                <a:effectLst/>
                <a:latin typeface="+mn-lt"/>
                <a:ea typeface="+mn-ea"/>
                <a:cs typeface="+mn-cs"/>
              </a:rPr>
              <a:t> advantages one technique can</a:t>
            </a:r>
            <a:r>
              <a:rPr lang="en-IN" sz="1200" kern="1200" baseline="0" dirty="0" smtClean="0">
                <a:solidFill>
                  <a:schemeClr val="tx1"/>
                </a:solidFill>
                <a:effectLst/>
                <a:latin typeface="+mn-lt"/>
                <a:ea typeface="+mn-ea"/>
                <a:cs typeface="+mn-cs"/>
              </a:rPr>
              <a:t> overcome </a:t>
            </a:r>
            <a:r>
              <a:rPr lang="en-IN" sz="1200" kern="1200" dirty="0" smtClean="0">
                <a:solidFill>
                  <a:schemeClr val="tx1"/>
                </a:solidFill>
                <a:effectLst/>
                <a:latin typeface="+mn-lt"/>
                <a:ea typeface="+mn-ea"/>
                <a:cs typeface="+mn-cs"/>
              </a:rPr>
              <a:t>the weaknesses of other techniques. </a:t>
            </a:r>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36</a:t>
            </a:fld>
            <a:endParaRPr lang="en-US"/>
          </a:p>
        </p:txBody>
      </p:sp>
    </p:spTree>
    <p:extLst>
      <p:ext uri="{BB962C8B-B14F-4D97-AF65-F5344CB8AC3E}">
        <p14:creationId xmlns:p14="http://schemas.microsoft.com/office/powerpoint/2010/main" val="3236110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However, due to the immediacy constraints of telephone</a:t>
            </a:r>
            <a:r>
              <a:rPr lang="en-IN" sz="1200" kern="1200" baseline="0" dirty="0" smtClean="0">
                <a:solidFill>
                  <a:schemeClr val="tx1"/>
                </a:solidFill>
                <a:effectLst/>
                <a:latin typeface="+mn-lt"/>
                <a:ea typeface="+mn-ea"/>
                <a:cs typeface="+mn-cs"/>
              </a:rPr>
              <a:t> calls</a:t>
            </a:r>
            <a:r>
              <a:rPr lang="en-IN" sz="1200" kern="1200" dirty="0" smtClean="0">
                <a:solidFill>
                  <a:schemeClr val="tx1"/>
                </a:solidFill>
                <a:effectLst/>
                <a:latin typeface="+mn-lt"/>
                <a:ea typeface="+mn-ea"/>
                <a:cs typeface="+mn-cs"/>
              </a:rPr>
              <a:t>, care must be taken such that the higher complexity of combining techniques does not degrade the user experience. </a:t>
            </a:r>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37</a:t>
            </a:fld>
            <a:endParaRPr lang="en-US"/>
          </a:p>
        </p:txBody>
      </p:sp>
    </p:spTree>
    <p:extLst>
      <p:ext uri="{BB962C8B-B14F-4D97-AF65-F5344CB8AC3E}">
        <p14:creationId xmlns:p14="http://schemas.microsoft.com/office/powerpoint/2010/main" val="1948369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This bring us to our conclusion. And what we believe the future direction should be.</a:t>
            </a:r>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38</a:t>
            </a:fld>
            <a:endParaRPr lang="en-US"/>
          </a:p>
        </p:txBody>
      </p:sp>
    </p:spTree>
    <p:extLst>
      <p:ext uri="{BB962C8B-B14F-4D97-AF65-F5344CB8AC3E}">
        <p14:creationId xmlns:p14="http://schemas.microsoft.com/office/powerpoint/2010/main" val="15611147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As more and more protocols extend its reach into the PSTN</a:t>
            </a:r>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39</a:t>
            </a:fld>
            <a:endParaRPr lang="en-US"/>
          </a:p>
        </p:txBody>
      </p:sp>
    </p:spTree>
    <p:extLst>
      <p:ext uri="{BB962C8B-B14F-4D97-AF65-F5344CB8AC3E}">
        <p14:creationId xmlns:p14="http://schemas.microsoft.com/office/powerpoint/2010/main" val="3432941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In order to deal with this issue, the government already</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started regulating against unwanted phone calls since the 1990s.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Starting with 1991, a</a:t>
            </a:r>
            <a:r>
              <a:rPr lang="en-US" sz="1200" kern="1200" baseline="0" dirty="0" smtClean="0">
                <a:solidFill>
                  <a:schemeClr val="tx1"/>
                </a:solidFill>
                <a:effectLst/>
                <a:latin typeface="+mn-lt"/>
                <a:ea typeface="+mn-ea"/>
                <a:cs typeface="+mn-cs"/>
              </a:rPr>
              <a:t> law </a:t>
            </a:r>
            <a:r>
              <a:rPr lang="en-US" sz="1200" kern="1200" dirty="0" smtClean="0">
                <a:solidFill>
                  <a:schemeClr val="tx1"/>
                </a:solidFill>
                <a:effectLst/>
                <a:latin typeface="+mn-lt"/>
                <a:ea typeface="+mn-ea"/>
                <a:cs typeface="+mn-cs"/>
              </a:rPr>
              <a:t>was enacted to restrict most forms of </a:t>
            </a:r>
            <a:r>
              <a:rPr lang="en-US" sz="1200" kern="1200" dirty="0" err="1" smtClean="0">
                <a:solidFill>
                  <a:schemeClr val="tx1"/>
                </a:solidFill>
                <a:effectLst/>
                <a:latin typeface="+mn-lt"/>
                <a:ea typeface="+mn-ea"/>
                <a:cs typeface="+mn-cs"/>
              </a:rPr>
              <a:t>robocalls</a:t>
            </a:r>
            <a:r>
              <a:rPr lang="en-US" sz="1200" kern="1200" dirty="0" smtClean="0">
                <a:solidFill>
                  <a:schemeClr val="tx1"/>
                </a:solidFill>
                <a:effectLst/>
                <a:latin typeface="+mn-lt"/>
                <a:ea typeface="+mn-ea"/>
                <a:cs typeface="+mn-cs"/>
              </a:rPr>
              <a:t>.</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And in the 2000s, the government set up the national do not call registry that opts consumers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out of telemarketing calls.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And more recently in the last few years, the government started hosting annual competitions aimed at stopping robocalls.</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4</a:t>
            </a:fld>
            <a:endParaRPr lang="en-US"/>
          </a:p>
        </p:txBody>
      </p:sp>
    </p:spTree>
    <p:extLst>
      <p:ext uri="{BB962C8B-B14F-4D97-AF65-F5344CB8AC3E}">
        <p14:creationId xmlns:p14="http://schemas.microsoft.com/office/powerpoint/2010/main" val="21087443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we believe that the PSTN would need to improve its core robustness. </a:t>
            </a:r>
          </a:p>
          <a:p>
            <a:r>
              <a:rPr lang="en-IN" sz="1200" kern="1200" dirty="0" smtClean="0">
                <a:solidFill>
                  <a:schemeClr val="tx1"/>
                </a:solidFill>
                <a:effectLst/>
                <a:latin typeface="+mn-lt"/>
                <a:ea typeface="+mn-ea"/>
                <a:cs typeface="+mn-cs"/>
              </a:rPr>
              <a:t>One glaring issue that continually reoccurs is caller ID spoofing. If caller ID spoofing could be prevented effectively, simple techniques such</a:t>
            </a:r>
            <a:r>
              <a:rPr lang="en-IN" sz="1200" kern="1200" baseline="0" dirty="0" smtClean="0">
                <a:solidFill>
                  <a:schemeClr val="tx1"/>
                </a:solidFill>
                <a:effectLst/>
                <a:latin typeface="+mn-lt"/>
                <a:ea typeface="+mn-ea"/>
                <a:cs typeface="+mn-cs"/>
              </a:rPr>
              <a:t> as </a:t>
            </a:r>
            <a:r>
              <a:rPr lang="en-IN" sz="1200" kern="1200" dirty="0" smtClean="0">
                <a:solidFill>
                  <a:schemeClr val="tx1"/>
                </a:solidFill>
                <a:effectLst/>
                <a:latin typeface="+mn-lt"/>
                <a:ea typeface="+mn-ea"/>
                <a:cs typeface="+mn-cs"/>
              </a:rPr>
              <a:t>Call Request Header Analysis would satisfy all of our evaluation criteria.</a:t>
            </a:r>
          </a:p>
          <a:p>
            <a:r>
              <a:rPr lang="en-IN" sz="1200" kern="1200" dirty="0" smtClean="0">
                <a:solidFill>
                  <a:schemeClr val="tx1"/>
                </a:solidFill>
                <a:effectLst/>
                <a:latin typeface="+mn-lt"/>
                <a:ea typeface="+mn-ea"/>
                <a:cs typeface="+mn-cs"/>
              </a:rPr>
              <a:t>Preventing</a:t>
            </a:r>
            <a:r>
              <a:rPr lang="en-IN" sz="1200" kern="1200" baseline="0" dirty="0" smtClean="0">
                <a:solidFill>
                  <a:schemeClr val="tx1"/>
                </a:solidFill>
                <a:effectLst/>
                <a:latin typeface="+mn-lt"/>
                <a:ea typeface="+mn-ea"/>
                <a:cs typeface="+mn-cs"/>
              </a:rPr>
              <a:t> </a:t>
            </a:r>
            <a:r>
              <a:rPr lang="en-IN" sz="1200" kern="1200" dirty="0" smtClean="0">
                <a:solidFill>
                  <a:schemeClr val="tx1"/>
                </a:solidFill>
                <a:effectLst/>
                <a:latin typeface="+mn-lt"/>
                <a:ea typeface="+mn-ea"/>
                <a:cs typeface="+mn-cs"/>
              </a:rPr>
              <a:t>caller ID spoofing </a:t>
            </a:r>
            <a:r>
              <a:rPr lang="en-IN" sz="1200" kern="1200" baseline="0" dirty="0" smtClean="0">
                <a:solidFill>
                  <a:schemeClr val="tx1"/>
                </a:solidFill>
                <a:effectLst/>
                <a:latin typeface="+mn-lt"/>
                <a:ea typeface="+mn-ea"/>
                <a:cs typeface="+mn-cs"/>
              </a:rPr>
              <a:t>would not only be useful in reducing telephone spam, many other apps and services that rely on the caller ID would also benefit from the improved robustness.</a:t>
            </a:r>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40</a:t>
            </a:fld>
            <a:endParaRPr lang="en-US"/>
          </a:p>
        </p:txBody>
      </p:sp>
    </p:spTree>
    <p:extLst>
      <p:ext uri="{BB962C8B-B14F-4D97-AF65-F5344CB8AC3E}">
        <p14:creationId xmlns:p14="http://schemas.microsoft.com/office/powerpoint/2010/main" val="20725325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200" kern="1200" dirty="0" smtClean="0">
                <a:solidFill>
                  <a:schemeClr val="tx1"/>
                </a:solidFill>
                <a:effectLst/>
                <a:latin typeface="+mn-lt"/>
                <a:ea typeface="+mn-ea"/>
                <a:cs typeface="+mn-cs"/>
              </a:rPr>
              <a:t>In this</a:t>
            </a:r>
            <a:r>
              <a:rPr lang="en-IN" sz="1200" kern="1200" baseline="0" dirty="0" smtClean="0">
                <a:solidFill>
                  <a:schemeClr val="tx1"/>
                </a:solidFill>
                <a:effectLst/>
                <a:latin typeface="+mn-lt"/>
                <a:ea typeface="+mn-ea"/>
                <a:cs typeface="+mn-cs"/>
              </a:rPr>
              <a:t> paper, we </a:t>
            </a:r>
            <a:r>
              <a:rPr lang="en-US" sz="1200" b="0" i="0" u="none" strike="noStrike" kern="1200" baseline="0" dirty="0" smtClean="0">
                <a:solidFill>
                  <a:schemeClr val="tx1"/>
                </a:solidFill>
                <a:latin typeface="+mn-lt"/>
                <a:ea typeface="+mn-ea"/>
                <a:cs typeface="+mn-cs"/>
              </a:rPr>
              <a:t>provided an assessment framework to help guide and shape future telephone spam defenses. But our work does not end here.</a:t>
            </a:r>
            <a:endParaRPr lang="en-IN"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IN" sz="1200" kern="1200" dirty="0" smtClean="0">
                <a:solidFill>
                  <a:schemeClr val="tx1"/>
                </a:solidFill>
                <a:effectLst/>
                <a:latin typeface="+mn-lt"/>
                <a:ea typeface="+mn-ea"/>
                <a:cs typeface="+mn-cs"/>
              </a:rPr>
              <a:t>As mentioned, we believe the next direction</a:t>
            </a:r>
            <a:r>
              <a:rPr lang="en-IN" sz="1200" kern="1200" baseline="0" dirty="0" smtClean="0">
                <a:solidFill>
                  <a:schemeClr val="tx1"/>
                </a:solidFill>
                <a:effectLst/>
                <a:latin typeface="+mn-lt"/>
                <a:ea typeface="+mn-ea"/>
                <a:cs typeface="+mn-cs"/>
              </a:rPr>
              <a:t> should be to </a:t>
            </a:r>
            <a:r>
              <a:rPr lang="en-IN" sz="1200" kern="1200" dirty="0" smtClean="0">
                <a:solidFill>
                  <a:schemeClr val="tx1"/>
                </a:solidFill>
                <a:effectLst/>
                <a:latin typeface="+mn-lt"/>
                <a:ea typeface="+mn-ea"/>
                <a:cs typeface="+mn-cs"/>
              </a:rPr>
              <a:t>fundamentally tackle the issue of caller id spoofing. </a:t>
            </a:r>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41</a:t>
            </a:fld>
            <a:endParaRPr lang="en-US"/>
          </a:p>
        </p:txBody>
      </p:sp>
    </p:spTree>
    <p:extLst>
      <p:ext uri="{BB962C8B-B14F-4D97-AF65-F5344CB8AC3E}">
        <p14:creationId xmlns:p14="http://schemas.microsoft.com/office/powerpoint/2010/main" val="15876464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 like to thank</a:t>
            </a:r>
            <a:r>
              <a:rPr lang="en-US" baseline="0" dirty="0" smtClean="0"/>
              <a:t> our sponsors.</a:t>
            </a:r>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42</a:t>
            </a:fld>
            <a:endParaRPr lang="en-US"/>
          </a:p>
        </p:txBody>
      </p:sp>
    </p:spTree>
    <p:extLst>
      <p:ext uri="{BB962C8B-B14F-4D97-AF65-F5344CB8AC3E}">
        <p14:creationId xmlns:p14="http://schemas.microsoft.com/office/powerpoint/2010/main" val="17142002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992187"/>
            <a:ext cx="6096000" cy="3429000"/>
          </a:xfrm>
        </p:spPr>
      </p:sp>
      <p:sp>
        <p:nvSpPr>
          <p:cNvPr id="3" name="Notes Placeholder 2"/>
          <p:cNvSpPr>
            <a:spLocks noGrp="1"/>
          </p:cNvSpPr>
          <p:nvPr>
            <p:ph type="body" idx="1"/>
          </p:nvPr>
        </p:nvSpPr>
        <p:spPr>
          <a:xfrm>
            <a:off x="685800" y="4649787"/>
            <a:ext cx="5486400" cy="4114800"/>
          </a:xfrm>
        </p:spPr>
        <p:txBody>
          <a:bodyPr/>
          <a:lstStyle/>
          <a:p>
            <a:endParaRPr lang="en-US"/>
          </a:p>
        </p:txBody>
      </p:sp>
      <p:sp>
        <p:nvSpPr>
          <p:cNvPr id="4" name="Slide Number Placeholder 3"/>
          <p:cNvSpPr>
            <a:spLocks noGrp="1"/>
          </p:cNvSpPr>
          <p:nvPr>
            <p:ph type="sldNum" sz="quarter" idx="10"/>
          </p:nvPr>
        </p:nvSpPr>
        <p:spPr>
          <a:xfrm>
            <a:off x="3884613" y="8991600"/>
            <a:ext cx="2971800" cy="457200"/>
          </a:xfrm>
        </p:spPr>
        <p:txBody>
          <a:bodyPr/>
          <a:lstStyle/>
          <a:p>
            <a:pPr>
              <a:defRPr/>
            </a:pPr>
            <a:fld id="{900B6425-C7A0-4F44-AB46-E2B2113BBEE7}" type="slidenum">
              <a:rPr lang="en-US" smtClean="0"/>
              <a:pPr>
                <a:defRPr/>
              </a:pPr>
              <a:t>43</a:t>
            </a:fld>
            <a:endParaRPr lang="en-US"/>
          </a:p>
        </p:txBody>
      </p:sp>
    </p:spTree>
    <p:extLst>
      <p:ext uri="{BB962C8B-B14F-4D97-AF65-F5344CB8AC3E}">
        <p14:creationId xmlns:p14="http://schemas.microsoft.com/office/powerpoint/2010/main" val="42932431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Arial" panose="020B0604020202020204" pitchFamily="34" charset="0"/>
                <a:cs typeface="Arial" panose="020B0604020202020204" pitchFamily="34" charset="0"/>
              </a:rPr>
              <a:t>I am happy to take </a:t>
            </a:r>
            <a:r>
              <a:rPr lang="en-US" baseline="0" dirty="0" smtClean="0">
                <a:latin typeface="Arial" panose="020B0604020202020204" pitchFamily="34" charset="0"/>
                <a:cs typeface="Arial" panose="020B0604020202020204" pitchFamily="34" charset="0"/>
              </a:rPr>
              <a:t>any questions.</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cs typeface="Arial" panose="020B0604020202020204" pitchFamily="34" charset="0"/>
              </a:rPr>
              <a:pPr>
                <a:defRPr/>
              </a:pPr>
              <a:t>44</a:t>
            </a:fld>
            <a:endParaRPr lang="en-US">
              <a:cs typeface="Arial" panose="020B0604020202020204" pitchFamily="34" charset="0"/>
            </a:endParaRPr>
          </a:p>
        </p:txBody>
      </p:sp>
    </p:spTree>
    <p:extLst>
      <p:ext uri="{BB962C8B-B14F-4D97-AF65-F5344CB8AC3E}">
        <p14:creationId xmlns:p14="http://schemas.microsoft.com/office/powerpoint/2010/main" val="2499266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In addition to</a:t>
            </a:r>
            <a:r>
              <a:rPr lang="en-US" sz="1200" kern="1200" baseline="0" dirty="0" smtClean="0">
                <a:solidFill>
                  <a:schemeClr val="tx1"/>
                </a:solidFill>
                <a:effectLst/>
                <a:latin typeface="+mn-lt"/>
                <a:ea typeface="+mn-ea"/>
                <a:cs typeface="+mn-cs"/>
              </a:rPr>
              <a:t> government efforts, </a:t>
            </a:r>
            <a:r>
              <a:rPr lang="en-US" sz="1200" kern="1200" dirty="0" smtClean="0">
                <a:solidFill>
                  <a:schemeClr val="tx1"/>
                </a:solidFill>
                <a:effectLst/>
                <a:latin typeface="+mn-lt"/>
                <a:ea typeface="+mn-ea"/>
                <a:cs typeface="+mn-cs"/>
              </a:rPr>
              <a:t>we also saw some consumer products that made its way into the market.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For example, the standalone call blocker devices for landlines and the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various smartphone apps that block unwanted callers.</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5</a:t>
            </a:fld>
            <a:endParaRPr lang="en-US"/>
          </a:p>
        </p:txBody>
      </p:sp>
    </p:spTree>
    <p:extLst>
      <p:ext uri="{BB962C8B-B14F-4D97-AF65-F5344CB8AC3E}">
        <p14:creationId xmlns:p14="http://schemas.microsoft.com/office/powerpoint/2010/main" val="1350917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Unfortunately, all these efforts have so far failed at stopping the growth of telephone spam.</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Using a statistic from last year’s government report, the number of phone fraud complaints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more than doubled in a matter of just 2 years. </a:t>
            </a: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6</a:t>
            </a:fld>
            <a:endParaRPr lang="en-US"/>
          </a:p>
        </p:txBody>
      </p:sp>
    </p:spTree>
    <p:extLst>
      <p:ext uri="{BB962C8B-B14F-4D97-AF65-F5344CB8AC3E}">
        <p14:creationId xmlns:p14="http://schemas.microsoft.com/office/powerpoint/2010/main" val="2396096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One type of phone fraud that comes up frequently is the credit card verification scam, where the spammer would spoof the caller ID and make the audio sound like it came from the credit card issuing bank.</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 audio recording would tell recipients that their credit card has been deactivated and they</a:t>
            </a:r>
            <a:r>
              <a:rPr lang="en-US" sz="1200" kern="1200" baseline="0" dirty="0" smtClean="0">
                <a:solidFill>
                  <a:schemeClr val="tx1"/>
                </a:solidFill>
                <a:effectLst/>
                <a:latin typeface="+mn-lt"/>
                <a:ea typeface="+mn-ea"/>
                <a:cs typeface="+mn-cs"/>
              </a:rPr>
              <a:t> would need to </a:t>
            </a:r>
            <a:r>
              <a:rPr lang="en-US" sz="1200" kern="1200" dirty="0" smtClean="0">
                <a:solidFill>
                  <a:schemeClr val="tx1"/>
                </a:solidFill>
                <a:effectLst/>
                <a:latin typeface="+mn-lt"/>
                <a:ea typeface="+mn-ea"/>
                <a:cs typeface="+mn-cs"/>
              </a:rPr>
              <a:t>verify personal information in</a:t>
            </a:r>
            <a:r>
              <a:rPr lang="en-US" sz="1200" kern="1200" baseline="0" dirty="0" smtClean="0">
                <a:solidFill>
                  <a:schemeClr val="tx1"/>
                </a:solidFill>
                <a:effectLst/>
                <a:latin typeface="+mn-lt"/>
                <a:ea typeface="+mn-ea"/>
                <a:cs typeface="+mn-cs"/>
              </a:rPr>
              <a:t> order</a:t>
            </a:r>
            <a:r>
              <a:rPr lang="en-US" sz="1200" kern="1200" dirty="0" smtClean="0">
                <a:solidFill>
                  <a:schemeClr val="tx1"/>
                </a:solidFill>
                <a:effectLst/>
                <a:latin typeface="+mn-lt"/>
                <a:ea typeface="+mn-ea"/>
                <a:cs typeface="+mn-cs"/>
              </a:rPr>
              <a:t> to get reactivated, of course the true motive of this scam is get their credit card and personal information.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This trend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deeply</a:t>
            </a:r>
            <a:r>
              <a:rPr lang="en-US" sz="1200" kern="1200" baseline="0" dirty="0" smtClean="0">
                <a:solidFill>
                  <a:schemeClr val="tx1"/>
                </a:solidFill>
                <a:effectLst/>
                <a:latin typeface="+mn-lt"/>
                <a:ea typeface="+mn-ea"/>
                <a:cs typeface="+mn-cs"/>
              </a:rPr>
              <a:t> troubling, as billions have been lost to phone scams, </a:t>
            </a:r>
            <a:r>
              <a:rPr lang="en-US" sz="1200" kern="1200" dirty="0" smtClean="0">
                <a:solidFill>
                  <a:schemeClr val="tx1"/>
                </a:solidFill>
                <a:effectLst/>
                <a:latin typeface="+mn-lt"/>
                <a:ea typeface="+mn-ea"/>
                <a:cs typeface="+mn-cs"/>
              </a:rPr>
              <a:t>so we asked, why</a:t>
            </a:r>
            <a:r>
              <a:rPr lang="en-US" sz="1200" kern="1200" baseline="0" dirty="0" smtClean="0">
                <a:solidFill>
                  <a:schemeClr val="tx1"/>
                </a:solidFill>
                <a:effectLst/>
                <a:latin typeface="+mn-lt"/>
                <a:ea typeface="+mn-ea"/>
                <a:cs typeface="+mn-cs"/>
              </a:rPr>
              <a:t> is </a:t>
            </a:r>
            <a:r>
              <a:rPr lang="en-US" sz="1200" kern="1200" dirty="0" smtClean="0">
                <a:solidFill>
                  <a:schemeClr val="tx1"/>
                </a:solidFill>
                <a:effectLst/>
                <a:latin typeface="+mn-lt"/>
                <a:ea typeface="+mn-ea"/>
                <a:cs typeface="+mn-cs"/>
              </a:rPr>
              <a:t>telephone spam still growing?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7</a:t>
            </a:fld>
            <a:endParaRPr lang="en-US"/>
          </a:p>
        </p:txBody>
      </p:sp>
    </p:spTree>
    <p:extLst>
      <p:ext uri="{BB962C8B-B14F-4D97-AF65-F5344CB8AC3E}">
        <p14:creationId xmlns:p14="http://schemas.microsoft.com/office/powerpoint/2010/main" val="33759979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First,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believe a</a:t>
            </a:r>
            <a:r>
              <a:rPr lang="en-US" sz="1200" kern="1200" baseline="0" dirty="0" smtClean="0">
                <a:solidFill>
                  <a:schemeClr val="tx1"/>
                </a:solidFill>
                <a:effectLst/>
                <a:latin typeface="+mn-lt"/>
                <a:ea typeface="+mn-ea"/>
                <a:cs typeface="+mn-cs"/>
              </a:rPr>
              <a:t> key factor of this growth is the high </a:t>
            </a:r>
            <a:r>
              <a:rPr lang="en-US" sz="1200" kern="1200" dirty="0" smtClean="0">
                <a:solidFill>
                  <a:schemeClr val="tx1"/>
                </a:solidFill>
                <a:effectLst/>
                <a:latin typeface="+mn-lt"/>
                <a:ea typeface="+mn-ea"/>
                <a:cs typeface="+mn-cs"/>
              </a:rPr>
              <a:t>reachability of telephones. According to 2013 statistics, mobile telephone subscribership has already surpassed 100% of US population.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8</a:t>
            </a:fld>
            <a:endParaRPr lang="en-US"/>
          </a:p>
        </p:txBody>
      </p:sp>
    </p:spTree>
    <p:extLst>
      <p:ext uri="{BB962C8B-B14F-4D97-AF65-F5344CB8AC3E}">
        <p14:creationId xmlns:p14="http://schemas.microsoft.com/office/powerpoint/2010/main" val="1443983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Second, the cost of telephone communication has dramatically decreased. With just a</a:t>
            </a:r>
            <a:r>
              <a:rPr lang="en-US" sz="1200" kern="1200" baseline="0" dirty="0" smtClean="0">
                <a:solidFill>
                  <a:schemeClr val="tx1"/>
                </a:solidFill>
                <a:effectLst/>
                <a:latin typeface="+mn-lt"/>
                <a:ea typeface="+mn-ea"/>
                <a:cs typeface="+mn-cs"/>
              </a:rPr>
              <a:t> penny per call,</a:t>
            </a:r>
            <a:r>
              <a:rPr lang="en-US" sz="1200" kern="1200" dirty="0" smtClean="0">
                <a:solidFill>
                  <a:schemeClr val="tx1"/>
                </a:solidFill>
                <a:effectLst/>
                <a:latin typeface="+mn-lt"/>
                <a:ea typeface="+mn-ea"/>
                <a:cs typeface="+mn-cs"/>
              </a:rPr>
              <a:t> spammers</a:t>
            </a:r>
            <a:r>
              <a:rPr lang="en-US" sz="1200" kern="1200" baseline="0" dirty="0" smtClean="0">
                <a:solidFill>
                  <a:schemeClr val="tx1"/>
                </a:solidFill>
                <a:effectLst/>
                <a:latin typeface="+mn-lt"/>
                <a:ea typeface="+mn-ea"/>
                <a:cs typeface="+mn-cs"/>
              </a:rPr>
              <a:t> are</a:t>
            </a:r>
            <a:r>
              <a:rPr lang="en-US" sz="1200" kern="1200" dirty="0" smtClean="0">
                <a:solidFill>
                  <a:schemeClr val="tx1"/>
                </a:solidFill>
                <a:effectLst/>
                <a:latin typeface="+mn-lt"/>
                <a:ea typeface="+mn-ea"/>
                <a:cs typeface="+mn-cs"/>
              </a:rPr>
              <a:t> now spending almost next to nothing when trying to profit from their victims. </a:t>
            </a:r>
          </a:p>
        </p:txBody>
      </p:sp>
      <p:sp>
        <p:nvSpPr>
          <p:cNvPr id="4" name="Slide Number Placeholder 3"/>
          <p:cNvSpPr>
            <a:spLocks noGrp="1"/>
          </p:cNvSpPr>
          <p:nvPr>
            <p:ph type="sldNum" sz="quarter" idx="10"/>
          </p:nvPr>
        </p:nvSpPr>
        <p:spPr/>
        <p:txBody>
          <a:bodyPr/>
          <a:lstStyle/>
          <a:p>
            <a:pPr>
              <a:defRPr/>
            </a:pPr>
            <a:fld id="{900B6425-C7A0-4F44-AB46-E2B2113BBEE7}" type="slidenum">
              <a:rPr lang="en-US" smtClean="0"/>
              <a:pPr>
                <a:defRPr/>
              </a:pPr>
              <a:t>9</a:t>
            </a:fld>
            <a:endParaRPr lang="en-US"/>
          </a:p>
        </p:txBody>
      </p:sp>
    </p:spTree>
    <p:extLst>
      <p:ext uri="{BB962C8B-B14F-4D97-AF65-F5344CB8AC3E}">
        <p14:creationId xmlns:p14="http://schemas.microsoft.com/office/powerpoint/2010/main" val="2350193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38"/>
            <a:ext cx="15544800" cy="2205037"/>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2743200" y="5829300"/>
            <a:ext cx="12801600" cy="26289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6F53AD7F-9749-4F0A-A45D-F43A7938B7BC}" type="slidenum">
              <a:rPr lang="en-US"/>
              <a:pPr>
                <a:defRPr/>
              </a:pPr>
              <a:t>‹#›</a:t>
            </a:fld>
            <a:endParaRPr lang="en-US" dirty="0"/>
          </a:p>
        </p:txBody>
      </p:sp>
    </p:spTree>
  </p:cSld>
  <p:clrMapOvr>
    <a:masterClrMapping/>
  </p:clrMapOv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53F95355-C91B-456B-8FE6-BF2A44397AA8}"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139700"/>
            <a:ext cx="4114800" cy="10147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39700"/>
            <a:ext cx="12192000" cy="101473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D6BDE46E-8F29-486A-AE19-8432CE22E453}"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Box 3"/>
          <p:cNvSpPr txBox="1">
            <a:spLocks noGrp="1" noChangeArrowheads="1"/>
          </p:cNvSpPr>
          <p:nvPr>
            <p:ph type="sldNum" sz="quarter" idx="10"/>
          </p:nvPr>
        </p:nvSpPr>
        <p:spPr>
          <a:ln/>
        </p:spPr>
        <p:txBody>
          <a:bodyPr/>
          <a:lstStyle>
            <a:lvl1pPr>
              <a:defRPr/>
            </a:lvl1pPr>
          </a:lstStyle>
          <a:p>
            <a:pPr>
              <a:defRPr/>
            </a:pPr>
            <a:fld id="{368777F2-9646-485D-BA7B-CEC47F6D1B01}"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5" y="6610350"/>
            <a:ext cx="15544800" cy="204311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5" y="4360863"/>
            <a:ext cx="15544800" cy="22494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Edit Master text styles</a:t>
            </a:r>
          </a:p>
        </p:txBody>
      </p:sp>
      <p:sp>
        <p:nvSpPr>
          <p:cNvPr id="4" name="Text Box 3"/>
          <p:cNvSpPr txBox="1">
            <a:spLocks noGrp="1" noChangeArrowheads="1"/>
          </p:cNvSpPr>
          <p:nvPr>
            <p:ph type="sldNum" sz="quarter" idx="10"/>
          </p:nvPr>
        </p:nvSpPr>
        <p:spPr>
          <a:ln/>
        </p:spPr>
        <p:txBody>
          <a:bodyPr/>
          <a:lstStyle>
            <a:lvl1pPr>
              <a:defRPr/>
            </a:lvl1pPr>
          </a:lstStyle>
          <a:p>
            <a:pPr>
              <a:defRPr/>
            </a:pPr>
            <a:fld id="{F4C965D2-F838-46BD-9BBC-2D5B40B8750A}"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0"/>
            <a:ext cx="8153400" cy="7886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20200" y="2400300"/>
            <a:ext cx="8153400" cy="78867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Box 3"/>
          <p:cNvSpPr txBox="1">
            <a:spLocks noGrp="1" noChangeArrowheads="1"/>
          </p:cNvSpPr>
          <p:nvPr>
            <p:ph type="sldNum" sz="quarter" idx="10"/>
          </p:nvPr>
        </p:nvSpPr>
        <p:spPr>
          <a:ln/>
        </p:spPr>
        <p:txBody>
          <a:bodyPr/>
          <a:lstStyle>
            <a:lvl1pPr>
              <a:defRPr/>
            </a:lvl1pPr>
          </a:lstStyle>
          <a:p>
            <a:pPr>
              <a:defRPr/>
            </a:pPr>
            <a:fld id="{4ED6FE12-E64A-430C-B079-98F51E88B297}"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2750"/>
            <a:ext cx="16459200" cy="1714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0" y="2303463"/>
            <a:ext cx="8080375" cy="958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914400" y="3262313"/>
            <a:ext cx="8080375" cy="5927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0" y="2303463"/>
            <a:ext cx="8083550" cy="958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9290050" y="3262313"/>
            <a:ext cx="8083550" cy="59277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ext Box 3"/>
          <p:cNvSpPr txBox="1">
            <a:spLocks noGrp="1" noChangeArrowheads="1"/>
          </p:cNvSpPr>
          <p:nvPr>
            <p:ph type="sldNum" sz="quarter" idx="10"/>
          </p:nvPr>
        </p:nvSpPr>
        <p:spPr>
          <a:ln/>
        </p:spPr>
        <p:txBody>
          <a:bodyPr/>
          <a:lstStyle>
            <a:lvl1pPr>
              <a:defRPr/>
            </a:lvl1pPr>
          </a:lstStyle>
          <a:p>
            <a:pPr>
              <a:defRPr/>
            </a:pPr>
            <a:fld id="{357FFFAD-CB85-4056-9157-767113A40EDC}"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Box 3"/>
          <p:cNvSpPr txBox="1">
            <a:spLocks noGrp="1" noChangeArrowheads="1"/>
          </p:cNvSpPr>
          <p:nvPr>
            <p:ph type="sldNum" sz="quarter" idx="10"/>
          </p:nvPr>
        </p:nvSpPr>
        <p:spPr>
          <a:ln/>
        </p:spPr>
        <p:txBody>
          <a:bodyPr/>
          <a:lstStyle>
            <a:lvl1pPr>
              <a:defRPr/>
            </a:lvl1pPr>
          </a:lstStyle>
          <a:p>
            <a:pPr>
              <a:defRPr/>
            </a:pPr>
            <a:fld id="{E04D9BE2-5C91-408B-9D97-EAB5C6730B00}"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Text Box 3"/>
          <p:cNvSpPr txBox="1">
            <a:spLocks noGrp="1" noChangeArrowheads="1"/>
          </p:cNvSpPr>
          <p:nvPr>
            <p:ph type="sldNum" sz="quarter" idx="10"/>
          </p:nvPr>
        </p:nvSpPr>
        <p:spPr>
          <a:ln/>
        </p:spPr>
        <p:txBody>
          <a:bodyPr/>
          <a:lstStyle>
            <a:lvl1pPr>
              <a:defRPr/>
            </a:lvl1pPr>
          </a:lstStyle>
          <a:p>
            <a:pPr>
              <a:defRPr/>
            </a:pPr>
            <a:fld id="{7ADDA3C3-9F0C-4F55-959E-DE5459CA5487}"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09575"/>
            <a:ext cx="6016625" cy="17430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7150100" y="409575"/>
            <a:ext cx="10223500" cy="87804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0" y="2152650"/>
            <a:ext cx="6016625" cy="70373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99919C9A-A385-41A6-A363-F0DC822E5175}"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5" y="7200900"/>
            <a:ext cx="10972800" cy="8509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3584575" y="919163"/>
            <a:ext cx="10972800" cy="61722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sym typeface="Lucida Grande" charset="0"/>
              </a:rPr>
              <a:t>Click icon to add picture</a:t>
            </a:r>
          </a:p>
        </p:txBody>
      </p:sp>
      <p:sp>
        <p:nvSpPr>
          <p:cNvPr id="4" name="Text Placeholder 3"/>
          <p:cNvSpPr>
            <a:spLocks noGrp="1"/>
          </p:cNvSpPr>
          <p:nvPr>
            <p:ph type="body" sz="half" idx="2"/>
          </p:nvPr>
        </p:nvSpPr>
        <p:spPr>
          <a:xfrm>
            <a:off x="3584575" y="8051800"/>
            <a:ext cx="10972800" cy="12065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Text Box 3"/>
          <p:cNvSpPr txBox="1">
            <a:spLocks noGrp="1" noChangeArrowheads="1"/>
          </p:cNvSpPr>
          <p:nvPr>
            <p:ph type="sldNum" sz="quarter" idx="10"/>
          </p:nvPr>
        </p:nvSpPr>
        <p:spPr>
          <a:ln/>
        </p:spPr>
        <p:txBody>
          <a:bodyPr/>
          <a:lstStyle>
            <a:lvl1pPr>
              <a:defRPr/>
            </a:lvl1pPr>
          </a:lstStyle>
          <a:p>
            <a:pPr>
              <a:defRPr/>
            </a:pPr>
            <a:fld id="{7A3D5E6C-4CFC-44EC-93A2-DD1AB0438CA4}" type="slidenum">
              <a:rPr lang="en-US"/>
              <a:pPr>
                <a:defRPr/>
              </a:pPr>
              <a:t>‹#›</a:t>
            </a:fld>
            <a:endParaRPr lang="en-US"/>
          </a:p>
        </p:txBody>
      </p:sp>
    </p:spTree>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914400" y="139700"/>
            <a:ext cx="16459200" cy="2260600"/>
          </a:xfrm>
          <a:prstGeom prst="rect">
            <a:avLst/>
          </a:prstGeom>
          <a:noFill/>
          <a:ln w="12700">
            <a:noFill/>
            <a:miter lim="800000"/>
            <a:headEnd/>
            <a:tailEnd/>
          </a:ln>
        </p:spPr>
        <p:txBody>
          <a:bodyPr vert="horz" wrap="square" lIns="101600" tIns="101600" rIns="182880" bIns="101600" numCol="1" anchor="ctr" anchorCtr="0" compatLnSpc="1">
            <a:prstTxWarp prst="textNoShape">
              <a:avLst/>
            </a:prstTxWarp>
          </a:bodyPr>
          <a:lstStyle/>
          <a:p>
            <a:pPr lvl="0"/>
            <a:r>
              <a:rPr lang="en-US" dirty="0" smtClean="0">
                <a:sym typeface="Lucida Grande"/>
              </a:rPr>
              <a:t>Click to edit Master title style</a:t>
            </a:r>
          </a:p>
        </p:txBody>
      </p:sp>
      <p:sp>
        <p:nvSpPr>
          <p:cNvPr id="1027" name="Rectangle 2"/>
          <p:cNvSpPr>
            <a:spLocks noGrp="1" noChangeArrowheads="1"/>
          </p:cNvSpPr>
          <p:nvPr>
            <p:ph type="body" idx="1"/>
          </p:nvPr>
        </p:nvSpPr>
        <p:spPr bwMode="auto">
          <a:xfrm>
            <a:off x="914400" y="2400300"/>
            <a:ext cx="16459200" cy="7886700"/>
          </a:xfrm>
          <a:prstGeom prst="rect">
            <a:avLst/>
          </a:prstGeom>
          <a:noFill/>
          <a:ln w="12700">
            <a:noFill/>
            <a:miter lim="800000"/>
            <a:headEnd/>
            <a:tailEnd/>
          </a:ln>
        </p:spPr>
        <p:txBody>
          <a:bodyPr vert="horz" wrap="square" lIns="101600" tIns="101600" rIns="182880" bIns="101600" numCol="1" anchor="t" anchorCtr="0" compatLnSpc="1">
            <a:prstTxWarp prst="textNoShape">
              <a:avLst/>
            </a:prstTxWarp>
          </a:bodyPr>
          <a:lstStyle/>
          <a:p>
            <a:pPr lvl="0"/>
            <a:r>
              <a:rPr lang="en-US" dirty="0" smtClean="0">
                <a:sym typeface="Lucida Grande"/>
              </a:rPr>
              <a:t>Edit Master text styles</a:t>
            </a:r>
          </a:p>
          <a:p>
            <a:pPr lvl="1"/>
            <a:r>
              <a:rPr lang="en-US" dirty="0" smtClean="0">
                <a:sym typeface="Lucida Grande"/>
              </a:rPr>
              <a:t>Second level</a:t>
            </a:r>
          </a:p>
          <a:p>
            <a:pPr lvl="2"/>
            <a:r>
              <a:rPr lang="en-US" dirty="0" smtClean="0">
                <a:sym typeface="Lucida Grande"/>
              </a:rPr>
              <a:t>Third level</a:t>
            </a:r>
          </a:p>
          <a:p>
            <a:pPr lvl="3"/>
            <a:r>
              <a:rPr lang="en-US" dirty="0" smtClean="0">
                <a:sym typeface="Lucida Grande"/>
              </a:rPr>
              <a:t>Fourth level</a:t>
            </a:r>
          </a:p>
          <a:p>
            <a:pPr lvl="4"/>
            <a:r>
              <a:rPr lang="en-US" dirty="0" smtClean="0">
                <a:sym typeface="Lucida Grande"/>
              </a:rPr>
              <a:t>Fifth level</a:t>
            </a:r>
          </a:p>
        </p:txBody>
      </p:sp>
      <p:sp>
        <p:nvSpPr>
          <p:cNvPr id="2" name="Text Box 3"/>
          <p:cNvSpPr txBox="1">
            <a:spLocks noGrp="1" noChangeArrowheads="1"/>
          </p:cNvSpPr>
          <p:nvPr>
            <p:ph type="sldNum" sz="quarter" idx="4"/>
          </p:nvPr>
        </p:nvSpPr>
        <p:spPr bwMode="auto">
          <a:xfrm>
            <a:off x="14947900" y="9540875"/>
            <a:ext cx="576263" cy="533400"/>
          </a:xfrm>
          <a:prstGeom prst="rect">
            <a:avLst/>
          </a:prstGeom>
          <a:noFill/>
          <a:ln w="12700">
            <a:noFill/>
            <a:miter lim="800000"/>
            <a:headEnd/>
            <a:tailEnd/>
          </a:ln>
          <a:effectLst/>
        </p:spPr>
        <p:txBody>
          <a:bodyPr vert="horz" wrap="none" lIns="91440" tIns="45720" rIns="91440" bIns="45720" numCol="1" anchor="ctr" anchorCtr="0" compatLnSpc="1">
            <a:prstTxWarp prst="textNoShape">
              <a:avLst/>
            </a:prstTxWarp>
          </a:bodyPr>
          <a:lstStyle>
            <a:lvl1pPr algn="ctr">
              <a:defRPr sz="2400">
                <a:solidFill>
                  <a:srgbClr val="898989"/>
                </a:solidFill>
                <a:latin typeface="+mn-lt"/>
                <a:ea typeface="Lucida Grande" charset="0"/>
                <a:cs typeface="Lucida Grande" charset="0"/>
                <a:sym typeface="Lucida Grande" charset="0"/>
              </a:defRPr>
            </a:lvl1pPr>
          </a:lstStyle>
          <a:p>
            <a:pPr>
              <a:defRPr/>
            </a:pPr>
            <a:fld id="{EEBC7938-269D-4B6E-B684-55A8FC285FD1}"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iming>
    <p:tnLst>
      <p:par>
        <p:cTn id="1" dur="indefinite" restart="never" nodeType="tmRoot"/>
      </p:par>
    </p:tnLst>
  </p:timing>
  <p:hf sldNum="0" hdr="0" ftr="0" dt="0"/>
  <p:txStyles>
    <p:titleStyle>
      <a:lvl1pPr algn="ctr" rtl="0" eaLnBrk="1" fontAlgn="base" hangingPunct="1">
        <a:spcBef>
          <a:spcPct val="0"/>
        </a:spcBef>
        <a:spcAft>
          <a:spcPct val="0"/>
        </a:spcAft>
        <a:defRPr sz="8800">
          <a:solidFill>
            <a:schemeClr val="bg1"/>
          </a:solidFill>
          <a:latin typeface="+mj-lt"/>
          <a:ea typeface="+mj-ea"/>
          <a:cs typeface="+mj-cs"/>
          <a:sym typeface="Lucida Grande"/>
        </a:defRPr>
      </a:lvl1pPr>
      <a:lvl2pPr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a:defRPr>
      </a:lvl2pPr>
      <a:lvl3pPr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a:defRPr>
      </a:lvl3pPr>
      <a:lvl4pPr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a:defRPr>
      </a:lvl4pPr>
      <a:lvl5pPr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a:defRPr>
      </a:lvl5pPr>
      <a:lvl6pPr marL="457200"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charset="0"/>
        </a:defRPr>
      </a:lvl6pPr>
      <a:lvl7pPr marL="914400"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charset="0"/>
        </a:defRPr>
      </a:lvl7pPr>
      <a:lvl8pPr marL="1371600"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charset="0"/>
        </a:defRPr>
      </a:lvl8pPr>
      <a:lvl9pPr marL="1828800"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charset="0"/>
        </a:defRPr>
      </a:lvl9pPr>
    </p:titleStyle>
    <p:bodyStyle>
      <a:lvl1pPr marL="765175" indent="-685800" algn="l" rtl="0" eaLnBrk="1" fontAlgn="base" hangingPunct="1">
        <a:spcBef>
          <a:spcPts val="1600"/>
        </a:spcBef>
        <a:spcAft>
          <a:spcPct val="0"/>
        </a:spcAft>
        <a:buClr>
          <a:srgbClr val="000000"/>
        </a:buClr>
        <a:buSzPct val="100000"/>
        <a:buFont typeface="Arial" pitchFamily="34" charset="0"/>
        <a:buChar char="•"/>
        <a:defRPr sz="6400">
          <a:solidFill>
            <a:schemeClr val="bg1"/>
          </a:solidFill>
          <a:latin typeface="+mn-lt"/>
          <a:ea typeface="+mn-ea"/>
          <a:cs typeface="+mn-cs"/>
          <a:sym typeface="Lucida Grande"/>
        </a:defRPr>
      </a:lvl1pPr>
      <a:lvl2pPr marL="1260475" indent="-571500" algn="l" rtl="0" eaLnBrk="1" fontAlgn="base" hangingPunct="1">
        <a:spcBef>
          <a:spcPts val="1400"/>
        </a:spcBef>
        <a:spcAft>
          <a:spcPct val="0"/>
        </a:spcAft>
        <a:buClr>
          <a:srgbClr val="000000"/>
        </a:buClr>
        <a:buSzPct val="100000"/>
        <a:buFont typeface="Arial" pitchFamily="34" charset="0"/>
        <a:buChar char="–"/>
        <a:defRPr sz="5600">
          <a:solidFill>
            <a:schemeClr val="bg1"/>
          </a:solidFill>
          <a:latin typeface="+mn-lt"/>
          <a:ea typeface="+mn-ea"/>
          <a:cs typeface="+mn-cs"/>
          <a:sym typeface="Lucida Grande"/>
        </a:defRPr>
      </a:lvl2pPr>
      <a:lvl3pPr marL="2060575" indent="-457200" algn="l" rtl="0" eaLnBrk="1" fontAlgn="base" hangingPunct="1">
        <a:spcBef>
          <a:spcPts val="1200"/>
        </a:spcBef>
        <a:spcAft>
          <a:spcPct val="0"/>
        </a:spcAft>
        <a:buClr>
          <a:srgbClr val="000000"/>
        </a:buClr>
        <a:buSzPct val="100000"/>
        <a:buFont typeface="Arial" pitchFamily="34" charset="0"/>
        <a:buChar char="•"/>
        <a:defRPr sz="4800">
          <a:solidFill>
            <a:schemeClr val="bg1"/>
          </a:solidFill>
          <a:latin typeface="+mn-lt"/>
          <a:ea typeface="+mn-ea"/>
          <a:cs typeface="+mn-cs"/>
          <a:sym typeface="Lucida Grande"/>
        </a:defRPr>
      </a:lvl3pPr>
      <a:lvl4pPr marL="2974975" indent="-457200" algn="l" rtl="0" eaLnBrk="1" fontAlgn="base" hangingPunct="1">
        <a:spcBef>
          <a:spcPts val="1000"/>
        </a:spcBef>
        <a:spcAft>
          <a:spcPct val="0"/>
        </a:spcAft>
        <a:buClr>
          <a:srgbClr val="000000"/>
        </a:buClr>
        <a:buSzPct val="100000"/>
        <a:buFont typeface="Arial" pitchFamily="34" charset="0"/>
        <a:buChar char="–"/>
        <a:defRPr sz="4000">
          <a:solidFill>
            <a:schemeClr val="bg1"/>
          </a:solidFill>
          <a:latin typeface="+mn-lt"/>
          <a:ea typeface="+mn-ea"/>
          <a:cs typeface="+mn-cs"/>
          <a:sym typeface="Lucida Grande"/>
        </a:defRPr>
      </a:lvl4pPr>
      <a:lvl5pPr marL="3889375" indent="-457200" algn="l" rtl="0" eaLnBrk="1" fontAlgn="base" hangingPunct="1">
        <a:spcBef>
          <a:spcPts val="1000"/>
        </a:spcBef>
        <a:spcAft>
          <a:spcPct val="0"/>
        </a:spcAft>
        <a:buClr>
          <a:srgbClr val="000000"/>
        </a:buClr>
        <a:buSzPct val="100000"/>
        <a:buFont typeface="Arial" pitchFamily="34" charset="0"/>
        <a:buChar char="»"/>
        <a:defRPr sz="4000">
          <a:solidFill>
            <a:schemeClr val="bg1"/>
          </a:solidFill>
          <a:latin typeface="+mn-lt"/>
          <a:ea typeface="+mn-ea"/>
          <a:cs typeface="+mn-cs"/>
          <a:sym typeface="Lucida Grande"/>
        </a:defRPr>
      </a:lvl5pPr>
      <a:lvl6pPr marL="4346575" indent="-457200" algn="l" rtl="0" eaLnBrk="1" fontAlgn="base" hangingPunct="1">
        <a:spcBef>
          <a:spcPts val="1000"/>
        </a:spcBef>
        <a:spcAft>
          <a:spcPct val="0"/>
        </a:spcAft>
        <a:buClr>
          <a:srgbClr val="000000"/>
        </a:buClr>
        <a:buSzPct val="100000"/>
        <a:buFont typeface="Arial" charset="0"/>
        <a:buChar char="»"/>
        <a:defRPr sz="4000">
          <a:solidFill>
            <a:schemeClr val="tx1"/>
          </a:solidFill>
          <a:latin typeface="+mn-lt"/>
          <a:ea typeface="+mn-ea"/>
          <a:cs typeface="+mn-cs"/>
          <a:sym typeface="Lucida Grande" charset="0"/>
        </a:defRPr>
      </a:lvl6pPr>
      <a:lvl7pPr marL="4803775" indent="-457200" algn="l" rtl="0" eaLnBrk="1" fontAlgn="base" hangingPunct="1">
        <a:spcBef>
          <a:spcPts val="1000"/>
        </a:spcBef>
        <a:spcAft>
          <a:spcPct val="0"/>
        </a:spcAft>
        <a:buClr>
          <a:srgbClr val="000000"/>
        </a:buClr>
        <a:buSzPct val="100000"/>
        <a:buFont typeface="Arial" charset="0"/>
        <a:buChar char="»"/>
        <a:defRPr sz="4000">
          <a:solidFill>
            <a:schemeClr val="tx1"/>
          </a:solidFill>
          <a:latin typeface="+mn-lt"/>
          <a:ea typeface="+mn-ea"/>
          <a:cs typeface="+mn-cs"/>
          <a:sym typeface="Lucida Grande" charset="0"/>
        </a:defRPr>
      </a:lvl7pPr>
      <a:lvl8pPr marL="5260975" indent="-457200" algn="l" rtl="0" eaLnBrk="1" fontAlgn="base" hangingPunct="1">
        <a:spcBef>
          <a:spcPts val="1000"/>
        </a:spcBef>
        <a:spcAft>
          <a:spcPct val="0"/>
        </a:spcAft>
        <a:buClr>
          <a:srgbClr val="000000"/>
        </a:buClr>
        <a:buSzPct val="100000"/>
        <a:buFont typeface="Arial" charset="0"/>
        <a:buChar char="»"/>
        <a:defRPr sz="4000">
          <a:solidFill>
            <a:schemeClr val="tx1"/>
          </a:solidFill>
          <a:latin typeface="+mn-lt"/>
          <a:ea typeface="+mn-ea"/>
          <a:cs typeface="+mn-cs"/>
          <a:sym typeface="Lucida Grande" charset="0"/>
        </a:defRPr>
      </a:lvl8pPr>
      <a:lvl9pPr marL="5718175" indent="-457200" algn="l" rtl="0" eaLnBrk="1" fontAlgn="base" hangingPunct="1">
        <a:spcBef>
          <a:spcPts val="1000"/>
        </a:spcBef>
        <a:spcAft>
          <a:spcPct val="0"/>
        </a:spcAft>
        <a:buClr>
          <a:srgbClr val="000000"/>
        </a:buClr>
        <a:buSzPct val="100000"/>
        <a:buFont typeface="Arial" charset="0"/>
        <a:buChar char="»"/>
        <a:defRPr sz="4000">
          <a:solidFill>
            <a:schemeClr val="tx1"/>
          </a:solidFill>
          <a:latin typeface="+mn-lt"/>
          <a:ea typeface="+mn-ea"/>
          <a:cs typeface="+mn-cs"/>
          <a:sym typeface="Lucida Grande"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jpeg"/><Relationship Id="rId12"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4.gif"/><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gif"/><Relationship Id="rId9" Type="http://schemas.openxmlformats.org/officeDocument/2006/relationships/image" Target="../media/image17.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45.jpeg"/><Relationship Id="rId4" Type="http://schemas.openxmlformats.org/officeDocument/2006/relationships/image" Target="../media/image44.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6600" b="1" dirty="0" err="1" smtClean="0"/>
              <a:t>SoK</a:t>
            </a:r>
            <a:r>
              <a:rPr lang="en-US" sz="6600" b="1" dirty="0" smtClean="0"/>
              <a:t>: Everyone Hates Robocalls:</a:t>
            </a:r>
            <a:r>
              <a:rPr lang="en-US" sz="6600" dirty="0" smtClean="0"/>
              <a:t> </a:t>
            </a:r>
            <a:br>
              <a:rPr lang="en-US" sz="6600" dirty="0" smtClean="0"/>
            </a:br>
            <a:r>
              <a:rPr lang="en-US" sz="6600" dirty="0" smtClean="0"/>
              <a:t>A Survey of Techniques against Telephone Spam</a:t>
            </a:r>
            <a:endParaRPr lang="en-US" sz="6600" dirty="0"/>
          </a:p>
        </p:txBody>
      </p:sp>
      <p:sp>
        <p:nvSpPr>
          <p:cNvPr id="3" name="Subtitle 2"/>
          <p:cNvSpPr>
            <a:spLocks noGrp="1"/>
          </p:cNvSpPr>
          <p:nvPr>
            <p:ph type="subTitle" idx="1"/>
          </p:nvPr>
        </p:nvSpPr>
        <p:spPr/>
        <p:txBody>
          <a:bodyPr anchor="b"/>
          <a:lstStyle/>
          <a:p>
            <a:r>
              <a:rPr lang="en-US" sz="3200" b="1" u="sng" dirty="0" smtClean="0"/>
              <a:t>Huahong Tu</a:t>
            </a:r>
            <a:r>
              <a:rPr lang="en-US" sz="3200" dirty="0" smtClean="0"/>
              <a:t>, Adam </a:t>
            </a:r>
            <a:r>
              <a:rPr lang="en-US" sz="3200" dirty="0" err="1" smtClean="0"/>
              <a:t>Doupé</a:t>
            </a:r>
            <a:r>
              <a:rPr lang="en-US" sz="3200" dirty="0" smtClean="0"/>
              <a:t>, </a:t>
            </a:r>
            <a:r>
              <a:rPr lang="en-US" sz="3200" dirty="0" err="1" smtClean="0"/>
              <a:t>Ziming</a:t>
            </a:r>
            <a:r>
              <a:rPr lang="en-US" sz="3200" dirty="0" smtClean="0"/>
              <a:t> Zhao, Gail-</a:t>
            </a:r>
            <a:r>
              <a:rPr lang="en-US" sz="3200" dirty="0" err="1" smtClean="0"/>
              <a:t>Joon</a:t>
            </a:r>
            <a:r>
              <a:rPr lang="en-US" sz="3200" dirty="0" smtClean="0"/>
              <a:t> </a:t>
            </a:r>
            <a:r>
              <a:rPr lang="en-US" sz="3200" dirty="0" err="1" smtClean="0"/>
              <a:t>Ahn</a:t>
            </a:r>
            <a:endParaRPr lang="en-US" sz="3200" dirty="0" smtClean="0"/>
          </a:p>
          <a:p>
            <a:r>
              <a:rPr lang="en-US" sz="3200" dirty="0" smtClean="0"/>
              <a:t>Arizona State University</a:t>
            </a:r>
            <a:endParaRPr lang="en-US" sz="3200" dirty="0"/>
          </a:p>
        </p:txBody>
      </p:sp>
    </p:spTree>
    <p:extLst>
      <p:ext uri="{BB962C8B-B14F-4D97-AF65-F5344CB8AC3E}">
        <p14:creationId xmlns:p14="http://schemas.microsoft.com/office/powerpoint/2010/main" val="29412754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ww.callfire.com/sites/default/files/images/company/press/CallFire_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425" y="5269310"/>
            <a:ext cx="3838575" cy="1352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bridgeware.net/images/call-em-all-side-name.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2213372"/>
            <a:ext cx="3352800" cy="7334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s2.graphiq.com/sites/default/files/1948/media/images/t2/_541665_i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4956572"/>
            <a:ext cx="238125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et your security auto dialer, telemarketing auto dialer from TC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7928372"/>
            <a:ext cx="1752600" cy="61912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eastvalleyventures.com/wp-content/uploads/2015/01/simplycas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115800" y="7055643"/>
            <a:ext cx="2327275" cy="17454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8"/>
          <a:stretch>
            <a:fillRect/>
          </a:stretch>
        </p:blipFill>
        <p:spPr>
          <a:xfrm>
            <a:off x="11041062" y="2822972"/>
            <a:ext cx="4476750" cy="1628775"/>
          </a:xfrm>
          <a:prstGeom prst="rect">
            <a:avLst/>
          </a:prstGeom>
        </p:spPr>
      </p:pic>
      <p:pic>
        <p:nvPicPr>
          <p:cNvPr id="1050" name="Picture 26" descr="Voice Broadcasting Headquarter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8587" y="7709295"/>
            <a:ext cx="2028825" cy="742951"/>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ttp://www.dialogtech.com/wp-content/uploads/2015/02/dialogtech_logo_rgb1-e1425267086594.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20600" y="5290066"/>
            <a:ext cx="2890837" cy="916960"/>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http://automationsupersummit.com/wp-content/uploads/2015/07/CallLoop-Logo.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84076" y="931813"/>
            <a:ext cx="3171297" cy="97676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http://www.voiceshot.com/images/common/smalllogo.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239000" y="3634270"/>
            <a:ext cx="24765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https://www.onecallnow.com/wp-content/uploads/2016/02/OCN-Logo-REVERSE-with-green-with-tag-181x46.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408243" y="1536204"/>
            <a:ext cx="1724025" cy="438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63419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131905" y="2800744"/>
            <a:ext cx="4490278" cy="2299386"/>
          </a:xfrm>
          <a:prstGeom prst="rect">
            <a:avLst/>
          </a:prstGeom>
          <a:solidFill>
            <a:srgbClr val="1F5F1F"/>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chemeClr val="bg1"/>
                </a:solidFill>
                <a:effectLst/>
                <a:latin typeface="+mj-lt"/>
                <a:ea typeface="ヒラギノ角ゴ Pro W3" charset="0"/>
                <a:cs typeface="ヒラギノ角ゴ Pro W3" charset="0"/>
                <a:sym typeface="Arial" charset="0"/>
              </a:rPr>
              <a:t>Recipients</a:t>
            </a:r>
          </a:p>
        </p:txBody>
      </p:sp>
      <p:sp>
        <p:nvSpPr>
          <p:cNvPr id="5" name="Rectangle 4"/>
          <p:cNvSpPr/>
          <p:nvPr/>
        </p:nvSpPr>
        <p:spPr bwMode="auto">
          <a:xfrm>
            <a:off x="5131905" y="5100130"/>
            <a:ext cx="4490278" cy="2176970"/>
          </a:xfrm>
          <a:prstGeom prst="rect">
            <a:avLst/>
          </a:prstGeom>
          <a:solidFill>
            <a:srgbClr val="EAB200"/>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800" b="1" i="0" u="none" strike="noStrike" cap="none" normalizeH="0" baseline="0" dirty="0" smtClean="0">
                <a:ln>
                  <a:noFill/>
                </a:ln>
                <a:solidFill>
                  <a:schemeClr val="bg1"/>
                </a:solidFill>
                <a:effectLst/>
                <a:latin typeface="+mj-lt"/>
                <a:ea typeface="ヒラギノ角ゴ Pro W3" charset="0"/>
                <a:cs typeface="ヒラギノ角ゴ Pro W3" charset="0"/>
                <a:sym typeface="Arial" charset="0"/>
              </a:rPr>
              <a:t>Content</a:t>
            </a:r>
          </a:p>
        </p:txBody>
      </p:sp>
      <p:sp>
        <p:nvSpPr>
          <p:cNvPr id="6" name="Right Arrow 5"/>
          <p:cNvSpPr/>
          <p:nvPr/>
        </p:nvSpPr>
        <p:spPr bwMode="auto">
          <a:xfrm>
            <a:off x="9622183" y="723900"/>
            <a:ext cx="4648200" cy="8635314"/>
          </a:xfrm>
          <a:prstGeom prst="rightArrow">
            <a:avLst>
              <a:gd name="adj1" fmla="val 50545"/>
              <a:gd name="adj2" fmla="val 100000"/>
            </a:avLst>
          </a:prstGeom>
          <a:solidFill>
            <a:schemeClr val="accent1">
              <a:lumMod val="50000"/>
            </a:schemeClr>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chemeClr val="bg1"/>
              </a:solidFill>
              <a:effectLst/>
              <a:latin typeface="+mj-lt"/>
              <a:ea typeface="ヒラギノ角ゴ Pro W3" charset="0"/>
              <a:cs typeface="ヒラギノ角ゴ Pro W3" charset="0"/>
              <a:sym typeface="Arial" charset="0"/>
            </a:endParaRPr>
          </a:p>
        </p:txBody>
      </p:sp>
      <p:sp>
        <p:nvSpPr>
          <p:cNvPr id="2" name="Rectangle 1"/>
          <p:cNvSpPr/>
          <p:nvPr/>
        </p:nvSpPr>
        <p:spPr>
          <a:xfrm>
            <a:off x="9780105" y="3771900"/>
            <a:ext cx="4850295" cy="1569660"/>
          </a:xfrm>
          <a:prstGeom prst="rect">
            <a:avLst/>
          </a:prstGeom>
        </p:spPr>
        <p:txBody>
          <a:bodyPr wrap="square">
            <a:spAutoFit/>
          </a:bodyPr>
          <a:lstStyle/>
          <a:p>
            <a:r>
              <a:rPr lang="en-US" sz="4800" b="1" dirty="0" smtClean="0">
                <a:solidFill>
                  <a:schemeClr val="bg1"/>
                </a:solidFill>
                <a:latin typeface="+mn-lt"/>
                <a:ea typeface="ヒラギノ角ゴ Pro W3" charset="0"/>
                <a:cs typeface="ヒラギノ角ゴ Pro W3" charset="0"/>
                <a:sym typeface="Arial" charset="0"/>
              </a:rPr>
              <a:t>Mass</a:t>
            </a:r>
            <a:br>
              <a:rPr lang="en-US" sz="4800" b="1" dirty="0" smtClean="0">
                <a:solidFill>
                  <a:schemeClr val="bg1"/>
                </a:solidFill>
                <a:latin typeface="+mn-lt"/>
                <a:ea typeface="ヒラギノ角ゴ Pro W3" charset="0"/>
                <a:cs typeface="ヒラギノ角ゴ Pro W3" charset="0"/>
                <a:sym typeface="Arial" charset="0"/>
              </a:rPr>
            </a:br>
            <a:r>
              <a:rPr lang="en-US" sz="4800" b="1" dirty="0" smtClean="0">
                <a:solidFill>
                  <a:schemeClr val="bg1"/>
                </a:solidFill>
                <a:latin typeface="+mn-lt"/>
                <a:ea typeface="ヒラギノ角ゴ Pro W3" charset="0"/>
                <a:cs typeface="ヒラギノ角ゴ Pro W3" charset="0"/>
                <a:sym typeface="Arial" charset="0"/>
              </a:rPr>
              <a:t>Distribution</a:t>
            </a:r>
            <a:endParaRPr lang="en-US" sz="4800" b="1" dirty="0">
              <a:solidFill>
                <a:schemeClr val="bg1"/>
              </a:solidFill>
              <a:latin typeface="+mn-lt"/>
              <a:ea typeface="ヒラギノ角ゴ Pro W3" charset="0"/>
              <a:cs typeface="ヒラギノ角ゴ Pro W3" charset="0"/>
              <a:sym typeface="Arial" charset="0"/>
            </a:endParaRPr>
          </a:p>
        </p:txBody>
      </p:sp>
      <p:sp>
        <p:nvSpPr>
          <p:cNvPr id="3" name="Right Arrow 2"/>
          <p:cNvSpPr/>
          <p:nvPr/>
        </p:nvSpPr>
        <p:spPr bwMode="auto">
          <a:xfrm>
            <a:off x="5131905" y="723900"/>
            <a:ext cx="9138477" cy="8635314"/>
          </a:xfrm>
          <a:prstGeom prst="rightArrow">
            <a:avLst>
              <a:gd name="adj1" fmla="val 52269"/>
              <a:gd name="adj2" fmla="val 53782"/>
            </a:avLst>
          </a:prstGeom>
          <a:noFill/>
          <a:ln w="762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spTree>
    <p:extLst>
      <p:ext uri="{BB962C8B-B14F-4D97-AF65-F5344CB8AC3E}">
        <p14:creationId xmlns:p14="http://schemas.microsoft.com/office/powerpoint/2010/main" val="6067392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198903" y="2195945"/>
            <a:ext cx="4717959" cy="3135895"/>
            <a:chOff x="4828067" y="2195945"/>
            <a:chExt cx="4717959" cy="3135895"/>
          </a:xfrm>
        </p:grpSpPr>
        <p:pic>
          <p:nvPicPr>
            <p:cNvPr id="7" name="Picture 2" descr="http://static1.squarespace.com/static/5248a8c6e4b0a4c7037edb93/t/55ce40dce4b0fe0a5d72daa8/1439580380983/Excel2013File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7845" y="2195945"/>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828067" y="4623954"/>
              <a:ext cx="4717959" cy="707886"/>
            </a:xfrm>
            <a:prstGeom prst="rect">
              <a:avLst/>
            </a:prstGeom>
            <a:noFill/>
          </p:spPr>
          <p:txBody>
            <a:bodyPr wrap="none" rtlCol="0">
              <a:spAutoFit/>
            </a:bodyPr>
            <a:lstStyle/>
            <a:p>
              <a:pPr algn="ctr"/>
              <a:r>
                <a:rPr lang="en-US" sz="4000" dirty="0" smtClean="0">
                  <a:solidFill>
                    <a:schemeClr val="bg1"/>
                  </a:solidFill>
                  <a:latin typeface="+mn-lt"/>
                </a:rPr>
                <a:t>Phone number list</a:t>
              </a:r>
              <a:endParaRPr lang="en-US" sz="4000" dirty="0">
                <a:solidFill>
                  <a:schemeClr val="bg1"/>
                </a:solidFill>
                <a:latin typeface="+mn-lt"/>
              </a:endParaRPr>
            </a:p>
          </p:txBody>
        </p:sp>
      </p:grpSp>
      <p:grpSp>
        <p:nvGrpSpPr>
          <p:cNvPr id="4" name="Group 3"/>
          <p:cNvGrpSpPr/>
          <p:nvPr/>
        </p:nvGrpSpPr>
        <p:grpSpPr>
          <a:xfrm>
            <a:off x="4796057" y="5905500"/>
            <a:ext cx="3693640" cy="2765286"/>
            <a:chOff x="5425221" y="5905500"/>
            <a:chExt cx="3693640" cy="2765286"/>
          </a:xfrm>
        </p:grpSpPr>
        <p:pic>
          <p:nvPicPr>
            <p:cNvPr id="9" name="Picture 8" descr="File:Audio-mp3.sv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28137" y="5905500"/>
              <a:ext cx="2076152" cy="1905000"/>
            </a:xfrm>
            <a:prstGeom prst="rect">
              <a:avLst/>
            </a:prstGeom>
          </p:spPr>
        </p:pic>
        <p:sp>
          <p:nvSpPr>
            <p:cNvPr id="10" name="TextBox 9"/>
            <p:cNvSpPr txBox="1"/>
            <p:nvPr/>
          </p:nvSpPr>
          <p:spPr>
            <a:xfrm>
              <a:off x="5425221" y="7962900"/>
              <a:ext cx="3693640" cy="707886"/>
            </a:xfrm>
            <a:prstGeom prst="rect">
              <a:avLst/>
            </a:prstGeom>
            <a:noFill/>
          </p:spPr>
          <p:txBody>
            <a:bodyPr wrap="none" rtlCol="0">
              <a:spAutoFit/>
            </a:bodyPr>
            <a:lstStyle/>
            <a:p>
              <a:pPr algn="ctr"/>
              <a:r>
                <a:rPr lang="en-US" sz="4000" dirty="0" smtClean="0">
                  <a:solidFill>
                    <a:schemeClr val="bg1"/>
                  </a:solidFill>
                  <a:latin typeface="+mn-lt"/>
                </a:rPr>
                <a:t>Audio content</a:t>
              </a:r>
              <a:endParaRPr lang="en-US" sz="4000" dirty="0">
                <a:solidFill>
                  <a:schemeClr val="bg1"/>
                </a:solidFill>
                <a:latin typeface="+mn-lt"/>
              </a:endParaRPr>
            </a:p>
          </p:txBody>
        </p:sp>
      </p:grpSp>
      <p:grpSp>
        <p:nvGrpSpPr>
          <p:cNvPr id="5" name="Group 4"/>
          <p:cNvGrpSpPr/>
          <p:nvPr/>
        </p:nvGrpSpPr>
        <p:grpSpPr>
          <a:xfrm>
            <a:off x="9629475" y="2170314"/>
            <a:ext cx="4210050" cy="6196741"/>
            <a:chOff x="9744075" y="1375217"/>
            <a:chExt cx="4210050" cy="6196741"/>
          </a:xfrm>
        </p:grpSpPr>
        <p:pic>
          <p:nvPicPr>
            <p:cNvPr id="8196" name="Picture 4" descr="http://d3olfrdxinh85x.cloudfront.net/images/Products/Products/ContactCenterSolutions/OnSalesCloud/imag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4075" y="1375217"/>
              <a:ext cx="4210050" cy="399688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44100" y="5448300"/>
              <a:ext cx="3810000" cy="2123658"/>
            </a:xfrm>
            <a:prstGeom prst="rect">
              <a:avLst/>
            </a:prstGeom>
          </p:spPr>
          <p:txBody>
            <a:bodyPr wrap="square">
              <a:spAutoFit/>
            </a:bodyPr>
            <a:lstStyle/>
            <a:p>
              <a:pPr algn="ctr"/>
              <a:r>
                <a:rPr lang="en-US" sz="4400" dirty="0">
                  <a:solidFill>
                    <a:schemeClr val="bg1"/>
                  </a:solidFill>
                  <a:latin typeface="+mn-lt"/>
                </a:rPr>
                <a:t>Autodialer</a:t>
              </a:r>
              <a:br>
                <a:rPr lang="en-US" sz="4400" dirty="0">
                  <a:solidFill>
                    <a:schemeClr val="bg1"/>
                  </a:solidFill>
                  <a:latin typeface="+mn-lt"/>
                </a:rPr>
              </a:br>
              <a:r>
                <a:rPr lang="en-US" sz="4400" dirty="0">
                  <a:solidFill>
                    <a:schemeClr val="bg1"/>
                  </a:solidFill>
                  <a:latin typeface="+mn-lt"/>
                </a:rPr>
                <a:t>+</a:t>
              </a:r>
              <a:br>
                <a:rPr lang="en-US" sz="4400" dirty="0">
                  <a:solidFill>
                    <a:schemeClr val="bg1"/>
                  </a:solidFill>
                  <a:latin typeface="+mn-lt"/>
                </a:rPr>
              </a:br>
              <a:r>
                <a:rPr lang="en-US" sz="4400" dirty="0" smtClean="0">
                  <a:solidFill>
                    <a:schemeClr val="bg1"/>
                  </a:solidFill>
                  <a:latin typeface="+mn-lt"/>
                </a:rPr>
                <a:t>VoIP Carrier</a:t>
              </a:r>
              <a:endParaRPr lang="en-US" sz="4400" dirty="0">
                <a:solidFill>
                  <a:schemeClr val="bg1"/>
                </a:solidFill>
                <a:latin typeface="+mn-lt"/>
              </a:endParaRPr>
            </a:p>
          </p:txBody>
        </p:sp>
      </p:grpSp>
    </p:spTree>
    <p:extLst>
      <p:ext uri="{BB962C8B-B14F-4D97-AF65-F5344CB8AC3E}">
        <p14:creationId xmlns:p14="http://schemas.microsoft.com/office/powerpoint/2010/main" val="306216852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i.ytimg.com/vi/UOhDd5Ocn2I/maxres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1028700"/>
            <a:ext cx="14630398" cy="822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9607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upport.call-em-all.com/customer/portal/attachments/522446"/>
          <p:cNvPicPr>
            <a:picLocks noChangeAspect="1" noChangeArrowheads="1"/>
          </p:cNvPicPr>
          <p:nvPr/>
        </p:nvPicPr>
        <p:blipFill rotWithShape="1">
          <a:blip r:embed="rId3">
            <a:extLst>
              <a:ext uri="{28A0092B-C50C-407E-A947-70E740481C1C}">
                <a14:useLocalDpi xmlns:a14="http://schemas.microsoft.com/office/drawing/2010/main" val="0"/>
              </a:ext>
            </a:extLst>
          </a:blip>
          <a:srcRect t="13210" r="25768"/>
          <a:stretch/>
        </p:blipFill>
        <p:spPr bwMode="auto">
          <a:xfrm>
            <a:off x="3707194" y="114300"/>
            <a:ext cx="10873612"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8327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a:stCxn id="6" idx="3"/>
          </p:cNvCxnSpPr>
          <p:nvPr/>
        </p:nvCxnSpPr>
        <p:spPr bwMode="auto">
          <a:xfrm>
            <a:off x="4320497" y="5357239"/>
            <a:ext cx="11529103" cy="88322"/>
          </a:xfrm>
          <a:prstGeom prst="line">
            <a:avLst/>
          </a:prstGeom>
          <a:solidFill>
            <a:srgbClr val="4F81BD"/>
          </a:solidFill>
          <a:ln w="38100" cap="flat" cmpd="sng" algn="ctr">
            <a:solidFill>
              <a:schemeClr val="bg1">
                <a:lumMod val="50000"/>
              </a:schemeClr>
            </a:solidFill>
            <a:prstDash val="solid"/>
            <a:round/>
            <a:headEnd type="none" w="med" len="med"/>
            <a:tailEnd type="none" w="med" len="med"/>
          </a:ln>
          <a:effectLst/>
        </p:spPr>
      </p:cxnSp>
      <p:sp>
        <p:nvSpPr>
          <p:cNvPr id="4" name="Cloud 3"/>
          <p:cNvSpPr/>
          <p:nvPr/>
        </p:nvSpPr>
        <p:spPr bwMode="auto">
          <a:xfrm>
            <a:off x="7277100" y="3869606"/>
            <a:ext cx="3733800" cy="3200400"/>
          </a:xfrm>
          <a:prstGeom prst="cloud">
            <a:avLst/>
          </a:prstGeom>
          <a:solidFill>
            <a:schemeClr val="tx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6000" dirty="0" smtClean="0">
                <a:solidFill>
                  <a:schemeClr val="bg1"/>
                </a:solidFill>
                <a:latin typeface="+mj-lt"/>
                <a:ea typeface="ヒラギノ角ゴ Pro W3" charset="0"/>
                <a:cs typeface="ヒラギノ角ゴ Pro W3" charset="0"/>
                <a:sym typeface="Arial" charset="0"/>
              </a:rPr>
              <a:t>PSTN</a:t>
            </a:r>
            <a:endParaRPr kumimoji="0" lang="en-US" sz="6000" b="0" i="0" u="none" strike="noStrike" cap="none" normalizeH="0" baseline="0" dirty="0" smtClean="0">
              <a:ln>
                <a:noFill/>
              </a:ln>
              <a:solidFill>
                <a:schemeClr val="bg1"/>
              </a:solidFill>
              <a:effectLst/>
              <a:latin typeface="+mj-lt"/>
              <a:ea typeface="ヒラギノ角ゴ Pro W3" charset="0"/>
              <a:cs typeface="ヒラギノ角ゴ Pro W3" charset="0"/>
              <a:sym typeface="Arial" charset="0"/>
            </a:endParaRPr>
          </a:p>
        </p:txBody>
      </p:sp>
      <p:pic>
        <p:nvPicPr>
          <p:cNvPr id="6" name="Picture 5" descr="Criminals staging DDoS attacks available by hour anonymously"/>
          <p:cNvPicPr>
            <a:picLocks noChangeAspect="1"/>
          </p:cNvPicPr>
          <p:nvPr/>
        </p:nvPicPr>
        <p:blipFill rotWithShape="1">
          <a:blip r:embed="rId3" cstate="print">
            <a:extLst>
              <a:ext uri="{28A0092B-C50C-407E-A947-70E740481C1C}">
                <a14:useLocalDpi xmlns:a14="http://schemas.microsoft.com/office/drawing/2010/main" val="0"/>
              </a:ext>
            </a:extLst>
          </a:blip>
          <a:srcRect l="13921" r="14110"/>
          <a:stretch/>
        </p:blipFill>
        <p:spPr>
          <a:xfrm>
            <a:off x="381000" y="3924300"/>
            <a:ext cx="3939497" cy="2865878"/>
          </a:xfrm>
          <a:prstGeom prst="rect">
            <a:avLst/>
          </a:prstGeom>
        </p:spPr>
      </p:pic>
      <p:pic>
        <p:nvPicPr>
          <p:cNvPr id="12" name="Picture 11" descr="File:HH Polizeihauptmeister MZ.jpg - Wikipedia, the free encyclo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9385" y="3983906"/>
            <a:ext cx="2057400" cy="3086100"/>
          </a:xfrm>
          <a:prstGeom prst="rect">
            <a:avLst/>
          </a:prstGeom>
        </p:spPr>
      </p:pic>
    </p:spTree>
    <p:extLst>
      <p:ext uri="{BB962C8B-B14F-4D97-AF65-F5344CB8AC3E}">
        <p14:creationId xmlns:p14="http://schemas.microsoft.com/office/powerpoint/2010/main" val="176630588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bwMode="auto">
          <a:xfrm>
            <a:off x="4320497" y="5357239"/>
            <a:ext cx="11529103" cy="88322"/>
          </a:xfrm>
          <a:prstGeom prst="line">
            <a:avLst/>
          </a:prstGeom>
          <a:solidFill>
            <a:srgbClr val="4F81BD"/>
          </a:solidFill>
          <a:ln w="38100" cap="flat" cmpd="sng" algn="ctr">
            <a:solidFill>
              <a:schemeClr val="bg1">
                <a:lumMod val="50000"/>
              </a:schemeClr>
            </a:solidFill>
            <a:prstDash val="solid"/>
            <a:round/>
            <a:headEnd type="none" w="med" len="med"/>
            <a:tailEnd type="none" w="med" len="med"/>
          </a:ln>
          <a:effectLst/>
        </p:spPr>
      </p:cxnSp>
      <p:sp>
        <p:nvSpPr>
          <p:cNvPr id="6" name="Cloud 5"/>
          <p:cNvSpPr/>
          <p:nvPr/>
        </p:nvSpPr>
        <p:spPr bwMode="auto">
          <a:xfrm>
            <a:off x="10439400" y="3869606"/>
            <a:ext cx="3733800" cy="3200400"/>
          </a:xfrm>
          <a:prstGeom prst="cloud">
            <a:avLst/>
          </a:prstGeom>
          <a:solidFill>
            <a:schemeClr val="tx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6000" dirty="0" smtClean="0">
                <a:solidFill>
                  <a:schemeClr val="bg1"/>
                </a:solidFill>
                <a:latin typeface="+mj-lt"/>
                <a:ea typeface="ヒラギノ角ゴ Pro W3" charset="0"/>
                <a:cs typeface="ヒラギノ角ゴ Pro W3" charset="0"/>
                <a:sym typeface="Arial" charset="0"/>
              </a:rPr>
              <a:t>PSTN</a:t>
            </a:r>
            <a:endParaRPr kumimoji="0" lang="en-US" sz="6000" b="0" i="0" u="none" strike="noStrike" cap="none" normalizeH="0" baseline="0" dirty="0" smtClean="0">
              <a:ln>
                <a:noFill/>
              </a:ln>
              <a:solidFill>
                <a:schemeClr val="bg1"/>
              </a:solidFill>
              <a:effectLst/>
              <a:latin typeface="+mj-lt"/>
              <a:ea typeface="ヒラギノ角ゴ Pro W3" charset="0"/>
              <a:cs typeface="ヒラギノ角ゴ Pro W3" charset="0"/>
              <a:sym typeface="Arial" charset="0"/>
            </a:endParaRPr>
          </a:p>
        </p:txBody>
      </p:sp>
      <p:pic>
        <p:nvPicPr>
          <p:cNvPr id="7" name="Picture 6" descr="Criminals staging DDoS attacks available by hour anonymously"/>
          <p:cNvPicPr>
            <a:picLocks noChangeAspect="1"/>
          </p:cNvPicPr>
          <p:nvPr/>
        </p:nvPicPr>
        <p:blipFill rotWithShape="1">
          <a:blip r:embed="rId3" cstate="print">
            <a:extLst>
              <a:ext uri="{28A0092B-C50C-407E-A947-70E740481C1C}">
                <a14:useLocalDpi xmlns:a14="http://schemas.microsoft.com/office/drawing/2010/main" val="0"/>
              </a:ext>
            </a:extLst>
          </a:blip>
          <a:srcRect l="13921" r="14110"/>
          <a:stretch/>
        </p:blipFill>
        <p:spPr>
          <a:xfrm>
            <a:off x="381000" y="3924300"/>
            <a:ext cx="3939497" cy="2865878"/>
          </a:xfrm>
          <a:prstGeom prst="rect">
            <a:avLst/>
          </a:prstGeom>
        </p:spPr>
      </p:pic>
      <p:sp>
        <p:nvSpPr>
          <p:cNvPr id="8" name="Cloud 7"/>
          <p:cNvSpPr/>
          <p:nvPr/>
        </p:nvSpPr>
        <p:spPr bwMode="auto">
          <a:xfrm>
            <a:off x="5574051" y="3757039"/>
            <a:ext cx="3733800" cy="3200400"/>
          </a:xfrm>
          <a:prstGeom prst="cloud">
            <a:avLst/>
          </a:prstGeom>
          <a:solidFill>
            <a:schemeClr val="tx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400" b="0" i="0" u="none" strike="noStrike" cap="none" normalizeH="0" baseline="0" dirty="0" smtClean="0">
                <a:ln>
                  <a:noFill/>
                </a:ln>
                <a:solidFill>
                  <a:schemeClr val="bg1"/>
                </a:solidFill>
                <a:effectLst/>
                <a:latin typeface="+mj-lt"/>
                <a:ea typeface="ヒラギノ角ゴ Pro W3" charset="0"/>
                <a:cs typeface="ヒラギノ角ゴ Pro W3" charset="0"/>
                <a:sym typeface="Arial" charset="0"/>
              </a:rPr>
              <a:t>IP</a:t>
            </a:r>
          </a:p>
        </p:txBody>
      </p:sp>
      <p:pic>
        <p:nvPicPr>
          <p:cNvPr id="9" name="Picture 8" descr="File:HH Polizeihauptmeister MZ.jpg - Wikipedia, the free encyclo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9385" y="3983906"/>
            <a:ext cx="2057400" cy="3086100"/>
          </a:xfrm>
          <a:prstGeom prst="rect">
            <a:avLst/>
          </a:prstGeom>
        </p:spPr>
      </p:pic>
    </p:spTree>
    <p:extLst>
      <p:ext uri="{BB962C8B-B14F-4D97-AF65-F5344CB8AC3E}">
        <p14:creationId xmlns:p14="http://schemas.microsoft.com/office/powerpoint/2010/main" val="6354641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 name="Straight Connector 9"/>
          <p:cNvCxnSpPr/>
          <p:nvPr/>
        </p:nvCxnSpPr>
        <p:spPr bwMode="auto">
          <a:xfrm>
            <a:off x="4320497" y="5357239"/>
            <a:ext cx="11529103" cy="88322"/>
          </a:xfrm>
          <a:prstGeom prst="line">
            <a:avLst/>
          </a:prstGeom>
          <a:solidFill>
            <a:srgbClr val="4F81BD"/>
          </a:solidFill>
          <a:ln w="38100" cap="flat" cmpd="sng" algn="ctr">
            <a:solidFill>
              <a:schemeClr val="bg1">
                <a:lumMod val="50000"/>
              </a:schemeClr>
            </a:solidFill>
            <a:prstDash val="solid"/>
            <a:round/>
            <a:headEnd type="none" w="med" len="med"/>
            <a:tailEnd type="none" w="med" len="med"/>
          </a:ln>
          <a:effectLst/>
        </p:spPr>
      </p:cxnSp>
      <p:sp>
        <p:nvSpPr>
          <p:cNvPr id="6" name="Cloud 5"/>
          <p:cNvSpPr/>
          <p:nvPr/>
        </p:nvSpPr>
        <p:spPr bwMode="auto">
          <a:xfrm>
            <a:off x="10439400" y="3869606"/>
            <a:ext cx="3733800" cy="3200400"/>
          </a:xfrm>
          <a:prstGeom prst="cloud">
            <a:avLst/>
          </a:prstGeom>
          <a:solidFill>
            <a:schemeClr val="tx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6000" dirty="0" smtClean="0">
                <a:solidFill>
                  <a:schemeClr val="bg1"/>
                </a:solidFill>
                <a:latin typeface="+mj-lt"/>
                <a:ea typeface="ヒラギノ角ゴ Pro W3" charset="0"/>
                <a:cs typeface="ヒラギノ角ゴ Pro W3" charset="0"/>
                <a:sym typeface="Arial" charset="0"/>
              </a:rPr>
              <a:t>PSTN</a:t>
            </a:r>
            <a:endParaRPr kumimoji="0" lang="en-US" sz="6000" b="0" i="0" u="none" strike="noStrike" cap="none" normalizeH="0" baseline="0" dirty="0" smtClean="0">
              <a:ln>
                <a:noFill/>
              </a:ln>
              <a:solidFill>
                <a:schemeClr val="bg1"/>
              </a:solidFill>
              <a:effectLst/>
              <a:latin typeface="+mj-lt"/>
              <a:ea typeface="ヒラギノ角ゴ Pro W3" charset="0"/>
              <a:cs typeface="ヒラギノ角ゴ Pro W3" charset="0"/>
              <a:sym typeface="Arial" charset="0"/>
            </a:endParaRPr>
          </a:p>
        </p:txBody>
      </p:sp>
      <p:pic>
        <p:nvPicPr>
          <p:cNvPr id="7" name="Picture 6" descr="Criminals staging DDoS attacks available by hour anonymously"/>
          <p:cNvPicPr>
            <a:picLocks noChangeAspect="1"/>
          </p:cNvPicPr>
          <p:nvPr/>
        </p:nvPicPr>
        <p:blipFill rotWithShape="1">
          <a:blip r:embed="rId3" cstate="print">
            <a:extLst>
              <a:ext uri="{28A0092B-C50C-407E-A947-70E740481C1C}">
                <a14:useLocalDpi xmlns:a14="http://schemas.microsoft.com/office/drawing/2010/main" val="0"/>
              </a:ext>
            </a:extLst>
          </a:blip>
          <a:srcRect l="13921" r="14110"/>
          <a:stretch/>
        </p:blipFill>
        <p:spPr>
          <a:xfrm>
            <a:off x="381000" y="3924300"/>
            <a:ext cx="3939497" cy="2865878"/>
          </a:xfrm>
          <a:prstGeom prst="rect">
            <a:avLst/>
          </a:prstGeom>
        </p:spPr>
      </p:pic>
      <p:sp>
        <p:nvSpPr>
          <p:cNvPr id="8" name="Cloud 7"/>
          <p:cNvSpPr/>
          <p:nvPr/>
        </p:nvSpPr>
        <p:spPr bwMode="auto">
          <a:xfrm>
            <a:off x="5574051" y="3757039"/>
            <a:ext cx="3733800" cy="3200400"/>
          </a:xfrm>
          <a:prstGeom prst="cloud">
            <a:avLst/>
          </a:prstGeom>
          <a:solidFill>
            <a:schemeClr val="tx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400" b="0" i="0" u="none" strike="noStrike" cap="none" normalizeH="0" baseline="0" dirty="0" smtClean="0">
                <a:ln>
                  <a:noFill/>
                </a:ln>
                <a:solidFill>
                  <a:schemeClr val="bg1"/>
                </a:solidFill>
                <a:effectLst/>
                <a:latin typeface="+mj-lt"/>
                <a:ea typeface="ヒラギノ角ゴ Pro W3" charset="0"/>
                <a:cs typeface="ヒラギノ角ゴ Pro W3" charset="0"/>
                <a:sym typeface="Arial" charset="0"/>
              </a:rPr>
              <a:t>IP </a:t>
            </a:r>
            <a:br>
              <a:rPr kumimoji="0" lang="en-US" sz="4400" b="0" i="0" u="none" strike="noStrike" cap="none" normalizeH="0" baseline="0" dirty="0" smtClean="0">
                <a:ln>
                  <a:noFill/>
                </a:ln>
                <a:solidFill>
                  <a:schemeClr val="bg1"/>
                </a:solidFill>
                <a:effectLst/>
                <a:latin typeface="+mj-lt"/>
                <a:ea typeface="ヒラギノ角ゴ Pro W3" charset="0"/>
                <a:cs typeface="ヒラギノ角ゴ Pro W3" charset="0"/>
                <a:sym typeface="Arial" charset="0"/>
              </a:rPr>
            </a:br>
            <a:r>
              <a:rPr kumimoji="0" lang="en-US" sz="4400" b="0" i="0" u="none" strike="noStrike" cap="none" normalizeH="0" baseline="0" dirty="0" smtClean="0">
                <a:ln>
                  <a:noFill/>
                </a:ln>
                <a:solidFill>
                  <a:schemeClr val="bg1"/>
                </a:solidFill>
                <a:effectLst/>
                <a:latin typeface="+mj-lt"/>
                <a:ea typeface="ヒラギノ角ゴ Pro W3" charset="0"/>
                <a:cs typeface="ヒラギノ角ゴ Pro W3" charset="0"/>
                <a:sym typeface="Arial" charset="0"/>
              </a:rPr>
              <a:t>+ VPN</a:t>
            </a:r>
            <a:r>
              <a:rPr kumimoji="0" lang="en-US" sz="4400" b="0" i="0" u="none" strike="noStrike" cap="none" normalizeH="0" dirty="0" smtClean="0">
                <a:ln>
                  <a:noFill/>
                </a:ln>
                <a:solidFill>
                  <a:schemeClr val="bg1"/>
                </a:solidFill>
                <a:effectLst/>
                <a:latin typeface="+mj-lt"/>
                <a:ea typeface="ヒラギノ角ゴ Pro W3" charset="0"/>
                <a:cs typeface="ヒラギノ角ゴ Pro W3" charset="0"/>
                <a:sym typeface="Arial" charset="0"/>
              </a:rPr>
              <a:t/>
            </a:r>
            <a:br>
              <a:rPr kumimoji="0" lang="en-US" sz="4400" b="0" i="0" u="none" strike="noStrike" cap="none" normalizeH="0" dirty="0" smtClean="0">
                <a:ln>
                  <a:noFill/>
                </a:ln>
                <a:solidFill>
                  <a:schemeClr val="bg1"/>
                </a:solidFill>
                <a:effectLst/>
                <a:latin typeface="+mj-lt"/>
                <a:ea typeface="ヒラギノ角ゴ Pro W3" charset="0"/>
                <a:cs typeface="ヒラギノ角ゴ Pro W3" charset="0"/>
                <a:sym typeface="Arial" charset="0"/>
              </a:rPr>
            </a:br>
            <a:r>
              <a:rPr kumimoji="0" lang="en-US" sz="4400" b="0" i="0" u="none" strike="noStrike" cap="none" normalizeH="0" dirty="0" smtClean="0">
                <a:ln>
                  <a:noFill/>
                </a:ln>
                <a:solidFill>
                  <a:schemeClr val="bg1"/>
                </a:solidFill>
                <a:effectLst/>
                <a:latin typeface="+mj-lt"/>
                <a:ea typeface="ヒラギノ角ゴ Pro W3" charset="0"/>
                <a:cs typeface="ヒラギノ角ゴ Pro W3" charset="0"/>
                <a:sym typeface="Arial" charset="0"/>
              </a:rPr>
              <a:t>+ TOR</a:t>
            </a:r>
            <a:endParaRPr kumimoji="0" lang="en-US" sz="4400" b="0" i="0" u="none" strike="noStrike" cap="none" normalizeH="0" baseline="0" dirty="0" smtClean="0">
              <a:ln>
                <a:noFill/>
              </a:ln>
              <a:solidFill>
                <a:schemeClr val="bg1"/>
              </a:solidFill>
              <a:effectLst/>
              <a:latin typeface="+mj-lt"/>
              <a:ea typeface="ヒラギノ角ゴ Pro W3" charset="0"/>
              <a:cs typeface="ヒラギノ角ゴ Pro W3" charset="0"/>
              <a:sym typeface="Arial" charset="0"/>
            </a:endParaRPr>
          </a:p>
        </p:txBody>
      </p:sp>
      <p:pic>
        <p:nvPicPr>
          <p:cNvPr id="9" name="Picture 8" descr="File:HH Polizeihauptmeister MZ.jpg - Wikipedia, the free encyclo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39385" y="3983906"/>
            <a:ext cx="2057400" cy="3086100"/>
          </a:xfrm>
          <a:prstGeom prst="rect">
            <a:avLst/>
          </a:prstGeom>
        </p:spPr>
      </p:pic>
    </p:spTree>
    <p:extLst>
      <p:ext uri="{BB962C8B-B14F-4D97-AF65-F5344CB8AC3E}">
        <p14:creationId xmlns:p14="http://schemas.microsoft.com/office/powerpoint/2010/main" val="262404303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orld Map by jkarthik08 - outline world 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42900"/>
            <a:ext cx="18288000" cy="9262446"/>
          </a:xfrm>
          <a:prstGeom prst="rect">
            <a:avLst/>
          </a:prstGeom>
        </p:spPr>
      </p:pic>
      <p:cxnSp>
        <p:nvCxnSpPr>
          <p:cNvPr id="9" name="Straight Connector 8"/>
          <p:cNvCxnSpPr>
            <a:stCxn id="6" idx="3"/>
          </p:cNvCxnSpPr>
          <p:nvPr/>
        </p:nvCxnSpPr>
        <p:spPr bwMode="auto">
          <a:xfrm>
            <a:off x="4320497" y="5357239"/>
            <a:ext cx="11529103" cy="88322"/>
          </a:xfrm>
          <a:prstGeom prst="line">
            <a:avLst/>
          </a:prstGeom>
          <a:solidFill>
            <a:srgbClr val="4F81BD"/>
          </a:solidFill>
          <a:ln w="38100" cap="flat" cmpd="sng" algn="ctr">
            <a:solidFill>
              <a:schemeClr val="bg1">
                <a:lumMod val="50000"/>
              </a:schemeClr>
            </a:solidFill>
            <a:prstDash val="solid"/>
            <a:round/>
            <a:headEnd type="none" w="med" len="med"/>
            <a:tailEnd type="none" w="med" len="med"/>
          </a:ln>
          <a:effectLst/>
        </p:spPr>
      </p:cxnSp>
      <p:sp>
        <p:nvSpPr>
          <p:cNvPr id="4" name="Cloud 3"/>
          <p:cNvSpPr/>
          <p:nvPr/>
        </p:nvSpPr>
        <p:spPr bwMode="auto">
          <a:xfrm>
            <a:off x="10439400" y="3869606"/>
            <a:ext cx="3733800" cy="3200400"/>
          </a:xfrm>
          <a:prstGeom prst="cloud">
            <a:avLst/>
          </a:prstGeom>
          <a:solidFill>
            <a:schemeClr val="tx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6000" dirty="0" smtClean="0">
                <a:solidFill>
                  <a:schemeClr val="bg1"/>
                </a:solidFill>
                <a:latin typeface="+mj-lt"/>
                <a:ea typeface="ヒラギノ角ゴ Pro W3" charset="0"/>
                <a:cs typeface="ヒラギノ角ゴ Pro W3" charset="0"/>
                <a:sym typeface="Arial" charset="0"/>
              </a:rPr>
              <a:t>PSTN</a:t>
            </a:r>
            <a:endParaRPr kumimoji="0" lang="en-US" sz="6000" b="0" i="0" u="none" strike="noStrike" cap="none" normalizeH="0" baseline="0" dirty="0" smtClean="0">
              <a:ln>
                <a:noFill/>
              </a:ln>
              <a:solidFill>
                <a:schemeClr val="bg1"/>
              </a:solidFill>
              <a:effectLst/>
              <a:latin typeface="+mj-lt"/>
              <a:ea typeface="ヒラギノ角ゴ Pro W3" charset="0"/>
              <a:cs typeface="ヒラギノ角ゴ Pro W3" charset="0"/>
              <a:sym typeface="Arial" charset="0"/>
            </a:endParaRPr>
          </a:p>
        </p:txBody>
      </p:sp>
      <p:pic>
        <p:nvPicPr>
          <p:cNvPr id="6" name="Picture 5" descr="Criminals staging DDoS attacks available by hour anonymously"/>
          <p:cNvPicPr>
            <a:picLocks noChangeAspect="1"/>
          </p:cNvPicPr>
          <p:nvPr/>
        </p:nvPicPr>
        <p:blipFill rotWithShape="1">
          <a:blip r:embed="rId4" cstate="print">
            <a:extLst>
              <a:ext uri="{28A0092B-C50C-407E-A947-70E740481C1C}">
                <a14:useLocalDpi xmlns:a14="http://schemas.microsoft.com/office/drawing/2010/main" val="0"/>
              </a:ext>
            </a:extLst>
          </a:blip>
          <a:srcRect l="13921" r="14110"/>
          <a:stretch/>
        </p:blipFill>
        <p:spPr>
          <a:xfrm>
            <a:off x="381000" y="3924300"/>
            <a:ext cx="3939497" cy="2865878"/>
          </a:xfrm>
          <a:prstGeom prst="rect">
            <a:avLst/>
          </a:prstGeom>
        </p:spPr>
      </p:pic>
      <p:sp>
        <p:nvSpPr>
          <p:cNvPr id="3" name="Cloud 2"/>
          <p:cNvSpPr/>
          <p:nvPr/>
        </p:nvSpPr>
        <p:spPr bwMode="auto">
          <a:xfrm>
            <a:off x="5574051" y="3757039"/>
            <a:ext cx="3733800" cy="3200400"/>
          </a:xfrm>
          <a:prstGeom prst="cloud">
            <a:avLst/>
          </a:prstGeom>
          <a:solidFill>
            <a:schemeClr val="tx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4400" b="0" i="0" u="none" strike="noStrike" cap="none" normalizeH="0" baseline="0" dirty="0" smtClean="0">
                <a:ln>
                  <a:noFill/>
                </a:ln>
                <a:solidFill>
                  <a:schemeClr val="bg1"/>
                </a:solidFill>
                <a:effectLst/>
                <a:latin typeface="+mj-lt"/>
                <a:ea typeface="ヒラギノ角ゴ Pro W3" charset="0"/>
                <a:cs typeface="ヒラギノ角ゴ Pro W3" charset="0"/>
                <a:sym typeface="Arial" charset="0"/>
              </a:rPr>
              <a:t>IP</a:t>
            </a:r>
          </a:p>
          <a:p>
            <a:pPr marL="0" marR="0" indent="0" algn="ctr" defTabSz="914400" rtl="0" eaLnBrk="1" fontAlgn="base" latinLnBrk="0" hangingPunct="1">
              <a:lnSpc>
                <a:spcPct val="100000"/>
              </a:lnSpc>
              <a:spcBef>
                <a:spcPct val="0"/>
              </a:spcBef>
              <a:spcAft>
                <a:spcPct val="0"/>
              </a:spcAft>
              <a:buClrTx/>
              <a:buSzTx/>
              <a:buFontTx/>
              <a:buNone/>
              <a:tabLst/>
            </a:pPr>
            <a:r>
              <a:rPr lang="en-US" sz="4400" dirty="0" smtClean="0">
                <a:solidFill>
                  <a:schemeClr val="bg1"/>
                </a:solidFill>
                <a:latin typeface="+mj-lt"/>
                <a:ea typeface="ヒラギノ角ゴ Pro W3" charset="0"/>
                <a:cs typeface="ヒラギノ角ゴ Pro W3" charset="0"/>
                <a:sym typeface="Arial" charset="0"/>
              </a:rPr>
              <a:t>+ VPN</a:t>
            </a:r>
            <a:br>
              <a:rPr lang="en-US" sz="4400" dirty="0" smtClean="0">
                <a:solidFill>
                  <a:schemeClr val="bg1"/>
                </a:solidFill>
                <a:latin typeface="+mj-lt"/>
                <a:ea typeface="ヒラギノ角ゴ Pro W3" charset="0"/>
                <a:cs typeface="ヒラギノ角ゴ Pro W3" charset="0"/>
                <a:sym typeface="Arial" charset="0"/>
              </a:rPr>
            </a:br>
            <a:r>
              <a:rPr lang="en-US" sz="4400" dirty="0" smtClean="0">
                <a:solidFill>
                  <a:schemeClr val="bg1"/>
                </a:solidFill>
                <a:latin typeface="+mj-lt"/>
                <a:ea typeface="ヒラギノ角ゴ Pro W3" charset="0"/>
                <a:cs typeface="ヒラギノ角ゴ Pro W3" charset="0"/>
                <a:sym typeface="Arial" charset="0"/>
              </a:rPr>
              <a:t>+ TOR</a:t>
            </a:r>
            <a:endParaRPr kumimoji="0" lang="en-US" sz="4400" b="0" i="0" u="none" strike="noStrike" cap="none" normalizeH="0" baseline="0" dirty="0" smtClean="0">
              <a:ln>
                <a:noFill/>
              </a:ln>
              <a:solidFill>
                <a:schemeClr val="bg1"/>
              </a:solidFill>
              <a:effectLst/>
              <a:latin typeface="+mj-lt"/>
              <a:ea typeface="ヒラギノ角ゴ Pro W3" charset="0"/>
              <a:cs typeface="ヒラギノ角ゴ Pro W3" charset="0"/>
              <a:sym typeface="Arial" charset="0"/>
            </a:endParaRPr>
          </a:p>
        </p:txBody>
      </p:sp>
      <p:pic>
        <p:nvPicPr>
          <p:cNvPr id="12" name="Picture 11" descr="File:HH Polizeihauptmeister MZ.jpg - Wikipedia, the free encyclo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339385" y="3983906"/>
            <a:ext cx="2057400" cy="3086100"/>
          </a:xfrm>
          <a:prstGeom prst="rect">
            <a:avLst/>
          </a:prstGeom>
        </p:spPr>
      </p:pic>
    </p:spTree>
    <p:extLst>
      <p:ext uri="{BB962C8B-B14F-4D97-AF65-F5344CB8AC3E}">
        <p14:creationId xmlns:p14="http://schemas.microsoft.com/office/powerpoint/2010/main" val="32509835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pam-folder.jpg (2131×15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523" y="2857500"/>
            <a:ext cx="6096954" cy="457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7587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zdnet4.cbsistatic.com/hub/i/r/2014/09/18/22365082-3f04-11e4-b6a0-d4ae52e95e57/thumbnail/770x578/3a1955f808ada2628631d008951cc55f/singapores-do-not-call-registry-opens-december-2-for-early-registra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053275" y="498929"/>
            <a:ext cx="12181451"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63431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a2.mzstatic.com/us/r30/Purple2/v4/90/75/1a/90751a0a-5368-0677-bf7f-26a7410a54e2/screen1136x1136.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0648" y="114300"/>
            <a:ext cx="5666704"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64696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web.stanford.edu/class/cs101/analog-telephon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2329" y="3314700"/>
            <a:ext cx="14943343"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70625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174740" y="1028700"/>
            <a:ext cx="7938521" cy="8229600"/>
          </a:xfrm>
          <a:prstGeom prst="rect">
            <a:avLst/>
          </a:prstGeom>
        </p:spPr>
      </p:pic>
    </p:spTree>
    <p:extLst>
      <p:ext uri="{BB962C8B-B14F-4D97-AF65-F5344CB8AC3E}">
        <p14:creationId xmlns:p14="http://schemas.microsoft.com/office/powerpoint/2010/main" val="42793408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tankifi.com/wp-content/uploads/2014/06/canstockphoto7707018-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8400" y="114300"/>
            <a:ext cx="134112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427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a:xfrm>
            <a:off x="914400" y="4013200"/>
            <a:ext cx="16459200" cy="2260600"/>
          </a:xfrm>
        </p:spPr>
        <p:txBody>
          <a:bodyPr/>
          <a:lstStyle/>
          <a:p>
            <a:r>
              <a:rPr lang="en-US" sz="11500" dirty="0" smtClean="0"/>
              <a:t>3</a:t>
            </a:r>
            <a:r>
              <a:rPr lang="en-US" dirty="0" smtClean="0"/>
              <a:t> types </a:t>
            </a:r>
            <a:r>
              <a:rPr lang="en-US" dirty="0"/>
              <a:t>of </a:t>
            </a:r>
            <a:r>
              <a:rPr lang="en-US" dirty="0" smtClean="0"/>
              <a:t>defenses</a:t>
            </a:r>
            <a:endParaRPr lang="en-US" dirty="0"/>
          </a:p>
        </p:txBody>
      </p:sp>
    </p:spTree>
    <p:extLst>
      <p:ext uri="{BB962C8B-B14F-4D97-AF65-F5344CB8AC3E}">
        <p14:creationId xmlns:p14="http://schemas.microsoft.com/office/powerpoint/2010/main" val="71394907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dirty="0"/>
              <a:t>Call Request Header Analysis</a:t>
            </a:r>
          </a:p>
        </p:txBody>
      </p:sp>
      <p:sp>
        <p:nvSpPr>
          <p:cNvPr id="23" name="Content Placeholder 22"/>
          <p:cNvSpPr>
            <a:spLocks noGrp="1"/>
          </p:cNvSpPr>
          <p:nvPr>
            <p:ph idx="1"/>
          </p:nvPr>
        </p:nvSpPr>
        <p:spPr/>
        <p:txBody>
          <a:bodyPr/>
          <a:lstStyle/>
          <a:p>
            <a:r>
              <a:rPr lang="en-US" altLang="en-US" sz="6600" dirty="0" smtClean="0"/>
              <a:t>Blacklisting</a:t>
            </a:r>
          </a:p>
          <a:p>
            <a:r>
              <a:rPr lang="en-US" altLang="en-US" sz="6600" dirty="0" smtClean="0"/>
              <a:t>Caller </a:t>
            </a:r>
            <a:r>
              <a:rPr lang="en-US" altLang="en-US" sz="6600" dirty="0"/>
              <a:t>behavior </a:t>
            </a:r>
            <a:r>
              <a:rPr lang="en-US" altLang="en-US" sz="6600" dirty="0" smtClean="0"/>
              <a:t>monitoring</a:t>
            </a:r>
          </a:p>
          <a:p>
            <a:r>
              <a:rPr lang="en-US" altLang="en-US" sz="6600" dirty="0" smtClean="0"/>
              <a:t>Reputation system</a:t>
            </a:r>
          </a:p>
          <a:p>
            <a:r>
              <a:rPr lang="en-US" sz="6600" dirty="0" smtClean="0"/>
              <a:t>…</a:t>
            </a:r>
            <a:endParaRPr lang="en-US" dirty="0"/>
          </a:p>
        </p:txBody>
      </p:sp>
    </p:spTree>
    <p:extLst>
      <p:ext uri="{BB962C8B-B14F-4D97-AF65-F5344CB8AC3E}">
        <p14:creationId xmlns:p14="http://schemas.microsoft.com/office/powerpoint/2010/main" val="429167192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animEffect transition="in" filter="fade">
                                      <p:cBhvr>
                                        <p:cTn id="7" dur="500"/>
                                        <p:tgtEl>
                                          <p:spTgt spid="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xEl>
                                              <p:pRg st="1" end="1"/>
                                            </p:txEl>
                                          </p:spTgt>
                                        </p:tgtEl>
                                        <p:attrNameLst>
                                          <p:attrName>style.visibility</p:attrName>
                                        </p:attrNameLst>
                                      </p:cBhvr>
                                      <p:to>
                                        <p:strVal val="visible"/>
                                      </p:to>
                                    </p:set>
                                    <p:animEffect transition="in" filter="fade">
                                      <p:cBhvr>
                                        <p:cTn id="12" dur="500"/>
                                        <p:tgtEl>
                                          <p:spTgt spid="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2" end="2"/>
                                            </p:txEl>
                                          </p:spTgt>
                                        </p:tgtEl>
                                        <p:attrNameLst>
                                          <p:attrName>style.visibility</p:attrName>
                                        </p:attrNameLst>
                                      </p:cBhvr>
                                      <p:to>
                                        <p:strVal val="visible"/>
                                      </p:to>
                                    </p:set>
                                    <p:animEffect transition="in" filter="fade">
                                      <p:cBhvr>
                                        <p:cTn id="17" dur="500"/>
                                        <p:tgtEl>
                                          <p:spTgt spid="2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xEl>
                                              <p:pRg st="3" end="3"/>
                                            </p:txEl>
                                          </p:spTgt>
                                        </p:tgtEl>
                                        <p:attrNameLst>
                                          <p:attrName>style.visibility</p:attrName>
                                        </p:attrNameLst>
                                      </p:cBhvr>
                                      <p:to>
                                        <p:strVal val="visible"/>
                                      </p:to>
                                    </p:set>
                                    <p:animEffect transition="in" filter="fade">
                                      <p:cBhvr>
                                        <p:cTn id="20" dur="500"/>
                                        <p:tgtEl>
                                          <p:spTgt spid="2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Voice Interactive </a:t>
            </a:r>
            <a:r>
              <a:rPr lang="en-US" dirty="0" smtClean="0"/>
              <a:t>Screening</a:t>
            </a:r>
            <a:endParaRPr lang="en-US" dirty="0"/>
          </a:p>
        </p:txBody>
      </p:sp>
      <p:sp>
        <p:nvSpPr>
          <p:cNvPr id="3" name="Content Placeholder 2"/>
          <p:cNvSpPr>
            <a:spLocks noGrp="1"/>
          </p:cNvSpPr>
          <p:nvPr>
            <p:ph idx="1"/>
          </p:nvPr>
        </p:nvSpPr>
        <p:spPr/>
        <p:txBody>
          <a:bodyPr/>
          <a:lstStyle/>
          <a:p>
            <a:r>
              <a:rPr lang="en-US" altLang="en-US" sz="6600" dirty="0" smtClean="0"/>
              <a:t>Audio fingerprinting</a:t>
            </a:r>
            <a:endParaRPr lang="en-US" altLang="en-US" sz="6600" dirty="0"/>
          </a:p>
          <a:p>
            <a:r>
              <a:rPr lang="en-US" altLang="en-US" sz="6600" dirty="0" smtClean="0"/>
              <a:t>Speech content analysis</a:t>
            </a:r>
          </a:p>
          <a:p>
            <a:r>
              <a:rPr lang="en-US" altLang="en-US" sz="6600" dirty="0" smtClean="0"/>
              <a:t>CAPTCHA / Turing test</a:t>
            </a:r>
          </a:p>
          <a:p>
            <a:r>
              <a:rPr lang="en-US" sz="6600" dirty="0" smtClean="0"/>
              <a:t>…</a:t>
            </a:r>
            <a:endParaRPr lang="en-US" dirty="0"/>
          </a:p>
        </p:txBody>
      </p:sp>
    </p:spTree>
    <p:extLst>
      <p:ext uri="{BB962C8B-B14F-4D97-AF65-F5344CB8AC3E}">
        <p14:creationId xmlns:p14="http://schemas.microsoft.com/office/powerpoint/2010/main" val="412989584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Caller Compliance</a:t>
            </a:r>
          </a:p>
        </p:txBody>
      </p:sp>
      <p:sp>
        <p:nvSpPr>
          <p:cNvPr id="3" name="Content Placeholder 2"/>
          <p:cNvSpPr>
            <a:spLocks noGrp="1"/>
          </p:cNvSpPr>
          <p:nvPr>
            <p:ph idx="1"/>
          </p:nvPr>
        </p:nvSpPr>
        <p:spPr/>
        <p:txBody>
          <a:bodyPr/>
          <a:lstStyle/>
          <a:p>
            <a:r>
              <a:rPr lang="en-US" altLang="en-US" sz="6600" dirty="0" smtClean="0"/>
              <a:t>Do-not-call registry</a:t>
            </a:r>
          </a:p>
          <a:p>
            <a:r>
              <a:rPr lang="en-US" altLang="en-US" sz="6600" dirty="0" smtClean="0"/>
              <a:t>Call back verification</a:t>
            </a:r>
          </a:p>
          <a:p>
            <a:r>
              <a:rPr lang="en-US" altLang="en-US" sz="6600" dirty="0"/>
              <a:t>P</a:t>
            </a:r>
            <a:r>
              <a:rPr lang="en-US" altLang="en-US" sz="6600" dirty="0" smtClean="0"/>
              <a:t>roof </a:t>
            </a:r>
            <a:r>
              <a:rPr lang="en-US" altLang="en-US" sz="6600" dirty="0"/>
              <a:t>of </a:t>
            </a:r>
            <a:r>
              <a:rPr lang="en-US" altLang="en-US" sz="6600" dirty="0" smtClean="0"/>
              <a:t>identity</a:t>
            </a:r>
            <a:endParaRPr lang="en-US" altLang="en-US" sz="6600" dirty="0"/>
          </a:p>
          <a:p>
            <a:r>
              <a:rPr lang="en-US" altLang="en-US" sz="6600" dirty="0" smtClean="0"/>
              <a:t>…</a:t>
            </a:r>
          </a:p>
        </p:txBody>
      </p:sp>
    </p:spTree>
    <p:extLst>
      <p:ext uri="{BB962C8B-B14F-4D97-AF65-F5344CB8AC3E}">
        <p14:creationId xmlns:p14="http://schemas.microsoft.com/office/powerpoint/2010/main" val="156969710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Criteria</a:t>
            </a:r>
            <a:endParaRPr lang="en-US" dirty="0"/>
          </a:p>
        </p:txBody>
      </p:sp>
      <p:grpSp>
        <p:nvGrpSpPr>
          <p:cNvPr id="10" name="Group 9"/>
          <p:cNvGrpSpPr/>
          <p:nvPr/>
        </p:nvGrpSpPr>
        <p:grpSpPr>
          <a:xfrm>
            <a:off x="2209800" y="3848100"/>
            <a:ext cx="15981245" cy="1307896"/>
            <a:chOff x="2209800" y="3848100"/>
            <a:chExt cx="15981245" cy="1307896"/>
          </a:xfrm>
        </p:grpSpPr>
        <p:pic>
          <p:nvPicPr>
            <p:cNvPr id="6" name="Picture 116" descr="https://f5.com/Portals/1/Images/F5/icons/solutions-ra-deploy-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924300"/>
              <a:ext cx="861104" cy="1155496"/>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bwMode="auto">
            <a:xfrm>
              <a:off x="3255845" y="3848100"/>
              <a:ext cx="14935200" cy="1307896"/>
            </a:xfrm>
            <a:prstGeom prst="rect">
              <a:avLst/>
            </a:prstGeom>
            <a:noFill/>
            <a:ln w="12700">
              <a:noFill/>
              <a:miter lim="800000"/>
              <a:headEnd/>
              <a:tailEnd/>
            </a:ln>
          </p:spPr>
          <p:txBody>
            <a:bodyPr vert="horz" wrap="square" lIns="101600" tIns="101600" rIns="182880" bIns="101600" numCol="1" anchor="t" anchorCtr="0" compatLnSpc="1">
              <a:prstTxWarp prst="textNoShape">
                <a:avLst/>
              </a:prstTxWarp>
            </a:bodyPr>
            <a:lstStyle>
              <a:lvl1pPr marL="765175" indent="-685800" algn="l" rtl="0" eaLnBrk="1" fontAlgn="base" hangingPunct="1">
                <a:spcBef>
                  <a:spcPts val="1600"/>
                </a:spcBef>
                <a:spcAft>
                  <a:spcPct val="0"/>
                </a:spcAft>
                <a:buClr>
                  <a:srgbClr val="000000"/>
                </a:buClr>
                <a:buSzPct val="100000"/>
                <a:buFont typeface="Arial" pitchFamily="34" charset="0"/>
                <a:buChar char="•"/>
                <a:defRPr sz="6400">
                  <a:solidFill>
                    <a:schemeClr val="bg1"/>
                  </a:solidFill>
                  <a:latin typeface="+mn-lt"/>
                  <a:ea typeface="+mn-ea"/>
                  <a:cs typeface="+mn-cs"/>
                  <a:sym typeface="Lucida Grande"/>
                </a:defRPr>
              </a:lvl1pPr>
              <a:lvl2pPr marL="1260475" indent="-571500" algn="l" rtl="0" eaLnBrk="1" fontAlgn="base" hangingPunct="1">
                <a:spcBef>
                  <a:spcPts val="1400"/>
                </a:spcBef>
                <a:spcAft>
                  <a:spcPct val="0"/>
                </a:spcAft>
                <a:buClr>
                  <a:srgbClr val="000000"/>
                </a:buClr>
                <a:buSzPct val="100000"/>
                <a:buFont typeface="Arial" pitchFamily="34" charset="0"/>
                <a:buChar char="–"/>
                <a:defRPr sz="5600">
                  <a:solidFill>
                    <a:schemeClr val="bg1"/>
                  </a:solidFill>
                  <a:latin typeface="+mn-lt"/>
                  <a:ea typeface="+mn-ea"/>
                  <a:cs typeface="+mn-cs"/>
                  <a:sym typeface="Lucida Grande"/>
                </a:defRPr>
              </a:lvl2pPr>
              <a:lvl3pPr marL="2060575" indent="-457200" algn="l" rtl="0" eaLnBrk="1" fontAlgn="base" hangingPunct="1">
                <a:spcBef>
                  <a:spcPts val="1200"/>
                </a:spcBef>
                <a:spcAft>
                  <a:spcPct val="0"/>
                </a:spcAft>
                <a:buClr>
                  <a:srgbClr val="000000"/>
                </a:buClr>
                <a:buSzPct val="100000"/>
                <a:buFont typeface="Arial" pitchFamily="34" charset="0"/>
                <a:buChar char="•"/>
                <a:defRPr sz="4800">
                  <a:solidFill>
                    <a:schemeClr val="bg1"/>
                  </a:solidFill>
                  <a:latin typeface="+mn-lt"/>
                  <a:ea typeface="+mn-ea"/>
                  <a:cs typeface="+mn-cs"/>
                  <a:sym typeface="Lucida Grande"/>
                </a:defRPr>
              </a:lvl3pPr>
              <a:lvl4pPr marL="2974975" indent="-457200" algn="l" rtl="0" eaLnBrk="1" fontAlgn="base" hangingPunct="1">
                <a:spcBef>
                  <a:spcPts val="1000"/>
                </a:spcBef>
                <a:spcAft>
                  <a:spcPct val="0"/>
                </a:spcAft>
                <a:buClr>
                  <a:srgbClr val="000000"/>
                </a:buClr>
                <a:buSzPct val="100000"/>
                <a:buFont typeface="Arial" pitchFamily="34" charset="0"/>
                <a:buChar char="–"/>
                <a:defRPr sz="4000">
                  <a:solidFill>
                    <a:schemeClr val="bg1"/>
                  </a:solidFill>
                  <a:latin typeface="+mn-lt"/>
                  <a:ea typeface="+mn-ea"/>
                  <a:cs typeface="+mn-cs"/>
                  <a:sym typeface="Lucida Grande"/>
                </a:defRPr>
              </a:lvl4pPr>
              <a:lvl5pPr marL="3889375" indent="-457200" algn="l" rtl="0" eaLnBrk="1" fontAlgn="base" hangingPunct="1">
                <a:spcBef>
                  <a:spcPts val="1000"/>
                </a:spcBef>
                <a:spcAft>
                  <a:spcPct val="0"/>
                </a:spcAft>
                <a:buClr>
                  <a:srgbClr val="000000"/>
                </a:buClr>
                <a:buSzPct val="100000"/>
                <a:buFont typeface="Arial" pitchFamily="34" charset="0"/>
                <a:buChar char="»"/>
                <a:defRPr sz="4000">
                  <a:solidFill>
                    <a:schemeClr val="bg1"/>
                  </a:solidFill>
                  <a:latin typeface="+mn-lt"/>
                  <a:ea typeface="+mn-ea"/>
                  <a:cs typeface="+mn-cs"/>
                  <a:sym typeface="Lucida Grande"/>
                </a:defRPr>
              </a:lvl5pPr>
              <a:lvl6pPr marL="4346575" indent="-457200" algn="l" rtl="0" eaLnBrk="1" fontAlgn="base" hangingPunct="1">
                <a:spcBef>
                  <a:spcPts val="1000"/>
                </a:spcBef>
                <a:spcAft>
                  <a:spcPct val="0"/>
                </a:spcAft>
                <a:buClr>
                  <a:srgbClr val="000000"/>
                </a:buClr>
                <a:buSzPct val="100000"/>
                <a:buFont typeface="Arial" charset="0"/>
                <a:buChar char="»"/>
                <a:defRPr sz="4000">
                  <a:solidFill>
                    <a:schemeClr val="tx1"/>
                  </a:solidFill>
                  <a:latin typeface="+mn-lt"/>
                  <a:ea typeface="+mn-ea"/>
                  <a:cs typeface="+mn-cs"/>
                  <a:sym typeface="Lucida Grande" charset="0"/>
                </a:defRPr>
              </a:lvl6pPr>
              <a:lvl7pPr marL="4803775" indent="-457200" algn="l" rtl="0" eaLnBrk="1" fontAlgn="base" hangingPunct="1">
                <a:spcBef>
                  <a:spcPts val="1000"/>
                </a:spcBef>
                <a:spcAft>
                  <a:spcPct val="0"/>
                </a:spcAft>
                <a:buClr>
                  <a:srgbClr val="000000"/>
                </a:buClr>
                <a:buSzPct val="100000"/>
                <a:buFont typeface="Arial" charset="0"/>
                <a:buChar char="»"/>
                <a:defRPr sz="4000">
                  <a:solidFill>
                    <a:schemeClr val="tx1"/>
                  </a:solidFill>
                  <a:latin typeface="+mn-lt"/>
                  <a:ea typeface="+mn-ea"/>
                  <a:cs typeface="+mn-cs"/>
                  <a:sym typeface="Lucida Grande" charset="0"/>
                </a:defRPr>
              </a:lvl7pPr>
              <a:lvl8pPr marL="5260975" indent="-457200" algn="l" rtl="0" eaLnBrk="1" fontAlgn="base" hangingPunct="1">
                <a:spcBef>
                  <a:spcPts val="1000"/>
                </a:spcBef>
                <a:spcAft>
                  <a:spcPct val="0"/>
                </a:spcAft>
                <a:buClr>
                  <a:srgbClr val="000000"/>
                </a:buClr>
                <a:buSzPct val="100000"/>
                <a:buFont typeface="Arial" charset="0"/>
                <a:buChar char="»"/>
                <a:defRPr sz="4000">
                  <a:solidFill>
                    <a:schemeClr val="tx1"/>
                  </a:solidFill>
                  <a:latin typeface="+mn-lt"/>
                  <a:ea typeface="+mn-ea"/>
                  <a:cs typeface="+mn-cs"/>
                  <a:sym typeface="Lucida Grande" charset="0"/>
                </a:defRPr>
              </a:lvl8pPr>
              <a:lvl9pPr marL="5718175" indent="-457200" algn="l" rtl="0" eaLnBrk="1" fontAlgn="base" hangingPunct="1">
                <a:spcBef>
                  <a:spcPts val="1000"/>
                </a:spcBef>
                <a:spcAft>
                  <a:spcPct val="0"/>
                </a:spcAft>
                <a:buClr>
                  <a:srgbClr val="000000"/>
                </a:buClr>
                <a:buSzPct val="100000"/>
                <a:buFont typeface="Arial" charset="0"/>
                <a:buChar char="»"/>
                <a:defRPr sz="4000">
                  <a:solidFill>
                    <a:schemeClr val="tx1"/>
                  </a:solidFill>
                  <a:latin typeface="+mn-lt"/>
                  <a:ea typeface="+mn-ea"/>
                  <a:cs typeface="+mn-cs"/>
                  <a:sym typeface="Lucida Grande" charset="0"/>
                </a:defRPr>
              </a:lvl9pPr>
            </a:lstStyle>
            <a:p>
              <a:pPr marL="79375" indent="0">
                <a:buNone/>
              </a:pPr>
              <a:r>
                <a:rPr lang="en-US" sz="8000" kern="0" dirty="0" smtClean="0"/>
                <a:t>Deployability</a:t>
              </a:r>
            </a:p>
          </p:txBody>
        </p:sp>
      </p:grpSp>
      <p:grpSp>
        <p:nvGrpSpPr>
          <p:cNvPr id="5" name="Group 4"/>
          <p:cNvGrpSpPr/>
          <p:nvPr/>
        </p:nvGrpSpPr>
        <p:grpSpPr>
          <a:xfrm>
            <a:off x="2209800" y="5281808"/>
            <a:ext cx="15982289" cy="1309492"/>
            <a:chOff x="2209800" y="5281808"/>
            <a:chExt cx="15982289" cy="1309492"/>
          </a:xfrm>
        </p:grpSpPr>
        <p:pic>
          <p:nvPicPr>
            <p:cNvPr id="7" name="Picture 6" descr="Sword and shield icon by purz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9800" y="5295900"/>
              <a:ext cx="1014730" cy="1295400"/>
            </a:xfrm>
            <a:prstGeom prst="rect">
              <a:avLst/>
            </a:prstGeom>
          </p:spPr>
        </p:pic>
        <p:sp>
          <p:nvSpPr>
            <p:cNvPr id="9" name="Content Placeholder 2"/>
            <p:cNvSpPr txBox="1">
              <a:spLocks/>
            </p:cNvSpPr>
            <p:nvPr/>
          </p:nvSpPr>
          <p:spPr bwMode="auto">
            <a:xfrm>
              <a:off x="3256889" y="5281808"/>
              <a:ext cx="14935200" cy="1307896"/>
            </a:xfrm>
            <a:prstGeom prst="rect">
              <a:avLst/>
            </a:prstGeom>
            <a:noFill/>
            <a:ln w="12700">
              <a:noFill/>
              <a:miter lim="800000"/>
              <a:headEnd/>
              <a:tailEnd/>
            </a:ln>
          </p:spPr>
          <p:txBody>
            <a:bodyPr vert="horz" wrap="square" lIns="101600" tIns="101600" rIns="182880" bIns="101600" numCol="1" anchor="t" anchorCtr="0" compatLnSpc="1">
              <a:prstTxWarp prst="textNoShape">
                <a:avLst/>
              </a:prstTxWarp>
            </a:bodyPr>
            <a:lstStyle>
              <a:lvl1pPr marL="765175" indent="-685800" algn="l" rtl="0" eaLnBrk="1" fontAlgn="base" hangingPunct="1">
                <a:spcBef>
                  <a:spcPts val="1600"/>
                </a:spcBef>
                <a:spcAft>
                  <a:spcPct val="0"/>
                </a:spcAft>
                <a:buClr>
                  <a:srgbClr val="000000"/>
                </a:buClr>
                <a:buSzPct val="100000"/>
                <a:buFont typeface="Arial" pitchFamily="34" charset="0"/>
                <a:buChar char="•"/>
                <a:defRPr sz="6400">
                  <a:solidFill>
                    <a:schemeClr val="bg1"/>
                  </a:solidFill>
                  <a:latin typeface="+mn-lt"/>
                  <a:ea typeface="+mn-ea"/>
                  <a:cs typeface="+mn-cs"/>
                  <a:sym typeface="Lucida Grande"/>
                </a:defRPr>
              </a:lvl1pPr>
              <a:lvl2pPr marL="1260475" indent="-571500" algn="l" rtl="0" eaLnBrk="1" fontAlgn="base" hangingPunct="1">
                <a:spcBef>
                  <a:spcPts val="1400"/>
                </a:spcBef>
                <a:spcAft>
                  <a:spcPct val="0"/>
                </a:spcAft>
                <a:buClr>
                  <a:srgbClr val="000000"/>
                </a:buClr>
                <a:buSzPct val="100000"/>
                <a:buFont typeface="Arial" pitchFamily="34" charset="0"/>
                <a:buChar char="–"/>
                <a:defRPr sz="5600">
                  <a:solidFill>
                    <a:schemeClr val="bg1"/>
                  </a:solidFill>
                  <a:latin typeface="+mn-lt"/>
                  <a:ea typeface="+mn-ea"/>
                  <a:cs typeface="+mn-cs"/>
                  <a:sym typeface="Lucida Grande"/>
                </a:defRPr>
              </a:lvl2pPr>
              <a:lvl3pPr marL="2060575" indent="-457200" algn="l" rtl="0" eaLnBrk="1" fontAlgn="base" hangingPunct="1">
                <a:spcBef>
                  <a:spcPts val="1200"/>
                </a:spcBef>
                <a:spcAft>
                  <a:spcPct val="0"/>
                </a:spcAft>
                <a:buClr>
                  <a:srgbClr val="000000"/>
                </a:buClr>
                <a:buSzPct val="100000"/>
                <a:buFont typeface="Arial" pitchFamily="34" charset="0"/>
                <a:buChar char="•"/>
                <a:defRPr sz="4800">
                  <a:solidFill>
                    <a:schemeClr val="bg1"/>
                  </a:solidFill>
                  <a:latin typeface="+mn-lt"/>
                  <a:ea typeface="+mn-ea"/>
                  <a:cs typeface="+mn-cs"/>
                  <a:sym typeface="Lucida Grande"/>
                </a:defRPr>
              </a:lvl3pPr>
              <a:lvl4pPr marL="2974975" indent="-457200" algn="l" rtl="0" eaLnBrk="1" fontAlgn="base" hangingPunct="1">
                <a:spcBef>
                  <a:spcPts val="1000"/>
                </a:spcBef>
                <a:spcAft>
                  <a:spcPct val="0"/>
                </a:spcAft>
                <a:buClr>
                  <a:srgbClr val="000000"/>
                </a:buClr>
                <a:buSzPct val="100000"/>
                <a:buFont typeface="Arial" pitchFamily="34" charset="0"/>
                <a:buChar char="–"/>
                <a:defRPr sz="4000">
                  <a:solidFill>
                    <a:schemeClr val="bg1"/>
                  </a:solidFill>
                  <a:latin typeface="+mn-lt"/>
                  <a:ea typeface="+mn-ea"/>
                  <a:cs typeface="+mn-cs"/>
                  <a:sym typeface="Lucida Grande"/>
                </a:defRPr>
              </a:lvl4pPr>
              <a:lvl5pPr marL="3889375" indent="-457200" algn="l" rtl="0" eaLnBrk="1" fontAlgn="base" hangingPunct="1">
                <a:spcBef>
                  <a:spcPts val="1000"/>
                </a:spcBef>
                <a:spcAft>
                  <a:spcPct val="0"/>
                </a:spcAft>
                <a:buClr>
                  <a:srgbClr val="000000"/>
                </a:buClr>
                <a:buSzPct val="100000"/>
                <a:buFont typeface="Arial" pitchFamily="34" charset="0"/>
                <a:buChar char="»"/>
                <a:defRPr sz="4000">
                  <a:solidFill>
                    <a:schemeClr val="bg1"/>
                  </a:solidFill>
                  <a:latin typeface="+mn-lt"/>
                  <a:ea typeface="+mn-ea"/>
                  <a:cs typeface="+mn-cs"/>
                  <a:sym typeface="Lucida Grande"/>
                </a:defRPr>
              </a:lvl5pPr>
              <a:lvl6pPr marL="4346575" indent="-457200" algn="l" rtl="0" eaLnBrk="1" fontAlgn="base" hangingPunct="1">
                <a:spcBef>
                  <a:spcPts val="1000"/>
                </a:spcBef>
                <a:spcAft>
                  <a:spcPct val="0"/>
                </a:spcAft>
                <a:buClr>
                  <a:srgbClr val="000000"/>
                </a:buClr>
                <a:buSzPct val="100000"/>
                <a:buFont typeface="Arial" charset="0"/>
                <a:buChar char="»"/>
                <a:defRPr sz="4000">
                  <a:solidFill>
                    <a:schemeClr val="tx1"/>
                  </a:solidFill>
                  <a:latin typeface="+mn-lt"/>
                  <a:ea typeface="+mn-ea"/>
                  <a:cs typeface="+mn-cs"/>
                  <a:sym typeface="Lucida Grande" charset="0"/>
                </a:defRPr>
              </a:lvl6pPr>
              <a:lvl7pPr marL="4803775" indent="-457200" algn="l" rtl="0" eaLnBrk="1" fontAlgn="base" hangingPunct="1">
                <a:spcBef>
                  <a:spcPts val="1000"/>
                </a:spcBef>
                <a:spcAft>
                  <a:spcPct val="0"/>
                </a:spcAft>
                <a:buClr>
                  <a:srgbClr val="000000"/>
                </a:buClr>
                <a:buSzPct val="100000"/>
                <a:buFont typeface="Arial" charset="0"/>
                <a:buChar char="»"/>
                <a:defRPr sz="4000">
                  <a:solidFill>
                    <a:schemeClr val="tx1"/>
                  </a:solidFill>
                  <a:latin typeface="+mn-lt"/>
                  <a:ea typeface="+mn-ea"/>
                  <a:cs typeface="+mn-cs"/>
                  <a:sym typeface="Lucida Grande" charset="0"/>
                </a:defRPr>
              </a:lvl7pPr>
              <a:lvl8pPr marL="5260975" indent="-457200" algn="l" rtl="0" eaLnBrk="1" fontAlgn="base" hangingPunct="1">
                <a:spcBef>
                  <a:spcPts val="1000"/>
                </a:spcBef>
                <a:spcAft>
                  <a:spcPct val="0"/>
                </a:spcAft>
                <a:buClr>
                  <a:srgbClr val="000000"/>
                </a:buClr>
                <a:buSzPct val="100000"/>
                <a:buFont typeface="Arial" charset="0"/>
                <a:buChar char="»"/>
                <a:defRPr sz="4000">
                  <a:solidFill>
                    <a:schemeClr val="tx1"/>
                  </a:solidFill>
                  <a:latin typeface="+mn-lt"/>
                  <a:ea typeface="+mn-ea"/>
                  <a:cs typeface="+mn-cs"/>
                  <a:sym typeface="Lucida Grande" charset="0"/>
                </a:defRPr>
              </a:lvl8pPr>
              <a:lvl9pPr marL="5718175" indent="-457200" algn="l" rtl="0" eaLnBrk="1" fontAlgn="base" hangingPunct="1">
                <a:spcBef>
                  <a:spcPts val="1000"/>
                </a:spcBef>
                <a:spcAft>
                  <a:spcPct val="0"/>
                </a:spcAft>
                <a:buClr>
                  <a:srgbClr val="000000"/>
                </a:buClr>
                <a:buSzPct val="100000"/>
                <a:buFont typeface="Arial" charset="0"/>
                <a:buChar char="»"/>
                <a:defRPr sz="4000">
                  <a:solidFill>
                    <a:schemeClr val="tx1"/>
                  </a:solidFill>
                  <a:latin typeface="+mn-lt"/>
                  <a:ea typeface="+mn-ea"/>
                  <a:cs typeface="+mn-cs"/>
                  <a:sym typeface="Lucida Grande" charset="0"/>
                </a:defRPr>
              </a:lvl9pPr>
            </a:lstStyle>
            <a:p>
              <a:pPr marL="79375" indent="0">
                <a:buNone/>
              </a:pPr>
              <a:r>
                <a:rPr lang="en-US" sz="8000" kern="0" dirty="0" smtClean="0"/>
                <a:t>Robustness</a:t>
              </a:r>
              <a:endParaRPr lang="en-US" sz="8000" kern="0" dirty="0"/>
            </a:p>
          </p:txBody>
        </p:sp>
      </p:grpSp>
      <p:grpSp>
        <p:nvGrpSpPr>
          <p:cNvPr id="13" name="Group 12"/>
          <p:cNvGrpSpPr/>
          <p:nvPr/>
        </p:nvGrpSpPr>
        <p:grpSpPr>
          <a:xfrm>
            <a:off x="2209800" y="2414392"/>
            <a:ext cx="15960368" cy="1307896"/>
            <a:chOff x="2209800" y="2414392"/>
            <a:chExt cx="15960368" cy="1307896"/>
          </a:xfrm>
        </p:grpSpPr>
        <p:pic>
          <p:nvPicPr>
            <p:cNvPr id="4" name="Picture 120" descr="https://openclipart.org/image/2400px/svg_to_png/215532/142571039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9800" y="2628900"/>
              <a:ext cx="914400" cy="888826"/>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2"/>
            <p:cNvSpPr txBox="1">
              <a:spLocks/>
            </p:cNvSpPr>
            <p:nvPr/>
          </p:nvSpPr>
          <p:spPr bwMode="auto">
            <a:xfrm>
              <a:off x="3234968" y="2414392"/>
              <a:ext cx="14935200" cy="1307896"/>
            </a:xfrm>
            <a:prstGeom prst="rect">
              <a:avLst/>
            </a:prstGeom>
            <a:noFill/>
            <a:ln w="12700">
              <a:noFill/>
              <a:miter lim="800000"/>
              <a:headEnd/>
              <a:tailEnd/>
            </a:ln>
          </p:spPr>
          <p:txBody>
            <a:bodyPr vert="horz" wrap="square" lIns="101600" tIns="101600" rIns="182880" bIns="101600" numCol="1" anchor="t" anchorCtr="0" compatLnSpc="1">
              <a:prstTxWarp prst="textNoShape">
                <a:avLst/>
              </a:prstTxWarp>
            </a:bodyPr>
            <a:lstStyle>
              <a:lvl1pPr marL="765175" indent="-685800" algn="l" rtl="0" eaLnBrk="1" fontAlgn="base" hangingPunct="1">
                <a:spcBef>
                  <a:spcPts val="1600"/>
                </a:spcBef>
                <a:spcAft>
                  <a:spcPct val="0"/>
                </a:spcAft>
                <a:buClr>
                  <a:srgbClr val="000000"/>
                </a:buClr>
                <a:buSzPct val="100000"/>
                <a:buFont typeface="Arial" pitchFamily="34" charset="0"/>
                <a:buChar char="•"/>
                <a:defRPr sz="6400">
                  <a:solidFill>
                    <a:schemeClr val="bg1"/>
                  </a:solidFill>
                  <a:latin typeface="+mn-lt"/>
                  <a:ea typeface="+mn-ea"/>
                  <a:cs typeface="+mn-cs"/>
                  <a:sym typeface="Lucida Grande"/>
                </a:defRPr>
              </a:lvl1pPr>
              <a:lvl2pPr marL="1260475" indent="-571500" algn="l" rtl="0" eaLnBrk="1" fontAlgn="base" hangingPunct="1">
                <a:spcBef>
                  <a:spcPts val="1400"/>
                </a:spcBef>
                <a:spcAft>
                  <a:spcPct val="0"/>
                </a:spcAft>
                <a:buClr>
                  <a:srgbClr val="000000"/>
                </a:buClr>
                <a:buSzPct val="100000"/>
                <a:buFont typeface="Arial" pitchFamily="34" charset="0"/>
                <a:buChar char="–"/>
                <a:defRPr sz="5600">
                  <a:solidFill>
                    <a:schemeClr val="bg1"/>
                  </a:solidFill>
                  <a:latin typeface="+mn-lt"/>
                  <a:ea typeface="+mn-ea"/>
                  <a:cs typeface="+mn-cs"/>
                  <a:sym typeface="Lucida Grande"/>
                </a:defRPr>
              </a:lvl2pPr>
              <a:lvl3pPr marL="2060575" indent="-457200" algn="l" rtl="0" eaLnBrk="1" fontAlgn="base" hangingPunct="1">
                <a:spcBef>
                  <a:spcPts val="1200"/>
                </a:spcBef>
                <a:spcAft>
                  <a:spcPct val="0"/>
                </a:spcAft>
                <a:buClr>
                  <a:srgbClr val="000000"/>
                </a:buClr>
                <a:buSzPct val="100000"/>
                <a:buFont typeface="Arial" pitchFamily="34" charset="0"/>
                <a:buChar char="•"/>
                <a:defRPr sz="4800">
                  <a:solidFill>
                    <a:schemeClr val="bg1"/>
                  </a:solidFill>
                  <a:latin typeface="+mn-lt"/>
                  <a:ea typeface="+mn-ea"/>
                  <a:cs typeface="+mn-cs"/>
                  <a:sym typeface="Lucida Grande"/>
                </a:defRPr>
              </a:lvl3pPr>
              <a:lvl4pPr marL="2974975" indent="-457200" algn="l" rtl="0" eaLnBrk="1" fontAlgn="base" hangingPunct="1">
                <a:spcBef>
                  <a:spcPts val="1000"/>
                </a:spcBef>
                <a:spcAft>
                  <a:spcPct val="0"/>
                </a:spcAft>
                <a:buClr>
                  <a:srgbClr val="000000"/>
                </a:buClr>
                <a:buSzPct val="100000"/>
                <a:buFont typeface="Arial" pitchFamily="34" charset="0"/>
                <a:buChar char="–"/>
                <a:defRPr sz="4000">
                  <a:solidFill>
                    <a:schemeClr val="bg1"/>
                  </a:solidFill>
                  <a:latin typeface="+mn-lt"/>
                  <a:ea typeface="+mn-ea"/>
                  <a:cs typeface="+mn-cs"/>
                  <a:sym typeface="Lucida Grande"/>
                </a:defRPr>
              </a:lvl4pPr>
              <a:lvl5pPr marL="3889375" indent="-457200" algn="l" rtl="0" eaLnBrk="1" fontAlgn="base" hangingPunct="1">
                <a:spcBef>
                  <a:spcPts val="1000"/>
                </a:spcBef>
                <a:spcAft>
                  <a:spcPct val="0"/>
                </a:spcAft>
                <a:buClr>
                  <a:srgbClr val="000000"/>
                </a:buClr>
                <a:buSzPct val="100000"/>
                <a:buFont typeface="Arial" pitchFamily="34" charset="0"/>
                <a:buChar char="»"/>
                <a:defRPr sz="4000">
                  <a:solidFill>
                    <a:schemeClr val="bg1"/>
                  </a:solidFill>
                  <a:latin typeface="+mn-lt"/>
                  <a:ea typeface="+mn-ea"/>
                  <a:cs typeface="+mn-cs"/>
                  <a:sym typeface="Lucida Grande"/>
                </a:defRPr>
              </a:lvl5pPr>
              <a:lvl6pPr marL="4346575" indent="-457200" algn="l" rtl="0" eaLnBrk="1" fontAlgn="base" hangingPunct="1">
                <a:spcBef>
                  <a:spcPts val="1000"/>
                </a:spcBef>
                <a:spcAft>
                  <a:spcPct val="0"/>
                </a:spcAft>
                <a:buClr>
                  <a:srgbClr val="000000"/>
                </a:buClr>
                <a:buSzPct val="100000"/>
                <a:buFont typeface="Arial" charset="0"/>
                <a:buChar char="»"/>
                <a:defRPr sz="4000">
                  <a:solidFill>
                    <a:schemeClr val="tx1"/>
                  </a:solidFill>
                  <a:latin typeface="+mn-lt"/>
                  <a:ea typeface="+mn-ea"/>
                  <a:cs typeface="+mn-cs"/>
                  <a:sym typeface="Lucida Grande" charset="0"/>
                </a:defRPr>
              </a:lvl6pPr>
              <a:lvl7pPr marL="4803775" indent="-457200" algn="l" rtl="0" eaLnBrk="1" fontAlgn="base" hangingPunct="1">
                <a:spcBef>
                  <a:spcPts val="1000"/>
                </a:spcBef>
                <a:spcAft>
                  <a:spcPct val="0"/>
                </a:spcAft>
                <a:buClr>
                  <a:srgbClr val="000000"/>
                </a:buClr>
                <a:buSzPct val="100000"/>
                <a:buFont typeface="Arial" charset="0"/>
                <a:buChar char="»"/>
                <a:defRPr sz="4000">
                  <a:solidFill>
                    <a:schemeClr val="tx1"/>
                  </a:solidFill>
                  <a:latin typeface="+mn-lt"/>
                  <a:ea typeface="+mn-ea"/>
                  <a:cs typeface="+mn-cs"/>
                  <a:sym typeface="Lucida Grande" charset="0"/>
                </a:defRPr>
              </a:lvl7pPr>
              <a:lvl8pPr marL="5260975" indent="-457200" algn="l" rtl="0" eaLnBrk="1" fontAlgn="base" hangingPunct="1">
                <a:spcBef>
                  <a:spcPts val="1000"/>
                </a:spcBef>
                <a:spcAft>
                  <a:spcPct val="0"/>
                </a:spcAft>
                <a:buClr>
                  <a:srgbClr val="000000"/>
                </a:buClr>
                <a:buSzPct val="100000"/>
                <a:buFont typeface="Arial" charset="0"/>
                <a:buChar char="»"/>
                <a:defRPr sz="4000">
                  <a:solidFill>
                    <a:schemeClr val="tx1"/>
                  </a:solidFill>
                  <a:latin typeface="+mn-lt"/>
                  <a:ea typeface="+mn-ea"/>
                  <a:cs typeface="+mn-cs"/>
                  <a:sym typeface="Lucida Grande" charset="0"/>
                </a:defRPr>
              </a:lvl8pPr>
              <a:lvl9pPr marL="5718175" indent="-457200" algn="l" rtl="0" eaLnBrk="1" fontAlgn="base" hangingPunct="1">
                <a:spcBef>
                  <a:spcPts val="1000"/>
                </a:spcBef>
                <a:spcAft>
                  <a:spcPct val="0"/>
                </a:spcAft>
                <a:buClr>
                  <a:srgbClr val="000000"/>
                </a:buClr>
                <a:buSzPct val="100000"/>
                <a:buFont typeface="Arial" charset="0"/>
                <a:buChar char="»"/>
                <a:defRPr sz="4000">
                  <a:solidFill>
                    <a:schemeClr val="tx1"/>
                  </a:solidFill>
                  <a:latin typeface="+mn-lt"/>
                  <a:ea typeface="+mn-ea"/>
                  <a:cs typeface="+mn-cs"/>
                  <a:sym typeface="Lucida Grande" charset="0"/>
                </a:defRPr>
              </a:lvl9pPr>
            </a:lstStyle>
            <a:p>
              <a:pPr marL="79375" indent="0">
                <a:buNone/>
              </a:pPr>
              <a:r>
                <a:rPr lang="en-US" sz="8000" dirty="0"/>
                <a:t>Usability</a:t>
              </a:r>
            </a:p>
            <a:p>
              <a:pPr marL="79375" indent="0">
                <a:buNone/>
              </a:pPr>
              <a:endParaRPr lang="en-US" sz="8000" kern="0" dirty="0" smtClean="0"/>
            </a:p>
          </p:txBody>
        </p:sp>
      </p:grpSp>
    </p:spTree>
    <p:extLst>
      <p:ext uri="{BB962C8B-B14F-4D97-AF65-F5344CB8AC3E}">
        <p14:creationId xmlns:p14="http://schemas.microsoft.com/office/powerpoint/2010/main" val="34861177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167" t="4167"/>
          <a:stretch/>
        </p:blipFill>
        <p:spPr>
          <a:xfrm>
            <a:off x="1735536" y="114300"/>
            <a:ext cx="14816929" cy="10058400"/>
          </a:xfrm>
          <a:prstGeom prst="rect">
            <a:avLst/>
          </a:prstGeom>
        </p:spPr>
      </p:pic>
    </p:spTree>
    <p:extLst>
      <p:ext uri="{BB962C8B-B14F-4D97-AF65-F5344CB8AC3E}">
        <p14:creationId xmlns:p14="http://schemas.microsoft.com/office/powerpoint/2010/main" val="37479585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le:US-DoNotCallRegistry-Logo.svg - Wikipedia, the free encyclopedia"/>
          <p:cNvPicPr>
            <a:picLocks noChangeAspect="1"/>
          </p:cNvPicPr>
          <p:nvPr/>
        </p:nvPicPr>
        <p:blipFill>
          <a:blip r:embed="rId3">
            <a:lum bright="70000" contrast="-70000"/>
            <a:extLst>
              <a:ext uri="{28A0092B-C50C-407E-A947-70E740481C1C}">
                <a14:useLocalDpi xmlns:a14="http://schemas.microsoft.com/office/drawing/2010/main" val="0"/>
              </a:ext>
            </a:extLst>
          </a:blip>
          <a:stretch>
            <a:fillRect/>
          </a:stretch>
        </p:blipFill>
        <p:spPr>
          <a:xfrm>
            <a:off x="2667000" y="1955800"/>
            <a:ext cx="5105400" cy="5715000"/>
          </a:xfrm>
          <a:prstGeom prst="rect">
            <a:avLst/>
          </a:prstGeom>
        </p:spPr>
      </p:pic>
      <p:sp>
        <p:nvSpPr>
          <p:cNvPr id="2" name="Title 1"/>
          <p:cNvSpPr>
            <a:spLocks noGrp="1"/>
          </p:cNvSpPr>
          <p:nvPr>
            <p:ph type="title"/>
          </p:nvPr>
        </p:nvSpPr>
        <p:spPr>
          <a:xfrm>
            <a:off x="8631382" y="342900"/>
            <a:ext cx="7751618" cy="9347200"/>
          </a:xfrm>
        </p:spPr>
        <p:txBody>
          <a:bodyPr/>
          <a:lstStyle/>
          <a:p>
            <a:pPr algn="l"/>
            <a:r>
              <a:rPr lang="en-US" dirty="0" smtClean="0"/>
              <a:t>~200,000 </a:t>
            </a:r>
            <a:br>
              <a:rPr lang="en-US" dirty="0" smtClean="0"/>
            </a:br>
            <a:r>
              <a:rPr lang="en-US" dirty="0" smtClean="0"/>
              <a:t>robocall</a:t>
            </a:r>
            <a:r>
              <a:rPr lang="en-US" dirty="0"/>
              <a:t/>
            </a:r>
            <a:br>
              <a:rPr lang="en-US" dirty="0"/>
            </a:br>
            <a:r>
              <a:rPr lang="en-US" dirty="0" smtClean="0"/>
              <a:t>complaints</a:t>
            </a:r>
            <a:br>
              <a:rPr lang="en-US" dirty="0" smtClean="0"/>
            </a:br>
            <a:r>
              <a:rPr lang="en-US" dirty="0" smtClean="0"/>
              <a:t>every month</a:t>
            </a:r>
            <a:endParaRPr lang="en-US" dirty="0"/>
          </a:p>
        </p:txBody>
      </p:sp>
      <p:pic>
        <p:nvPicPr>
          <p:cNvPr id="6" name="Picture 5" descr="File:US-DoNotCallRegistry-Logo.svg - Wikipedia, the free encyclopedia"/>
          <p:cNvPicPr>
            <a:picLocks noChangeAspect="1"/>
          </p:cNvPicPr>
          <p:nvPr/>
        </p:nvPicPr>
        <p:blipFill rotWithShape="1">
          <a:blip r:embed="rId3">
            <a:extLst>
              <a:ext uri="{28A0092B-C50C-407E-A947-70E740481C1C}">
                <a14:useLocalDpi xmlns:a14="http://schemas.microsoft.com/office/drawing/2010/main" val="0"/>
              </a:ext>
            </a:extLst>
          </a:blip>
          <a:srcRect b="40222"/>
          <a:stretch/>
        </p:blipFill>
        <p:spPr>
          <a:xfrm>
            <a:off x="2667000" y="1955800"/>
            <a:ext cx="5105400" cy="3416300"/>
          </a:xfrm>
          <a:prstGeom prst="rect">
            <a:avLst/>
          </a:prstGeom>
        </p:spPr>
      </p:pic>
      <p:sp>
        <p:nvSpPr>
          <p:cNvPr id="5" name="TextBox 4"/>
          <p:cNvSpPr txBox="1"/>
          <p:nvPr/>
        </p:nvSpPr>
        <p:spPr>
          <a:xfrm>
            <a:off x="11277600" y="9791700"/>
            <a:ext cx="6858000" cy="369332"/>
          </a:xfrm>
          <a:prstGeom prst="rect">
            <a:avLst/>
          </a:prstGeom>
          <a:noFill/>
        </p:spPr>
        <p:txBody>
          <a:bodyPr wrap="square" rtlCol="0">
            <a:spAutoFit/>
          </a:bodyPr>
          <a:lstStyle/>
          <a:p>
            <a:pPr algn="r"/>
            <a:r>
              <a:rPr lang="en-US" dirty="0">
                <a:solidFill>
                  <a:schemeClr val="bg1"/>
                </a:solidFill>
                <a:latin typeface="Arial Narrow" panose="020B0606020202030204" pitchFamily="34" charset="0"/>
              </a:rPr>
              <a:t>Data source: </a:t>
            </a:r>
            <a:r>
              <a:rPr lang="en-US" dirty="0" smtClean="0">
                <a:solidFill>
                  <a:schemeClr val="bg1"/>
                </a:solidFill>
                <a:latin typeface="Arial Narrow" panose="020B0606020202030204" pitchFamily="34" charset="0"/>
              </a:rPr>
              <a:t>National do not call registry </a:t>
            </a:r>
            <a:r>
              <a:rPr lang="en-US" dirty="0">
                <a:solidFill>
                  <a:schemeClr val="bg1"/>
                </a:solidFill>
                <a:latin typeface="Arial Narrow" panose="020B0606020202030204" pitchFamily="34" charset="0"/>
              </a:rPr>
              <a:t>data book F</a:t>
            </a:r>
            <a:r>
              <a:rPr lang="en-US" dirty="0" smtClean="0">
                <a:solidFill>
                  <a:schemeClr val="bg1"/>
                </a:solidFill>
                <a:latin typeface="Arial Narrow" panose="020B0606020202030204" pitchFamily="34" charset="0"/>
              </a:rPr>
              <a:t>Y2015</a:t>
            </a:r>
            <a:endParaRPr lang="en-US"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322569409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61501870"/>
              </p:ext>
            </p:extLst>
          </p:nvPr>
        </p:nvGraphicFramePr>
        <p:xfrm>
          <a:off x="1809751" y="952499"/>
          <a:ext cx="14801850" cy="8339902"/>
        </p:xfrm>
        <a:graphic>
          <a:graphicData uri="http://schemas.openxmlformats.org/drawingml/2006/table">
            <a:tbl>
              <a:tblPr firstRow="1" bandRow="1">
                <a:tableStyleId>{2D5ABB26-0587-4C30-8999-92F81FD0307C}</a:tableStyleId>
              </a:tblPr>
              <a:tblGrid>
                <a:gridCol w="3700463">
                  <a:extLst>
                    <a:ext uri="{9D8B030D-6E8A-4147-A177-3AD203B41FA5}">
                      <a16:colId xmlns:a16="http://schemas.microsoft.com/office/drawing/2014/main" val="20000"/>
                    </a:ext>
                  </a:extLst>
                </a:gridCol>
                <a:gridCol w="3633786">
                  <a:extLst>
                    <a:ext uri="{9D8B030D-6E8A-4147-A177-3AD203B41FA5}">
                      <a16:colId xmlns:a16="http://schemas.microsoft.com/office/drawing/2014/main" val="20001"/>
                    </a:ext>
                  </a:extLst>
                </a:gridCol>
                <a:gridCol w="3810000">
                  <a:extLst>
                    <a:ext uri="{9D8B030D-6E8A-4147-A177-3AD203B41FA5}">
                      <a16:colId xmlns:a16="http://schemas.microsoft.com/office/drawing/2014/main" val="20002"/>
                    </a:ext>
                  </a:extLst>
                </a:gridCol>
                <a:gridCol w="3657601">
                  <a:extLst>
                    <a:ext uri="{9D8B030D-6E8A-4147-A177-3AD203B41FA5}">
                      <a16:colId xmlns:a16="http://schemas.microsoft.com/office/drawing/2014/main" val="20003"/>
                    </a:ext>
                  </a:extLst>
                </a:gridCol>
              </a:tblGrid>
              <a:tr h="2044001">
                <a:tc>
                  <a:txBody>
                    <a:bodyPr/>
                    <a:lstStyle/>
                    <a:p>
                      <a:endParaRPr lang="en-IN" sz="2400" b="1" dirty="0">
                        <a:solidFill>
                          <a:schemeClr val="bg1"/>
                        </a:solidFill>
                      </a:endParaRPr>
                    </a:p>
                  </a:txBody>
                  <a:tcPr>
                    <a:lnL w="38100" cap="flat" cmpd="sng" algn="ctr">
                      <a:no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N" sz="2400" b="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N" sz="2400" b="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N" sz="2400" b="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125950">
                <a:tc>
                  <a:txBody>
                    <a:bodyPr/>
                    <a:lstStyle/>
                    <a:p>
                      <a:pPr algn="ctr"/>
                      <a:r>
                        <a:rPr lang="en-IN" sz="2800" b="1" dirty="0" smtClean="0">
                          <a:solidFill>
                            <a:schemeClr val="bg1"/>
                          </a:solidFill>
                        </a:rPr>
                        <a:t>Call Request Header Analysis</a:t>
                      </a:r>
                      <a:endParaRPr lang="en-IN" sz="2800" b="1" dirty="0">
                        <a:solidFill>
                          <a:schemeClr val="bg1"/>
                        </a:solidFill>
                        <a:latin typeface="Arial" panose="020B0604020202020204" pitchFamily="34" charset="0"/>
                        <a:cs typeface="Arial" panose="020B0604020202020204" pitchFamily="34" charset="0"/>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N" sz="2400" b="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IN" sz="2400" b="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tc>
                  <a:txBody>
                    <a:bodyPr/>
                    <a:lstStyle/>
                    <a:p>
                      <a:endParaRPr lang="en-IN" sz="2400" b="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1"/>
                  </a:ext>
                </a:extLst>
              </a:tr>
              <a:tr h="2125950">
                <a:tc>
                  <a:txBody>
                    <a:bodyPr/>
                    <a:lstStyle/>
                    <a:p>
                      <a:pPr algn="ctr"/>
                      <a:r>
                        <a:rPr lang="en-US" altLang="en-US" sz="2800" b="1" dirty="0" smtClean="0">
                          <a:solidFill>
                            <a:schemeClr val="bg1"/>
                          </a:solidFill>
                        </a:rPr>
                        <a:t>Voice Interactive Screening</a:t>
                      </a:r>
                      <a:endParaRPr lang="en-IN" sz="2800" b="1"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N" sz="2400" b="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endParaRPr lang="en-IN" sz="2400" b="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IN" sz="2400" b="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2"/>
                  </a:ext>
                </a:extLst>
              </a:tr>
              <a:tr h="2044001">
                <a:tc>
                  <a:txBody>
                    <a:bodyPr/>
                    <a:lstStyle/>
                    <a:p>
                      <a:pPr algn="ctr"/>
                      <a:r>
                        <a:rPr lang="en-US" altLang="en-US" sz="2800" b="1" dirty="0" smtClean="0">
                          <a:solidFill>
                            <a:schemeClr val="bg1"/>
                          </a:solidFill>
                        </a:rPr>
                        <a:t>Caller Compliance</a:t>
                      </a:r>
                      <a:endParaRPr lang="en-IN" sz="2800" b="1" dirty="0">
                        <a:solidFill>
                          <a:schemeClr val="bg1"/>
                        </a:solidFil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IN" sz="2400" b="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IN" sz="2400" b="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endParaRPr lang="en-IN" sz="2400" b="0" dirty="0">
                        <a:solidFill>
                          <a:schemeClr val="bg1"/>
                        </a:solidFil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75000"/>
                      </a:schemeClr>
                    </a:solidFill>
                  </a:tcPr>
                </a:tc>
                <a:extLst>
                  <a:ext uri="{0D108BD9-81ED-4DB2-BD59-A6C34878D82A}">
                    <a16:rowId xmlns:a16="http://schemas.microsoft.com/office/drawing/2014/main" val="10003"/>
                  </a:ext>
                </a:extLst>
              </a:tr>
            </a:tbl>
          </a:graphicData>
        </a:graphic>
      </p:graphicFrame>
      <p:grpSp>
        <p:nvGrpSpPr>
          <p:cNvPr id="21" name="Group 20"/>
          <p:cNvGrpSpPr/>
          <p:nvPr/>
        </p:nvGrpSpPr>
        <p:grpSpPr>
          <a:xfrm>
            <a:off x="6096000" y="1720622"/>
            <a:ext cx="2459450" cy="603478"/>
            <a:chOff x="6858000" y="3035657"/>
            <a:chExt cx="2459450" cy="603478"/>
          </a:xfrm>
        </p:grpSpPr>
        <p:sp>
          <p:nvSpPr>
            <p:cNvPr id="6" name="Rectangle 5"/>
            <p:cNvSpPr/>
            <p:nvPr/>
          </p:nvSpPr>
          <p:spPr>
            <a:xfrm>
              <a:off x="7508942" y="3097380"/>
              <a:ext cx="1808508" cy="523220"/>
            </a:xfrm>
            <a:prstGeom prst="rect">
              <a:avLst/>
            </a:prstGeom>
          </p:spPr>
          <p:txBody>
            <a:bodyPr wrap="none">
              <a:spAutoFit/>
            </a:bodyPr>
            <a:lstStyle/>
            <a:p>
              <a:r>
                <a:rPr lang="en-US" altLang="zh-CN" sz="2800" b="1" dirty="0" smtClean="0">
                  <a:solidFill>
                    <a:schemeClr val="bg1"/>
                  </a:solidFill>
                  <a:latin typeface="+mj-lt"/>
                  <a:ea typeface="宋体" charset="-122"/>
                </a:rPr>
                <a:t>Usability</a:t>
              </a:r>
              <a:endParaRPr lang="en-IN" sz="2800" b="1" dirty="0">
                <a:solidFill>
                  <a:schemeClr val="bg1"/>
                </a:solidFill>
                <a:latin typeface="+mj-lt"/>
              </a:endParaRPr>
            </a:p>
          </p:txBody>
        </p:sp>
        <p:pic>
          <p:nvPicPr>
            <p:cNvPr id="9" name="Picture 120" descr="https://openclipart.org/image/2400px/svg_to_png/215532/1425710397.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3035657"/>
              <a:ext cx="603478" cy="6034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 name="Group 3"/>
          <p:cNvGrpSpPr/>
          <p:nvPr/>
        </p:nvGrpSpPr>
        <p:grpSpPr>
          <a:xfrm>
            <a:off x="9516565" y="1638300"/>
            <a:ext cx="3223548" cy="761647"/>
            <a:chOff x="9490802" y="2916611"/>
            <a:chExt cx="3223548" cy="761647"/>
          </a:xfrm>
        </p:grpSpPr>
        <p:sp>
          <p:nvSpPr>
            <p:cNvPr id="7" name="Rectangle 6"/>
            <p:cNvSpPr/>
            <p:nvPr/>
          </p:nvSpPr>
          <p:spPr>
            <a:xfrm>
              <a:off x="10085104" y="3089830"/>
              <a:ext cx="2629246" cy="523220"/>
            </a:xfrm>
            <a:prstGeom prst="rect">
              <a:avLst/>
            </a:prstGeom>
          </p:spPr>
          <p:txBody>
            <a:bodyPr wrap="none">
              <a:spAutoFit/>
            </a:bodyPr>
            <a:lstStyle/>
            <a:p>
              <a:r>
                <a:rPr lang="en-US" altLang="zh-CN" sz="2800" b="1" dirty="0">
                  <a:solidFill>
                    <a:schemeClr val="bg1"/>
                  </a:solidFill>
                  <a:latin typeface="+mj-lt"/>
                  <a:ea typeface="宋体" charset="-122"/>
                </a:rPr>
                <a:t>Deployability</a:t>
              </a:r>
              <a:endParaRPr lang="en-IN" sz="2800" b="1" dirty="0">
                <a:solidFill>
                  <a:schemeClr val="bg1"/>
                </a:solidFill>
                <a:latin typeface="+mj-lt"/>
              </a:endParaRPr>
            </a:p>
          </p:txBody>
        </p:sp>
        <p:pic>
          <p:nvPicPr>
            <p:cNvPr id="12" name="Picture 116" descr="https://f5.com/Portals/1/Images/F5/icons/solutions-ra-deploy-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90802" y="2916611"/>
              <a:ext cx="567598" cy="7616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 4"/>
          <p:cNvGrpSpPr/>
          <p:nvPr/>
        </p:nvGrpSpPr>
        <p:grpSpPr>
          <a:xfrm>
            <a:off x="13335000" y="1479062"/>
            <a:ext cx="2926227" cy="1006675"/>
            <a:chOff x="13542132" y="1562100"/>
            <a:chExt cx="2926227" cy="1006675"/>
          </a:xfrm>
        </p:grpSpPr>
        <p:sp>
          <p:nvSpPr>
            <p:cNvPr id="8" name="Rectangle 7"/>
            <p:cNvSpPr/>
            <p:nvPr/>
          </p:nvSpPr>
          <p:spPr>
            <a:xfrm>
              <a:off x="14130860" y="1919155"/>
              <a:ext cx="2337499" cy="523220"/>
            </a:xfrm>
            <a:prstGeom prst="rect">
              <a:avLst/>
            </a:prstGeom>
          </p:spPr>
          <p:txBody>
            <a:bodyPr wrap="none">
              <a:spAutoFit/>
            </a:bodyPr>
            <a:lstStyle/>
            <a:p>
              <a:r>
                <a:rPr lang="en-US" altLang="zh-CN" sz="2800" b="1" dirty="0" smtClean="0">
                  <a:solidFill>
                    <a:schemeClr val="bg1"/>
                  </a:solidFill>
                  <a:latin typeface="+mj-lt"/>
                  <a:ea typeface="宋体" charset="-122"/>
                </a:rPr>
                <a:t>Robustness</a:t>
              </a:r>
              <a:endParaRPr lang="en-IN" sz="2800" b="1" dirty="0">
                <a:solidFill>
                  <a:schemeClr val="bg1"/>
                </a:solidFill>
                <a:latin typeface="+mj-lt"/>
              </a:endParaRPr>
            </a:p>
          </p:txBody>
        </p:sp>
        <p:pic>
          <p:nvPicPr>
            <p:cNvPr id="3" name="Picture 2" descr="Sword and shield icon by purz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542132" y="1562100"/>
              <a:ext cx="788562" cy="1006675"/>
            </a:xfrm>
            <a:prstGeom prst="rect">
              <a:avLst/>
            </a:prstGeom>
          </p:spPr>
        </p:pic>
      </p:grpSp>
      <p:grpSp>
        <p:nvGrpSpPr>
          <p:cNvPr id="11" name="Group 10"/>
          <p:cNvGrpSpPr/>
          <p:nvPr/>
        </p:nvGrpSpPr>
        <p:grpSpPr>
          <a:xfrm>
            <a:off x="10309106" y="3910445"/>
            <a:ext cx="1580744" cy="471055"/>
            <a:chOff x="1238656" y="1167245"/>
            <a:chExt cx="1580744" cy="471055"/>
          </a:xfrm>
          <a:solidFill>
            <a:schemeClr val="bg1">
              <a:lumMod val="95000"/>
            </a:schemeClr>
          </a:solidFill>
        </p:grpSpPr>
        <p:sp>
          <p:nvSpPr>
            <p:cNvPr id="15" name="5-Point Star 14"/>
            <p:cNvSpPr/>
            <p:nvPr/>
          </p:nvSpPr>
          <p:spPr bwMode="auto">
            <a:xfrm>
              <a:off x="1238656" y="1167245"/>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sp>
          <p:nvSpPr>
            <p:cNvPr id="16" name="5-Point Star 15"/>
            <p:cNvSpPr/>
            <p:nvPr/>
          </p:nvSpPr>
          <p:spPr bwMode="auto">
            <a:xfrm>
              <a:off x="2362200" y="1181100"/>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sp>
          <p:nvSpPr>
            <p:cNvPr id="17" name="5-Point Star 16"/>
            <p:cNvSpPr/>
            <p:nvPr/>
          </p:nvSpPr>
          <p:spPr bwMode="auto">
            <a:xfrm>
              <a:off x="1800428" y="1181100"/>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grpSp>
      <p:grpSp>
        <p:nvGrpSpPr>
          <p:cNvPr id="19" name="Group 18"/>
          <p:cNvGrpSpPr/>
          <p:nvPr/>
        </p:nvGrpSpPr>
        <p:grpSpPr>
          <a:xfrm>
            <a:off x="6496456" y="3924300"/>
            <a:ext cx="1580744" cy="471055"/>
            <a:chOff x="1238656" y="1167245"/>
            <a:chExt cx="1580744" cy="471055"/>
          </a:xfrm>
          <a:solidFill>
            <a:schemeClr val="bg1">
              <a:lumMod val="95000"/>
            </a:schemeClr>
          </a:solidFill>
        </p:grpSpPr>
        <p:sp>
          <p:nvSpPr>
            <p:cNvPr id="20" name="5-Point Star 19"/>
            <p:cNvSpPr/>
            <p:nvPr/>
          </p:nvSpPr>
          <p:spPr bwMode="auto">
            <a:xfrm>
              <a:off x="1238656" y="1167245"/>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sp>
          <p:nvSpPr>
            <p:cNvPr id="22" name="5-Point Star 21"/>
            <p:cNvSpPr/>
            <p:nvPr/>
          </p:nvSpPr>
          <p:spPr bwMode="auto">
            <a:xfrm>
              <a:off x="2362200" y="1181100"/>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sp>
          <p:nvSpPr>
            <p:cNvPr id="23" name="5-Point Star 22"/>
            <p:cNvSpPr/>
            <p:nvPr/>
          </p:nvSpPr>
          <p:spPr bwMode="auto">
            <a:xfrm>
              <a:off x="1800428" y="1181100"/>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grpSp>
      <p:grpSp>
        <p:nvGrpSpPr>
          <p:cNvPr id="24" name="Group 23"/>
          <p:cNvGrpSpPr/>
          <p:nvPr/>
        </p:nvGrpSpPr>
        <p:grpSpPr>
          <a:xfrm>
            <a:off x="14020800" y="8039100"/>
            <a:ext cx="1580744" cy="471055"/>
            <a:chOff x="1238656" y="1167245"/>
            <a:chExt cx="1580744" cy="471055"/>
          </a:xfrm>
          <a:solidFill>
            <a:schemeClr val="bg1">
              <a:lumMod val="95000"/>
            </a:schemeClr>
          </a:solidFill>
        </p:grpSpPr>
        <p:sp>
          <p:nvSpPr>
            <p:cNvPr id="25" name="5-Point Star 24"/>
            <p:cNvSpPr/>
            <p:nvPr/>
          </p:nvSpPr>
          <p:spPr bwMode="auto">
            <a:xfrm>
              <a:off x="1238656" y="1167245"/>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sp>
          <p:nvSpPr>
            <p:cNvPr id="26" name="5-Point Star 25"/>
            <p:cNvSpPr/>
            <p:nvPr/>
          </p:nvSpPr>
          <p:spPr bwMode="auto">
            <a:xfrm>
              <a:off x="2362200" y="1181100"/>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sp>
          <p:nvSpPr>
            <p:cNvPr id="27" name="5-Point Star 26"/>
            <p:cNvSpPr/>
            <p:nvPr/>
          </p:nvSpPr>
          <p:spPr bwMode="auto">
            <a:xfrm>
              <a:off x="1800428" y="1181100"/>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grpSp>
      <p:grpSp>
        <p:nvGrpSpPr>
          <p:cNvPr id="28" name="Group 27"/>
          <p:cNvGrpSpPr/>
          <p:nvPr/>
        </p:nvGrpSpPr>
        <p:grpSpPr>
          <a:xfrm>
            <a:off x="10589992" y="8052955"/>
            <a:ext cx="1018972" cy="471055"/>
            <a:chOff x="1238656" y="1167245"/>
            <a:chExt cx="1018972" cy="471055"/>
          </a:xfrm>
          <a:solidFill>
            <a:schemeClr val="bg1">
              <a:lumMod val="95000"/>
            </a:schemeClr>
          </a:solidFill>
        </p:grpSpPr>
        <p:sp>
          <p:nvSpPr>
            <p:cNvPr id="29" name="5-Point Star 28"/>
            <p:cNvSpPr/>
            <p:nvPr/>
          </p:nvSpPr>
          <p:spPr bwMode="auto">
            <a:xfrm>
              <a:off x="1238656" y="1167245"/>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sp>
          <p:nvSpPr>
            <p:cNvPr id="31" name="5-Point Star 30"/>
            <p:cNvSpPr/>
            <p:nvPr/>
          </p:nvSpPr>
          <p:spPr bwMode="auto">
            <a:xfrm>
              <a:off x="1800428" y="1181100"/>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grpSp>
      <p:grpSp>
        <p:nvGrpSpPr>
          <p:cNvPr id="32" name="Group 31"/>
          <p:cNvGrpSpPr/>
          <p:nvPr/>
        </p:nvGrpSpPr>
        <p:grpSpPr>
          <a:xfrm>
            <a:off x="10563375" y="5971061"/>
            <a:ext cx="1018972" cy="471055"/>
            <a:chOff x="1238656" y="1167245"/>
            <a:chExt cx="1018972" cy="471055"/>
          </a:xfrm>
          <a:solidFill>
            <a:schemeClr val="bg1">
              <a:lumMod val="95000"/>
            </a:schemeClr>
          </a:solidFill>
        </p:grpSpPr>
        <p:sp>
          <p:nvSpPr>
            <p:cNvPr id="33" name="5-Point Star 32"/>
            <p:cNvSpPr/>
            <p:nvPr/>
          </p:nvSpPr>
          <p:spPr bwMode="auto">
            <a:xfrm>
              <a:off x="1238656" y="1167245"/>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sp>
          <p:nvSpPr>
            <p:cNvPr id="34" name="5-Point Star 33"/>
            <p:cNvSpPr/>
            <p:nvPr/>
          </p:nvSpPr>
          <p:spPr bwMode="auto">
            <a:xfrm>
              <a:off x="1800428" y="1181100"/>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grpSp>
      <p:grpSp>
        <p:nvGrpSpPr>
          <p:cNvPr id="35" name="Group 34"/>
          <p:cNvGrpSpPr/>
          <p:nvPr/>
        </p:nvGrpSpPr>
        <p:grpSpPr>
          <a:xfrm>
            <a:off x="6777342" y="8099594"/>
            <a:ext cx="1018972" cy="471055"/>
            <a:chOff x="1238656" y="1167245"/>
            <a:chExt cx="1018972" cy="471055"/>
          </a:xfrm>
          <a:solidFill>
            <a:schemeClr val="bg1">
              <a:lumMod val="95000"/>
            </a:schemeClr>
          </a:solidFill>
        </p:grpSpPr>
        <p:sp>
          <p:nvSpPr>
            <p:cNvPr id="36" name="5-Point Star 35"/>
            <p:cNvSpPr/>
            <p:nvPr/>
          </p:nvSpPr>
          <p:spPr bwMode="auto">
            <a:xfrm>
              <a:off x="1238656" y="1167245"/>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sp>
          <p:nvSpPr>
            <p:cNvPr id="37" name="5-Point Star 36"/>
            <p:cNvSpPr/>
            <p:nvPr/>
          </p:nvSpPr>
          <p:spPr bwMode="auto">
            <a:xfrm>
              <a:off x="1800428" y="1181100"/>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grpSp>
      <p:grpSp>
        <p:nvGrpSpPr>
          <p:cNvPr id="38" name="Group 37"/>
          <p:cNvGrpSpPr/>
          <p:nvPr/>
        </p:nvGrpSpPr>
        <p:grpSpPr>
          <a:xfrm>
            <a:off x="14301686" y="5984916"/>
            <a:ext cx="1018972" cy="471055"/>
            <a:chOff x="1238656" y="1167245"/>
            <a:chExt cx="1018972" cy="471055"/>
          </a:xfrm>
          <a:solidFill>
            <a:schemeClr val="bg1">
              <a:lumMod val="95000"/>
            </a:schemeClr>
          </a:solidFill>
        </p:grpSpPr>
        <p:sp>
          <p:nvSpPr>
            <p:cNvPr id="39" name="5-Point Star 38"/>
            <p:cNvSpPr/>
            <p:nvPr/>
          </p:nvSpPr>
          <p:spPr bwMode="auto">
            <a:xfrm>
              <a:off x="1238656" y="1167245"/>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sp>
          <p:nvSpPr>
            <p:cNvPr id="40" name="5-Point Star 39"/>
            <p:cNvSpPr/>
            <p:nvPr/>
          </p:nvSpPr>
          <p:spPr bwMode="auto">
            <a:xfrm>
              <a:off x="1800428" y="1181100"/>
              <a:ext cx="457200" cy="457200"/>
            </a:xfrm>
            <a:prstGeom prst="star5">
              <a:avLst/>
            </a:prstGeom>
            <a:grp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grpSp>
      <p:sp>
        <p:nvSpPr>
          <p:cNvPr id="42" name="5-Point Star 41"/>
          <p:cNvSpPr/>
          <p:nvPr/>
        </p:nvSpPr>
        <p:spPr bwMode="auto">
          <a:xfrm>
            <a:off x="7058228" y="5971061"/>
            <a:ext cx="457200" cy="457200"/>
          </a:xfrm>
          <a:prstGeom prst="star5">
            <a:avLst/>
          </a:prstGeom>
          <a:solidFill>
            <a:schemeClr val="bg1">
              <a:lumMod val="95000"/>
            </a:schemeClr>
          </a:solid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sp>
        <p:nvSpPr>
          <p:cNvPr id="44" name="5-Point Star 43"/>
          <p:cNvSpPr/>
          <p:nvPr/>
        </p:nvSpPr>
        <p:spPr bwMode="auto">
          <a:xfrm>
            <a:off x="14583534" y="3944357"/>
            <a:ext cx="457200" cy="457200"/>
          </a:xfrm>
          <a:prstGeom prst="star5">
            <a:avLst/>
          </a:prstGeom>
          <a:solidFill>
            <a:schemeClr val="bg1">
              <a:lumMod val="95000"/>
            </a:schemeClr>
          </a:solidFill>
          <a:ln w="12700" cap="flat" cmpd="sng" algn="ctr">
            <a:solidFill>
              <a:schemeClr val="bg1">
                <a:lumMod val="95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spTree>
    <p:extLst>
      <p:ext uri="{BB962C8B-B14F-4D97-AF65-F5344CB8AC3E}">
        <p14:creationId xmlns:p14="http://schemas.microsoft.com/office/powerpoint/2010/main" val="2071581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013200"/>
            <a:ext cx="16459200" cy="2260600"/>
          </a:xfrm>
        </p:spPr>
        <p:txBody>
          <a:bodyPr/>
          <a:lstStyle/>
          <a:p>
            <a:r>
              <a:rPr lang="en-US" sz="11500" dirty="0" smtClean="0"/>
              <a:t>3</a:t>
            </a:r>
            <a:r>
              <a:rPr lang="en-US" dirty="0" smtClean="0"/>
              <a:t> ways to combine techniques</a:t>
            </a:r>
            <a:endParaRPr lang="en-US" dirty="0"/>
          </a:p>
        </p:txBody>
      </p:sp>
    </p:spTree>
    <p:extLst>
      <p:ext uri="{BB962C8B-B14F-4D97-AF65-F5344CB8AC3E}">
        <p14:creationId xmlns:p14="http://schemas.microsoft.com/office/powerpoint/2010/main" val="363649126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154484" y="4635154"/>
            <a:ext cx="543191" cy="635431"/>
            <a:chOff x="2827019" y="1650784"/>
            <a:chExt cx="543191" cy="635431"/>
          </a:xfrm>
        </p:grpSpPr>
        <p:sp>
          <p:nvSpPr>
            <p:cNvPr id="5" name="Right Arrow 4"/>
            <p:cNvSpPr/>
            <p:nvPr/>
          </p:nvSpPr>
          <p:spPr>
            <a:xfrm>
              <a:off x="2827019" y="1650784"/>
              <a:ext cx="543191" cy="635431"/>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6" name="Right Arrow 4"/>
            <p:cNvSpPr txBox="1"/>
            <p:nvPr/>
          </p:nvSpPr>
          <p:spPr>
            <a:xfrm>
              <a:off x="2827019" y="1777870"/>
              <a:ext cx="380234" cy="3812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dirty="0"/>
            </a:p>
          </p:txBody>
        </p:sp>
      </p:grpSp>
      <p:grpSp>
        <p:nvGrpSpPr>
          <p:cNvPr id="7" name="Group 6"/>
          <p:cNvGrpSpPr/>
          <p:nvPr/>
        </p:nvGrpSpPr>
        <p:grpSpPr>
          <a:xfrm>
            <a:off x="4926275" y="3992035"/>
            <a:ext cx="3202781" cy="1921668"/>
            <a:chOff x="10715" y="3103165"/>
            <a:chExt cx="3202781" cy="1921668"/>
          </a:xfrm>
        </p:grpSpPr>
        <p:sp>
          <p:nvSpPr>
            <p:cNvPr id="8" name="Rounded Rectangle 7"/>
            <p:cNvSpPr/>
            <p:nvPr/>
          </p:nvSpPr>
          <p:spPr>
            <a:xfrm>
              <a:off x="10715" y="3103165"/>
              <a:ext cx="3202781" cy="1921668"/>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9" name="Rounded Rectangle 4"/>
            <p:cNvSpPr txBox="1"/>
            <p:nvPr/>
          </p:nvSpPr>
          <p:spPr>
            <a:xfrm>
              <a:off x="66999" y="3159449"/>
              <a:ext cx="3090213" cy="18091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endParaRPr lang="en-US" sz="4300" kern="1200" dirty="0"/>
            </a:p>
          </p:txBody>
        </p:sp>
      </p:grpSp>
      <p:grpSp>
        <p:nvGrpSpPr>
          <p:cNvPr id="10" name="Group 9"/>
          <p:cNvGrpSpPr/>
          <p:nvPr/>
        </p:nvGrpSpPr>
        <p:grpSpPr>
          <a:xfrm>
            <a:off x="8357656" y="4635154"/>
            <a:ext cx="543191" cy="635431"/>
            <a:chOff x="2827019" y="1650784"/>
            <a:chExt cx="543191" cy="635431"/>
          </a:xfrm>
        </p:grpSpPr>
        <p:sp>
          <p:nvSpPr>
            <p:cNvPr id="11" name="Right Arrow 10"/>
            <p:cNvSpPr/>
            <p:nvPr/>
          </p:nvSpPr>
          <p:spPr>
            <a:xfrm>
              <a:off x="2827019" y="1650784"/>
              <a:ext cx="543191" cy="635431"/>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12" name="Right Arrow 4"/>
            <p:cNvSpPr txBox="1"/>
            <p:nvPr/>
          </p:nvSpPr>
          <p:spPr>
            <a:xfrm>
              <a:off x="2827019" y="1777870"/>
              <a:ext cx="380234" cy="3812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p:txBody>
        </p:sp>
      </p:grpSp>
      <p:grpSp>
        <p:nvGrpSpPr>
          <p:cNvPr id="13" name="Group 12"/>
          <p:cNvGrpSpPr/>
          <p:nvPr/>
        </p:nvGrpSpPr>
        <p:grpSpPr>
          <a:xfrm>
            <a:off x="9129447" y="3992035"/>
            <a:ext cx="3202781" cy="1921668"/>
            <a:chOff x="10715" y="3103165"/>
            <a:chExt cx="3202781" cy="1921668"/>
          </a:xfrm>
        </p:grpSpPr>
        <p:sp>
          <p:nvSpPr>
            <p:cNvPr id="14" name="Rounded Rectangle 13"/>
            <p:cNvSpPr/>
            <p:nvPr/>
          </p:nvSpPr>
          <p:spPr>
            <a:xfrm>
              <a:off x="10715" y="3103165"/>
              <a:ext cx="3202781" cy="1921668"/>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5" name="Rounded Rectangle 4"/>
            <p:cNvSpPr txBox="1"/>
            <p:nvPr/>
          </p:nvSpPr>
          <p:spPr>
            <a:xfrm>
              <a:off x="66999" y="3159449"/>
              <a:ext cx="3090213" cy="18091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endParaRPr lang="en-US" sz="4300" kern="1200" dirty="0"/>
            </a:p>
          </p:txBody>
        </p:sp>
      </p:grpSp>
      <p:grpSp>
        <p:nvGrpSpPr>
          <p:cNvPr id="16" name="Group 15"/>
          <p:cNvGrpSpPr/>
          <p:nvPr/>
        </p:nvGrpSpPr>
        <p:grpSpPr>
          <a:xfrm>
            <a:off x="12560828" y="4638618"/>
            <a:ext cx="543191" cy="635431"/>
            <a:chOff x="2827019" y="1650784"/>
            <a:chExt cx="543191" cy="635431"/>
          </a:xfrm>
        </p:grpSpPr>
        <p:sp>
          <p:nvSpPr>
            <p:cNvPr id="17" name="Right Arrow 16"/>
            <p:cNvSpPr/>
            <p:nvPr/>
          </p:nvSpPr>
          <p:spPr>
            <a:xfrm>
              <a:off x="2827019" y="1650784"/>
              <a:ext cx="543191" cy="635431"/>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18" name="Right Arrow 4"/>
            <p:cNvSpPr txBox="1"/>
            <p:nvPr/>
          </p:nvSpPr>
          <p:spPr>
            <a:xfrm>
              <a:off x="2827019" y="1777870"/>
              <a:ext cx="380234" cy="3812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a:p>
          </p:txBody>
        </p:sp>
      </p:grpSp>
      <p:grpSp>
        <p:nvGrpSpPr>
          <p:cNvPr id="19" name="Group 18"/>
          <p:cNvGrpSpPr/>
          <p:nvPr/>
        </p:nvGrpSpPr>
        <p:grpSpPr>
          <a:xfrm>
            <a:off x="13332619" y="3995499"/>
            <a:ext cx="3202781" cy="1921668"/>
            <a:chOff x="10715" y="3103165"/>
            <a:chExt cx="3202781" cy="1921668"/>
          </a:xfrm>
        </p:grpSpPr>
        <p:sp>
          <p:nvSpPr>
            <p:cNvPr id="20" name="Rounded Rectangle 19"/>
            <p:cNvSpPr/>
            <p:nvPr/>
          </p:nvSpPr>
          <p:spPr>
            <a:xfrm>
              <a:off x="10715" y="3103165"/>
              <a:ext cx="3202781" cy="1921668"/>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1" name="Rounded Rectangle 4"/>
            <p:cNvSpPr txBox="1"/>
            <p:nvPr/>
          </p:nvSpPr>
          <p:spPr>
            <a:xfrm>
              <a:off x="66999" y="3159449"/>
              <a:ext cx="3090213" cy="18091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endParaRPr lang="en-US" sz="4300" kern="1200" dirty="0"/>
            </a:p>
          </p:txBody>
        </p:sp>
      </p:grpSp>
      <p:grpSp>
        <p:nvGrpSpPr>
          <p:cNvPr id="22" name="Group 21"/>
          <p:cNvGrpSpPr/>
          <p:nvPr/>
        </p:nvGrpSpPr>
        <p:grpSpPr>
          <a:xfrm>
            <a:off x="16777855" y="4635154"/>
            <a:ext cx="543191" cy="635431"/>
            <a:chOff x="2827019" y="1650784"/>
            <a:chExt cx="543191" cy="635431"/>
          </a:xfrm>
        </p:grpSpPr>
        <p:sp>
          <p:nvSpPr>
            <p:cNvPr id="23" name="Right Arrow 22"/>
            <p:cNvSpPr/>
            <p:nvPr/>
          </p:nvSpPr>
          <p:spPr>
            <a:xfrm>
              <a:off x="2827019" y="1650784"/>
              <a:ext cx="543191" cy="635431"/>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4" name="Right Arrow 4"/>
            <p:cNvSpPr txBox="1"/>
            <p:nvPr/>
          </p:nvSpPr>
          <p:spPr>
            <a:xfrm>
              <a:off x="2827019" y="1777870"/>
              <a:ext cx="380234" cy="3812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dirty="0"/>
            </a:p>
          </p:txBody>
        </p:sp>
      </p:grpSp>
      <p:sp>
        <p:nvSpPr>
          <p:cNvPr id="2" name="Title 1"/>
          <p:cNvSpPr>
            <a:spLocks noGrp="1"/>
          </p:cNvSpPr>
          <p:nvPr>
            <p:ph type="title"/>
          </p:nvPr>
        </p:nvSpPr>
        <p:spPr>
          <a:xfrm>
            <a:off x="914400" y="14440"/>
            <a:ext cx="16459200" cy="2260600"/>
          </a:xfrm>
        </p:spPr>
        <p:txBody>
          <a:bodyPr/>
          <a:lstStyle/>
          <a:p>
            <a:r>
              <a:rPr lang="en-US" dirty="0" smtClean="0"/>
              <a:t>Phased Decisions</a:t>
            </a:r>
            <a:endParaRPr lang="en-US" dirty="0"/>
          </a:p>
        </p:txBody>
      </p:sp>
      <p:pic>
        <p:nvPicPr>
          <p:cNvPr id="25" name="Picture 2" descr="http://a2.mzstatic.com/us/r30/Purple2/v4/90/75/1a/90751a0a-5368-0677-bf7f-26a7410a54e2/screen1136x1136.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2781300"/>
            <a:ext cx="2450205" cy="434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5994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7238999" y="2383632"/>
            <a:ext cx="3202781" cy="1921668"/>
            <a:chOff x="10715" y="3103165"/>
            <a:chExt cx="3202781" cy="1921668"/>
          </a:xfrm>
        </p:grpSpPr>
        <p:sp>
          <p:nvSpPr>
            <p:cNvPr id="4" name="Rounded Rectangle 3"/>
            <p:cNvSpPr/>
            <p:nvPr/>
          </p:nvSpPr>
          <p:spPr>
            <a:xfrm>
              <a:off x="10715" y="3103165"/>
              <a:ext cx="3202781" cy="1921668"/>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5" name="Rounded Rectangle 4"/>
            <p:cNvSpPr txBox="1"/>
            <p:nvPr/>
          </p:nvSpPr>
          <p:spPr>
            <a:xfrm>
              <a:off x="66999" y="3159449"/>
              <a:ext cx="3090213" cy="18091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endParaRPr lang="en-US" sz="4300" kern="1200" dirty="0"/>
            </a:p>
          </p:txBody>
        </p:sp>
      </p:grpSp>
      <p:grpSp>
        <p:nvGrpSpPr>
          <p:cNvPr id="6" name="Group 5"/>
          <p:cNvGrpSpPr/>
          <p:nvPr/>
        </p:nvGrpSpPr>
        <p:grpSpPr>
          <a:xfrm>
            <a:off x="7239000" y="4745832"/>
            <a:ext cx="3202781" cy="1921668"/>
            <a:chOff x="10715" y="3103165"/>
            <a:chExt cx="3202781" cy="1921668"/>
          </a:xfrm>
        </p:grpSpPr>
        <p:sp>
          <p:nvSpPr>
            <p:cNvPr id="7" name="Rounded Rectangle 6"/>
            <p:cNvSpPr/>
            <p:nvPr/>
          </p:nvSpPr>
          <p:spPr>
            <a:xfrm>
              <a:off x="10715" y="3103165"/>
              <a:ext cx="3202781" cy="1921668"/>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8" name="Rounded Rectangle 4"/>
            <p:cNvSpPr txBox="1"/>
            <p:nvPr/>
          </p:nvSpPr>
          <p:spPr>
            <a:xfrm>
              <a:off x="66999" y="3159449"/>
              <a:ext cx="3090213" cy="18091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endParaRPr lang="en-US" sz="4300" kern="1200" dirty="0"/>
            </a:p>
          </p:txBody>
        </p:sp>
      </p:grpSp>
      <p:grpSp>
        <p:nvGrpSpPr>
          <p:cNvPr id="10" name="Group 9"/>
          <p:cNvGrpSpPr/>
          <p:nvPr/>
        </p:nvGrpSpPr>
        <p:grpSpPr>
          <a:xfrm>
            <a:off x="7210749" y="7108032"/>
            <a:ext cx="3202781" cy="1921668"/>
            <a:chOff x="10715" y="3103165"/>
            <a:chExt cx="3202781" cy="1921668"/>
          </a:xfrm>
        </p:grpSpPr>
        <p:sp>
          <p:nvSpPr>
            <p:cNvPr id="11" name="Rounded Rectangle 10"/>
            <p:cNvSpPr/>
            <p:nvPr/>
          </p:nvSpPr>
          <p:spPr>
            <a:xfrm>
              <a:off x="10715" y="3103165"/>
              <a:ext cx="3202781" cy="1921668"/>
            </a:xfrm>
            <a:prstGeom prst="roundRect">
              <a:avLst>
                <a:gd name="adj" fmla="val 1000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2" name="Rounded Rectangle 4"/>
            <p:cNvSpPr txBox="1"/>
            <p:nvPr/>
          </p:nvSpPr>
          <p:spPr>
            <a:xfrm>
              <a:off x="66999" y="3159449"/>
              <a:ext cx="3090213" cy="18091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endParaRPr lang="en-US" sz="4300" kern="1200" dirty="0"/>
            </a:p>
          </p:txBody>
        </p:sp>
      </p:grpSp>
      <p:grpSp>
        <p:nvGrpSpPr>
          <p:cNvPr id="13" name="Group 12"/>
          <p:cNvGrpSpPr/>
          <p:nvPr/>
        </p:nvGrpSpPr>
        <p:grpSpPr>
          <a:xfrm>
            <a:off x="5557704" y="5279232"/>
            <a:ext cx="543191" cy="635431"/>
            <a:chOff x="2827019" y="1650784"/>
            <a:chExt cx="543191" cy="635431"/>
          </a:xfrm>
        </p:grpSpPr>
        <p:sp>
          <p:nvSpPr>
            <p:cNvPr id="14" name="Right Arrow 13"/>
            <p:cNvSpPr/>
            <p:nvPr/>
          </p:nvSpPr>
          <p:spPr>
            <a:xfrm>
              <a:off x="2827019" y="1650784"/>
              <a:ext cx="543191" cy="635431"/>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15" name="Right Arrow 4"/>
            <p:cNvSpPr txBox="1"/>
            <p:nvPr/>
          </p:nvSpPr>
          <p:spPr>
            <a:xfrm>
              <a:off x="2827019" y="1777870"/>
              <a:ext cx="380234" cy="3812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dirty="0"/>
            </a:p>
          </p:txBody>
        </p:sp>
      </p:grpSp>
      <p:grpSp>
        <p:nvGrpSpPr>
          <p:cNvPr id="16" name="Group 15"/>
          <p:cNvGrpSpPr/>
          <p:nvPr/>
        </p:nvGrpSpPr>
        <p:grpSpPr>
          <a:xfrm>
            <a:off x="12877800" y="4770077"/>
            <a:ext cx="3202781" cy="1921668"/>
            <a:chOff x="10715" y="3103165"/>
            <a:chExt cx="3202781" cy="1921668"/>
          </a:xfrm>
          <a:solidFill>
            <a:schemeClr val="bg1">
              <a:lumMod val="75000"/>
            </a:schemeClr>
          </a:solidFill>
        </p:grpSpPr>
        <p:sp>
          <p:nvSpPr>
            <p:cNvPr id="17" name="Rounded Rectangle 16"/>
            <p:cNvSpPr/>
            <p:nvPr/>
          </p:nvSpPr>
          <p:spPr>
            <a:xfrm>
              <a:off x="10715" y="3103165"/>
              <a:ext cx="3202781" cy="1921668"/>
            </a:xfrm>
            <a:prstGeom prst="roundRect">
              <a:avLst>
                <a:gd name="adj" fmla="val 10000"/>
              </a:avLst>
            </a:prstGeom>
            <a:grpFill/>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18" name="Rounded Rectangle 4"/>
            <p:cNvSpPr txBox="1"/>
            <p:nvPr/>
          </p:nvSpPr>
          <p:spPr>
            <a:xfrm>
              <a:off x="66999" y="3159449"/>
              <a:ext cx="3090213" cy="180910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63830" tIns="163830" rIns="163830" bIns="163830" numCol="1" spcCol="1270" anchor="ctr" anchorCtr="0">
              <a:noAutofit/>
            </a:bodyPr>
            <a:lstStyle/>
            <a:p>
              <a:pPr lvl="0" algn="ctr" defTabSz="1911350">
                <a:lnSpc>
                  <a:spcPct val="90000"/>
                </a:lnSpc>
                <a:spcBef>
                  <a:spcPct val="0"/>
                </a:spcBef>
                <a:spcAft>
                  <a:spcPct val="35000"/>
                </a:spcAft>
              </a:pPr>
              <a:r>
                <a:rPr lang="en-US" sz="4300" b="1" dirty="0" smtClean="0"/>
                <a:t>Weighted</a:t>
              </a:r>
            </a:p>
            <a:p>
              <a:pPr lvl="0" algn="ctr" defTabSz="1911350">
                <a:lnSpc>
                  <a:spcPct val="90000"/>
                </a:lnSpc>
                <a:spcBef>
                  <a:spcPct val="0"/>
                </a:spcBef>
                <a:spcAft>
                  <a:spcPct val="35000"/>
                </a:spcAft>
              </a:pPr>
              <a:r>
                <a:rPr lang="en-US" sz="4300" b="1" kern="1200" dirty="0" smtClean="0"/>
                <a:t>Score</a:t>
              </a:r>
              <a:endParaRPr lang="en-US" sz="4300" b="1" kern="1200" dirty="0"/>
            </a:p>
          </p:txBody>
        </p:sp>
      </p:grpSp>
      <p:grpSp>
        <p:nvGrpSpPr>
          <p:cNvPr id="19" name="Group 18"/>
          <p:cNvGrpSpPr/>
          <p:nvPr/>
        </p:nvGrpSpPr>
        <p:grpSpPr>
          <a:xfrm rot="3023855">
            <a:off x="11353800" y="3026750"/>
            <a:ext cx="543191" cy="635431"/>
            <a:chOff x="2827019" y="1650784"/>
            <a:chExt cx="543191" cy="635431"/>
          </a:xfrm>
        </p:grpSpPr>
        <p:sp>
          <p:nvSpPr>
            <p:cNvPr id="20" name="Right Arrow 19"/>
            <p:cNvSpPr/>
            <p:nvPr/>
          </p:nvSpPr>
          <p:spPr>
            <a:xfrm>
              <a:off x="2827019" y="1650784"/>
              <a:ext cx="543191" cy="635431"/>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1" name="Right Arrow 4"/>
            <p:cNvSpPr txBox="1"/>
            <p:nvPr/>
          </p:nvSpPr>
          <p:spPr>
            <a:xfrm>
              <a:off x="2827019" y="1777870"/>
              <a:ext cx="380234" cy="3812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dirty="0"/>
            </a:p>
          </p:txBody>
        </p:sp>
      </p:grpSp>
      <p:grpSp>
        <p:nvGrpSpPr>
          <p:cNvPr id="22" name="Group 21"/>
          <p:cNvGrpSpPr/>
          <p:nvPr/>
        </p:nvGrpSpPr>
        <p:grpSpPr>
          <a:xfrm rot="19270131">
            <a:off x="11451719" y="7751151"/>
            <a:ext cx="543191" cy="635431"/>
            <a:chOff x="2827019" y="1650784"/>
            <a:chExt cx="543191" cy="635431"/>
          </a:xfrm>
        </p:grpSpPr>
        <p:sp>
          <p:nvSpPr>
            <p:cNvPr id="23" name="Right Arrow 22"/>
            <p:cNvSpPr/>
            <p:nvPr/>
          </p:nvSpPr>
          <p:spPr>
            <a:xfrm>
              <a:off x="2827019" y="1650784"/>
              <a:ext cx="543191" cy="635431"/>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4" name="Right Arrow 4"/>
            <p:cNvSpPr txBox="1"/>
            <p:nvPr/>
          </p:nvSpPr>
          <p:spPr>
            <a:xfrm>
              <a:off x="2827019" y="1777870"/>
              <a:ext cx="380234" cy="3812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dirty="0"/>
            </a:p>
          </p:txBody>
        </p:sp>
      </p:grpSp>
      <p:grpSp>
        <p:nvGrpSpPr>
          <p:cNvPr id="25" name="Group 24"/>
          <p:cNvGrpSpPr/>
          <p:nvPr/>
        </p:nvGrpSpPr>
        <p:grpSpPr>
          <a:xfrm>
            <a:off x="11353799" y="5385946"/>
            <a:ext cx="543191" cy="635431"/>
            <a:chOff x="2827019" y="1650784"/>
            <a:chExt cx="543191" cy="635431"/>
          </a:xfrm>
        </p:grpSpPr>
        <p:sp>
          <p:nvSpPr>
            <p:cNvPr id="26" name="Right Arrow 25"/>
            <p:cNvSpPr/>
            <p:nvPr/>
          </p:nvSpPr>
          <p:spPr>
            <a:xfrm>
              <a:off x="2827019" y="1650784"/>
              <a:ext cx="543191" cy="635431"/>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27" name="Right Arrow 4"/>
            <p:cNvSpPr txBox="1"/>
            <p:nvPr/>
          </p:nvSpPr>
          <p:spPr>
            <a:xfrm>
              <a:off x="2827019" y="1777870"/>
              <a:ext cx="380234" cy="3812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dirty="0"/>
            </a:p>
          </p:txBody>
        </p:sp>
      </p:grpSp>
      <p:grpSp>
        <p:nvGrpSpPr>
          <p:cNvPr id="28" name="Group 27"/>
          <p:cNvGrpSpPr/>
          <p:nvPr/>
        </p:nvGrpSpPr>
        <p:grpSpPr>
          <a:xfrm>
            <a:off x="16687800" y="5406318"/>
            <a:ext cx="543191" cy="635431"/>
            <a:chOff x="2827019" y="1650784"/>
            <a:chExt cx="543191" cy="635431"/>
          </a:xfrm>
        </p:grpSpPr>
        <p:sp>
          <p:nvSpPr>
            <p:cNvPr id="29" name="Right Arrow 28"/>
            <p:cNvSpPr/>
            <p:nvPr/>
          </p:nvSpPr>
          <p:spPr>
            <a:xfrm>
              <a:off x="2827019" y="1650784"/>
              <a:ext cx="543191" cy="635431"/>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30" name="Right Arrow 4"/>
            <p:cNvSpPr txBox="1"/>
            <p:nvPr/>
          </p:nvSpPr>
          <p:spPr>
            <a:xfrm>
              <a:off x="2827019" y="1777870"/>
              <a:ext cx="380234" cy="3812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dirty="0"/>
            </a:p>
          </p:txBody>
        </p:sp>
      </p:grpSp>
      <p:sp>
        <p:nvSpPr>
          <p:cNvPr id="2" name="Title 1"/>
          <p:cNvSpPr>
            <a:spLocks noGrp="1"/>
          </p:cNvSpPr>
          <p:nvPr>
            <p:ph type="title"/>
          </p:nvPr>
        </p:nvSpPr>
        <p:spPr/>
        <p:txBody>
          <a:bodyPr/>
          <a:lstStyle/>
          <a:p>
            <a:r>
              <a:rPr lang="en-US" dirty="0" smtClean="0"/>
              <a:t>Weighted Scoring</a:t>
            </a:r>
            <a:endParaRPr lang="en-US" dirty="0"/>
          </a:p>
        </p:txBody>
      </p:sp>
      <p:pic>
        <p:nvPicPr>
          <p:cNvPr id="31" name="Picture 2" descr="http://a2.mzstatic.com/us/r30/Purple2/v4/90/75/1a/90751a0a-5368-0677-bf7f-26a7410a54e2/screen1136x1136.jpe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1984" y="3338475"/>
            <a:ext cx="2450205" cy="434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1559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214742195"/>
              </p:ext>
            </p:extLst>
          </p:nvPr>
        </p:nvGraphicFramePr>
        <p:xfrm>
          <a:off x="6477000" y="1028699"/>
          <a:ext cx="8077200" cy="812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6" name="Group 5"/>
          <p:cNvGrpSpPr/>
          <p:nvPr/>
        </p:nvGrpSpPr>
        <p:grpSpPr>
          <a:xfrm>
            <a:off x="15163800" y="4774984"/>
            <a:ext cx="543191" cy="635431"/>
            <a:chOff x="2827019" y="1650784"/>
            <a:chExt cx="543191" cy="635431"/>
          </a:xfrm>
        </p:grpSpPr>
        <p:sp>
          <p:nvSpPr>
            <p:cNvPr id="7" name="Right Arrow 6"/>
            <p:cNvSpPr/>
            <p:nvPr/>
          </p:nvSpPr>
          <p:spPr>
            <a:xfrm>
              <a:off x="2827019" y="1650784"/>
              <a:ext cx="543191" cy="635431"/>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8" name="Right Arrow 4"/>
            <p:cNvSpPr txBox="1"/>
            <p:nvPr/>
          </p:nvSpPr>
          <p:spPr>
            <a:xfrm>
              <a:off x="2827019" y="1777870"/>
              <a:ext cx="380234" cy="3812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dirty="0"/>
            </a:p>
          </p:txBody>
        </p:sp>
      </p:grpSp>
      <p:grpSp>
        <p:nvGrpSpPr>
          <p:cNvPr id="9" name="Group 8"/>
          <p:cNvGrpSpPr/>
          <p:nvPr/>
        </p:nvGrpSpPr>
        <p:grpSpPr>
          <a:xfrm>
            <a:off x="5171809" y="4774984"/>
            <a:ext cx="543191" cy="635431"/>
            <a:chOff x="2827019" y="1650784"/>
            <a:chExt cx="543191" cy="635431"/>
          </a:xfrm>
        </p:grpSpPr>
        <p:sp>
          <p:nvSpPr>
            <p:cNvPr id="10" name="Right Arrow 9"/>
            <p:cNvSpPr/>
            <p:nvPr/>
          </p:nvSpPr>
          <p:spPr>
            <a:xfrm>
              <a:off x="2827019" y="1650784"/>
              <a:ext cx="543191" cy="635431"/>
            </a:xfrm>
            <a:prstGeom prst="rightArrow">
              <a:avLst>
                <a:gd name="adj1" fmla="val 60000"/>
                <a:gd name="adj2" fmla="val 50000"/>
              </a:avLst>
            </a:prstGeom>
          </p:spPr>
          <p:style>
            <a:lnRef idx="0">
              <a:schemeClr val="dk1">
                <a:tint val="60000"/>
                <a:hueOff val="0"/>
                <a:satOff val="0"/>
                <a:lumOff val="0"/>
                <a:alphaOff val="0"/>
              </a:schemeClr>
            </a:lnRef>
            <a:fillRef idx="1">
              <a:schemeClr val="dk1">
                <a:tint val="60000"/>
                <a:hueOff val="0"/>
                <a:satOff val="0"/>
                <a:lumOff val="0"/>
                <a:alphaOff val="0"/>
              </a:schemeClr>
            </a:fillRef>
            <a:effectRef idx="0">
              <a:schemeClr val="dk1">
                <a:tint val="60000"/>
                <a:hueOff val="0"/>
                <a:satOff val="0"/>
                <a:lumOff val="0"/>
                <a:alphaOff val="0"/>
              </a:schemeClr>
            </a:effectRef>
            <a:fontRef idx="minor">
              <a:schemeClr val="dk1">
                <a:hueOff val="0"/>
                <a:satOff val="0"/>
                <a:lumOff val="0"/>
                <a:alphaOff val="0"/>
              </a:schemeClr>
            </a:fontRef>
          </p:style>
        </p:sp>
        <p:sp>
          <p:nvSpPr>
            <p:cNvPr id="11" name="Right Arrow 4"/>
            <p:cNvSpPr txBox="1"/>
            <p:nvPr/>
          </p:nvSpPr>
          <p:spPr>
            <a:xfrm>
              <a:off x="2827019" y="1777870"/>
              <a:ext cx="380234" cy="3812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0" tIns="0" rIns="0" bIns="0" numCol="1" spcCol="1270" anchor="ctr" anchorCtr="0">
              <a:noAutofit/>
            </a:bodyPr>
            <a:lstStyle/>
            <a:p>
              <a:pPr lvl="0" algn="ctr" defTabSz="1200150">
                <a:lnSpc>
                  <a:spcPct val="90000"/>
                </a:lnSpc>
                <a:spcBef>
                  <a:spcPct val="0"/>
                </a:spcBef>
                <a:spcAft>
                  <a:spcPct val="35000"/>
                </a:spcAft>
              </a:pPr>
              <a:endParaRPr lang="en-US" sz="2700" kern="1200" dirty="0"/>
            </a:p>
          </p:txBody>
        </p:sp>
      </p:grpSp>
      <p:sp>
        <p:nvSpPr>
          <p:cNvPr id="3" name="Title 2"/>
          <p:cNvSpPr>
            <a:spLocks noGrp="1"/>
          </p:cNvSpPr>
          <p:nvPr>
            <p:ph type="title"/>
          </p:nvPr>
        </p:nvSpPr>
        <p:spPr/>
        <p:txBody>
          <a:bodyPr/>
          <a:lstStyle/>
          <a:p>
            <a:r>
              <a:rPr lang="en-US" dirty="0" smtClean="0"/>
              <a:t>Conditional Procedures</a:t>
            </a:r>
            <a:endParaRPr lang="en-US" dirty="0"/>
          </a:p>
        </p:txBody>
      </p:sp>
      <p:pic>
        <p:nvPicPr>
          <p:cNvPr id="12" name="Picture 2" descr="http://a2.mzstatic.com/us/r30/Purple2/v4/90/75/1a/90751a0a-5368-0677-bf7f-26a7410a54e2/screen1136x1136.jpe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8214" y="2918142"/>
            <a:ext cx="2450205" cy="434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6563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862"/>
          <a:stretch/>
        </p:blipFill>
        <p:spPr>
          <a:xfrm>
            <a:off x="800100" y="571500"/>
            <a:ext cx="16687800" cy="9144000"/>
          </a:xfrm>
          <a:prstGeom prst="rect">
            <a:avLst/>
          </a:prstGeom>
        </p:spPr>
      </p:pic>
    </p:spTree>
    <p:extLst>
      <p:ext uri="{BB962C8B-B14F-4D97-AF65-F5344CB8AC3E}">
        <p14:creationId xmlns:p14="http://schemas.microsoft.com/office/powerpoint/2010/main" val="20245484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0750" y="3086100"/>
            <a:ext cx="13906500" cy="2260600"/>
          </a:xfrm>
        </p:spPr>
        <p:txBody>
          <a:bodyPr/>
          <a:lstStyle/>
          <a:p>
            <a:r>
              <a:rPr lang="en-US" dirty="0" smtClean="0"/>
              <a:t>Combining techniques</a:t>
            </a:r>
            <a:br>
              <a:rPr lang="en-US" dirty="0" smtClean="0"/>
            </a:br>
            <a:r>
              <a:rPr lang="en-US" dirty="0" smtClean="0"/>
              <a:t>create synergy</a:t>
            </a:r>
            <a:endParaRPr lang="en-US" dirty="0"/>
          </a:p>
        </p:txBody>
      </p:sp>
      <p:sp>
        <p:nvSpPr>
          <p:cNvPr id="3" name="Title 1"/>
          <p:cNvSpPr txBox="1">
            <a:spLocks/>
          </p:cNvSpPr>
          <p:nvPr/>
        </p:nvSpPr>
        <p:spPr bwMode="auto">
          <a:xfrm>
            <a:off x="2190750" y="6667500"/>
            <a:ext cx="13906500" cy="2260600"/>
          </a:xfrm>
          <a:prstGeom prst="rect">
            <a:avLst/>
          </a:prstGeom>
          <a:noFill/>
          <a:ln w="12700">
            <a:noFill/>
            <a:miter lim="800000"/>
            <a:headEnd/>
            <a:tailEnd/>
          </a:ln>
        </p:spPr>
        <p:txBody>
          <a:bodyPr vert="horz" wrap="square" lIns="101600" tIns="101600" rIns="182880" bIns="101600" numCol="1" anchor="ctr" anchorCtr="0" compatLnSpc="1">
            <a:prstTxWarp prst="textNoShape">
              <a:avLst/>
            </a:prstTxWarp>
          </a:bodyPr>
          <a:lstStyle>
            <a:lvl1pPr algn="ctr" rtl="0" eaLnBrk="1" fontAlgn="base" hangingPunct="1">
              <a:spcBef>
                <a:spcPct val="0"/>
              </a:spcBef>
              <a:spcAft>
                <a:spcPct val="0"/>
              </a:spcAft>
              <a:defRPr sz="8800">
                <a:solidFill>
                  <a:schemeClr val="bg1"/>
                </a:solidFill>
                <a:latin typeface="+mj-lt"/>
                <a:ea typeface="+mj-ea"/>
                <a:cs typeface="+mj-cs"/>
                <a:sym typeface="Lucida Grande"/>
              </a:defRPr>
            </a:lvl1pPr>
            <a:lvl2pPr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a:defRPr>
            </a:lvl2pPr>
            <a:lvl3pPr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a:defRPr>
            </a:lvl3pPr>
            <a:lvl4pPr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a:defRPr>
            </a:lvl4pPr>
            <a:lvl5pPr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a:defRPr>
            </a:lvl5pPr>
            <a:lvl6pPr marL="457200"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charset="0"/>
              </a:defRPr>
            </a:lvl6pPr>
            <a:lvl7pPr marL="914400"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charset="0"/>
              </a:defRPr>
            </a:lvl7pPr>
            <a:lvl8pPr marL="1371600"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charset="0"/>
              </a:defRPr>
            </a:lvl8pPr>
            <a:lvl9pPr marL="1828800"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charset="0"/>
              </a:defRPr>
            </a:lvl9pPr>
          </a:lstStyle>
          <a:p>
            <a:r>
              <a:rPr lang="en-US" kern="0" dirty="0" smtClean="0"/>
              <a:t>However…</a:t>
            </a:r>
            <a:endParaRPr lang="en-US" kern="0" dirty="0"/>
          </a:p>
        </p:txBody>
      </p:sp>
    </p:spTree>
    <p:extLst>
      <p:ext uri="{BB962C8B-B14F-4D97-AF65-F5344CB8AC3E}">
        <p14:creationId xmlns:p14="http://schemas.microsoft.com/office/powerpoint/2010/main" val="27069811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tch Mom: Silence, Simplicity, and Solitude: A Way to Focus Withi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14300"/>
            <a:ext cx="10058400" cy="10058400"/>
          </a:xfrm>
          <a:prstGeom prst="rect">
            <a:avLst/>
          </a:prstGeom>
        </p:spPr>
      </p:pic>
    </p:spTree>
    <p:extLst>
      <p:ext uri="{BB962C8B-B14F-4D97-AF65-F5344CB8AC3E}">
        <p14:creationId xmlns:p14="http://schemas.microsoft.com/office/powerpoint/2010/main" val="213665838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4013200"/>
            <a:ext cx="16459200" cy="2260600"/>
          </a:xfrm>
        </p:spPr>
        <p:txBody>
          <a:bodyPr/>
          <a:lstStyle/>
          <a:p>
            <a:r>
              <a:rPr lang="en-US" dirty="0" smtClean="0"/>
              <a:t>Conclusion</a:t>
            </a:r>
            <a:endParaRPr lang="en-US" dirty="0"/>
          </a:p>
        </p:txBody>
      </p:sp>
    </p:spTree>
    <p:extLst>
      <p:ext uri="{BB962C8B-B14F-4D97-AF65-F5344CB8AC3E}">
        <p14:creationId xmlns:p14="http://schemas.microsoft.com/office/powerpoint/2010/main" val="428734735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World Map by jkarthik08 - outline world ma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44046"/>
            <a:ext cx="18288000" cy="9262446"/>
          </a:xfrm>
          <a:prstGeom prst="rect">
            <a:avLst/>
          </a:prstGeom>
        </p:spPr>
      </p:pic>
      <p:sp>
        <p:nvSpPr>
          <p:cNvPr id="13" name="TextBox 12"/>
          <p:cNvSpPr txBox="1"/>
          <p:nvPr/>
        </p:nvSpPr>
        <p:spPr>
          <a:xfrm>
            <a:off x="8896040" y="2248407"/>
            <a:ext cx="2109873" cy="1015663"/>
          </a:xfrm>
          <a:prstGeom prst="rect">
            <a:avLst/>
          </a:prstGeom>
          <a:noFill/>
        </p:spPr>
        <p:txBody>
          <a:bodyPr wrap="none" rtlCol="0">
            <a:spAutoFit/>
          </a:bodyPr>
          <a:lstStyle/>
          <a:p>
            <a:pPr algn="ctr"/>
            <a:r>
              <a:rPr lang="en-US" sz="6000" dirty="0" smtClean="0">
                <a:solidFill>
                  <a:schemeClr val="bg1"/>
                </a:solidFill>
                <a:latin typeface="+mn-lt"/>
              </a:rPr>
              <a:t>POTS</a:t>
            </a:r>
            <a:endParaRPr lang="en-US" sz="6000" dirty="0">
              <a:solidFill>
                <a:schemeClr val="bg1"/>
              </a:solidFill>
              <a:latin typeface="+mn-lt"/>
            </a:endParaRPr>
          </a:p>
        </p:txBody>
      </p:sp>
      <p:sp>
        <p:nvSpPr>
          <p:cNvPr id="19" name="Oval 18"/>
          <p:cNvSpPr/>
          <p:nvPr/>
        </p:nvSpPr>
        <p:spPr bwMode="auto">
          <a:xfrm>
            <a:off x="5486400" y="1485900"/>
            <a:ext cx="7315200" cy="7315200"/>
          </a:xfrm>
          <a:prstGeom prst="ellipse">
            <a:avLst/>
          </a:prstGeom>
          <a:solidFill>
            <a:schemeClr val="tx1"/>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6000" b="0" i="0" u="none" strike="noStrike" cap="none" normalizeH="0" baseline="0" dirty="0" smtClean="0">
              <a:ln>
                <a:noFill/>
              </a:ln>
              <a:solidFill>
                <a:schemeClr val="bg1"/>
              </a:solidFill>
              <a:effectLst/>
              <a:latin typeface="+mj-lt"/>
              <a:ea typeface="ヒラギノ角ゴ Pro W3" charset="0"/>
              <a:cs typeface="ヒラギノ角ゴ Pro W3" charset="0"/>
              <a:sym typeface="Arial" charset="0"/>
            </a:endParaRPr>
          </a:p>
        </p:txBody>
      </p:sp>
      <p:sp>
        <p:nvSpPr>
          <p:cNvPr id="20" name="Oval 19"/>
          <p:cNvSpPr/>
          <p:nvPr/>
        </p:nvSpPr>
        <p:spPr bwMode="auto">
          <a:xfrm>
            <a:off x="7543800" y="3543300"/>
            <a:ext cx="3200400" cy="3200400"/>
          </a:xfrm>
          <a:prstGeom prst="ellipse">
            <a:avLst/>
          </a:prstGeom>
          <a:solidFill>
            <a:schemeClr val="tx1">
              <a:lumMod val="65000"/>
              <a:lumOff val="35000"/>
            </a:schemeClr>
          </a:solid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6000" dirty="0" smtClean="0">
                <a:solidFill>
                  <a:schemeClr val="bg1"/>
                </a:solidFill>
                <a:latin typeface="+mj-lt"/>
                <a:ea typeface="ヒラギノ角ゴ Pro W3" charset="0"/>
                <a:cs typeface="ヒラギノ角ゴ Pro W3" charset="0"/>
                <a:sym typeface="Arial" charset="0"/>
              </a:rPr>
              <a:t>PSTN</a:t>
            </a:r>
            <a:endParaRPr kumimoji="0" lang="en-US" sz="6000" b="0" i="0" u="none" strike="noStrike" cap="none" normalizeH="0" baseline="0" dirty="0" smtClean="0">
              <a:ln>
                <a:noFill/>
              </a:ln>
              <a:solidFill>
                <a:schemeClr val="bg1"/>
              </a:solidFill>
              <a:effectLst/>
              <a:latin typeface="+mj-lt"/>
              <a:ea typeface="ヒラギノ角ゴ Pro W3" charset="0"/>
              <a:cs typeface="ヒラギノ角ゴ Pro W3" charset="0"/>
              <a:sym typeface="Arial" charset="0"/>
            </a:endParaRPr>
          </a:p>
        </p:txBody>
      </p:sp>
      <p:sp>
        <p:nvSpPr>
          <p:cNvPr id="21" name="TextBox 20"/>
          <p:cNvSpPr txBox="1"/>
          <p:nvPr/>
        </p:nvSpPr>
        <p:spPr>
          <a:xfrm>
            <a:off x="8843005" y="7590186"/>
            <a:ext cx="954108" cy="1015663"/>
          </a:xfrm>
          <a:prstGeom prst="rect">
            <a:avLst/>
          </a:prstGeom>
          <a:noFill/>
        </p:spPr>
        <p:txBody>
          <a:bodyPr wrap="none" rtlCol="0">
            <a:spAutoFit/>
          </a:bodyPr>
          <a:lstStyle/>
          <a:p>
            <a:pPr algn="ctr"/>
            <a:r>
              <a:rPr lang="en-US" sz="6000" dirty="0" smtClean="0">
                <a:solidFill>
                  <a:schemeClr val="bg1"/>
                </a:solidFill>
                <a:latin typeface="+mn-lt"/>
              </a:rPr>
              <a:t>…</a:t>
            </a:r>
            <a:endParaRPr lang="en-US" sz="6000" dirty="0">
              <a:solidFill>
                <a:schemeClr val="bg1"/>
              </a:solidFill>
              <a:latin typeface="+mn-lt"/>
            </a:endParaRPr>
          </a:p>
        </p:txBody>
      </p:sp>
      <p:sp>
        <p:nvSpPr>
          <p:cNvPr id="22" name="TextBox 21"/>
          <p:cNvSpPr txBox="1"/>
          <p:nvPr/>
        </p:nvSpPr>
        <p:spPr>
          <a:xfrm>
            <a:off x="5592467" y="4762500"/>
            <a:ext cx="1818126" cy="1015663"/>
          </a:xfrm>
          <a:prstGeom prst="rect">
            <a:avLst/>
          </a:prstGeom>
          <a:noFill/>
        </p:spPr>
        <p:txBody>
          <a:bodyPr wrap="none" rtlCol="0">
            <a:spAutoFit/>
          </a:bodyPr>
          <a:lstStyle/>
          <a:p>
            <a:pPr algn="ctr"/>
            <a:r>
              <a:rPr lang="en-US" sz="6000" dirty="0" smtClean="0">
                <a:solidFill>
                  <a:schemeClr val="bg1"/>
                </a:solidFill>
                <a:latin typeface="+mn-lt"/>
              </a:rPr>
              <a:t>GSM</a:t>
            </a:r>
            <a:endParaRPr lang="en-US" sz="6000" dirty="0">
              <a:solidFill>
                <a:schemeClr val="bg1"/>
              </a:solidFill>
              <a:latin typeface="+mn-lt"/>
            </a:endParaRPr>
          </a:p>
        </p:txBody>
      </p:sp>
      <p:sp>
        <p:nvSpPr>
          <p:cNvPr id="23" name="TextBox 22"/>
          <p:cNvSpPr txBox="1"/>
          <p:nvPr/>
        </p:nvSpPr>
        <p:spPr>
          <a:xfrm>
            <a:off x="9679322" y="6405345"/>
            <a:ext cx="2486578" cy="1015663"/>
          </a:xfrm>
          <a:prstGeom prst="rect">
            <a:avLst/>
          </a:prstGeom>
          <a:noFill/>
        </p:spPr>
        <p:txBody>
          <a:bodyPr wrap="none" rtlCol="0">
            <a:spAutoFit/>
          </a:bodyPr>
          <a:lstStyle/>
          <a:p>
            <a:pPr algn="ctr"/>
            <a:r>
              <a:rPr lang="en-US" sz="6000" dirty="0" smtClean="0">
                <a:solidFill>
                  <a:schemeClr val="bg1"/>
                </a:solidFill>
                <a:latin typeface="+mn-lt"/>
              </a:rPr>
              <a:t>CDMA</a:t>
            </a:r>
            <a:endParaRPr lang="en-US" sz="6000" dirty="0">
              <a:solidFill>
                <a:schemeClr val="bg1"/>
              </a:solidFill>
              <a:latin typeface="+mn-lt"/>
            </a:endParaRPr>
          </a:p>
        </p:txBody>
      </p:sp>
      <p:sp>
        <p:nvSpPr>
          <p:cNvPr id="24" name="TextBox 23"/>
          <p:cNvSpPr txBox="1"/>
          <p:nvPr/>
        </p:nvSpPr>
        <p:spPr>
          <a:xfrm>
            <a:off x="6727633" y="6574523"/>
            <a:ext cx="1499128" cy="1015663"/>
          </a:xfrm>
          <a:prstGeom prst="rect">
            <a:avLst/>
          </a:prstGeom>
          <a:noFill/>
        </p:spPr>
        <p:txBody>
          <a:bodyPr wrap="none" rtlCol="0">
            <a:spAutoFit/>
          </a:bodyPr>
          <a:lstStyle/>
          <a:p>
            <a:pPr algn="ctr"/>
            <a:r>
              <a:rPr lang="en-US" sz="6000" dirty="0" smtClean="0">
                <a:solidFill>
                  <a:schemeClr val="bg1"/>
                </a:solidFill>
                <a:latin typeface="+mn-lt"/>
              </a:rPr>
              <a:t>LTE</a:t>
            </a:r>
            <a:endParaRPr lang="en-US" sz="6000" dirty="0">
              <a:solidFill>
                <a:schemeClr val="bg1"/>
              </a:solidFill>
              <a:latin typeface="+mn-lt"/>
            </a:endParaRPr>
          </a:p>
        </p:txBody>
      </p:sp>
      <p:sp>
        <p:nvSpPr>
          <p:cNvPr id="25" name="TextBox 24"/>
          <p:cNvSpPr txBox="1"/>
          <p:nvPr/>
        </p:nvSpPr>
        <p:spPr>
          <a:xfrm>
            <a:off x="8947702" y="2330076"/>
            <a:ext cx="2109873" cy="1015663"/>
          </a:xfrm>
          <a:prstGeom prst="rect">
            <a:avLst/>
          </a:prstGeom>
          <a:noFill/>
        </p:spPr>
        <p:txBody>
          <a:bodyPr wrap="none" rtlCol="0">
            <a:spAutoFit/>
          </a:bodyPr>
          <a:lstStyle/>
          <a:p>
            <a:pPr algn="ctr"/>
            <a:r>
              <a:rPr lang="en-US" sz="6000" dirty="0" smtClean="0">
                <a:solidFill>
                  <a:schemeClr val="bg1"/>
                </a:solidFill>
                <a:latin typeface="+mn-lt"/>
              </a:rPr>
              <a:t>POTS</a:t>
            </a:r>
            <a:endParaRPr lang="en-US" sz="6000" dirty="0">
              <a:solidFill>
                <a:schemeClr val="bg1"/>
              </a:solidFill>
              <a:latin typeface="+mn-lt"/>
            </a:endParaRPr>
          </a:p>
        </p:txBody>
      </p:sp>
      <p:sp>
        <p:nvSpPr>
          <p:cNvPr id="26" name="TextBox 25"/>
          <p:cNvSpPr txBox="1"/>
          <p:nvPr/>
        </p:nvSpPr>
        <p:spPr>
          <a:xfrm>
            <a:off x="6122100" y="2940651"/>
            <a:ext cx="1967206" cy="1015663"/>
          </a:xfrm>
          <a:prstGeom prst="rect">
            <a:avLst/>
          </a:prstGeom>
          <a:noFill/>
        </p:spPr>
        <p:txBody>
          <a:bodyPr wrap="none" rtlCol="0">
            <a:spAutoFit/>
          </a:bodyPr>
          <a:lstStyle/>
          <a:p>
            <a:pPr algn="ctr"/>
            <a:r>
              <a:rPr lang="en-US" sz="6000" dirty="0" smtClean="0">
                <a:solidFill>
                  <a:schemeClr val="bg1"/>
                </a:solidFill>
                <a:latin typeface="+mn-lt"/>
              </a:rPr>
              <a:t>ISDN</a:t>
            </a:r>
            <a:endParaRPr lang="en-US" sz="6000" dirty="0">
              <a:solidFill>
                <a:schemeClr val="bg1"/>
              </a:solidFill>
              <a:latin typeface="+mn-lt"/>
            </a:endParaRPr>
          </a:p>
        </p:txBody>
      </p:sp>
      <p:sp>
        <p:nvSpPr>
          <p:cNvPr id="27" name="TextBox 26"/>
          <p:cNvSpPr txBox="1"/>
          <p:nvPr/>
        </p:nvSpPr>
        <p:spPr>
          <a:xfrm>
            <a:off x="11158313" y="4513381"/>
            <a:ext cx="1245854" cy="1015663"/>
          </a:xfrm>
          <a:prstGeom prst="rect">
            <a:avLst/>
          </a:prstGeom>
          <a:noFill/>
        </p:spPr>
        <p:txBody>
          <a:bodyPr wrap="none" rtlCol="0">
            <a:spAutoFit/>
          </a:bodyPr>
          <a:lstStyle/>
          <a:p>
            <a:pPr algn="ctr"/>
            <a:r>
              <a:rPr lang="en-US" sz="6000" dirty="0" smtClean="0">
                <a:solidFill>
                  <a:schemeClr val="bg1"/>
                </a:solidFill>
                <a:latin typeface="+mn-lt"/>
              </a:rPr>
              <a:t>SIP</a:t>
            </a:r>
            <a:endParaRPr lang="en-US" sz="6000" dirty="0">
              <a:solidFill>
                <a:schemeClr val="bg1"/>
              </a:solidFill>
              <a:latin typeface="+mn-lt"/>
            </a:endParaRPr>
          </a:p>
        </p:txBody>
      </p:sp>
    </p:spTree>
    <p:extLst>
      <p:ext uri="{BB962C8B-B14F-4D97-AF65-F5344CB8AC3E}">
        <p14:creationId xmlns:p14="http://schemas.microsoft.com/office/powerpoint/2010/main" val="198172676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52500"/>
            <a:ext cx="16459200" cy="533400"/>
          </a:xfrm>
        </p:spPr>
        <p:txBody>
          <a:bodyPr/>
          <a:lstStyle/>
          <a:p>
            <a:r>
              <a:rPr lang="en-US" sz="4800" b="1" i="1" dirty="0" smtClean="0"/>
              <a:t>Telephone Consumer Protection Act </a:t>
            </a:r>
            <a:r>
              <a:rPr lang="en-US" sz="4800" b="1" i="1" dirty="0"/>
              <a:t>of </a:t>
            </a:r>
            <a:r>
              <a:rPr lang="en-US" sz="4800" b="1" i="1" dirty="0" smtClean="0"/>
              <a:t>1991</a:t>
            </a:r>
            <a:endParaRPr lang="en-US" sz="11500" b="1" i="1" dirty="0"/>
          </a:p>
        </p:txBody>
      </p:sp>
      <p:pic>
        <p:nvPicPr>
          <p:cNvPr id="1028" name="Picture 4" descr="https://www.ftc.gov/system/files/attachments/robocalls-humanity-strikes-back/strikesback-contest-ne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399" y="3042944"/>
            <a:ext cx="7263097"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ftc.gov/system/files/attachments/detectarobo/detectarobo-contes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6917" y="5146479"/>
            <a:ext cx="7263097"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 A Contest to Combat Robocall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32303" y="7124700"/>
            <a:ext cx="7263097" cy="1295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http://www.bbb.org/globalassets/local-bbbs/little-rock-ar-59/images-and-docs/content_page_images/2014/national_do_not_call_registr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3487" y="2648401"/>
            <a:ext cx="8388741" cy="6291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91191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par>
                                <p:cTn id="18" presetID="10" presetClass="entr" presetSubtype="0" fill="hold" nodeType="withEffect">
                                  <p:stCondLst>
                                    <p:cond delay="0"/>
                                  </p:stCondLst>
                                  <p:childTnLst>
                                    <p:set>
                                      <p:cBhvr>
                                        <p:cTn id="19" dur="1" fill="hold">
                                          <p:stCondLst>
                                            <p:cond delay="0"/>
                                          </p:stCondLst>
                                        </p:cTn>
                                        <p:tgtEl>
                                          <p:spTgt spid="1030"/>
                                        </p:tgtEl>
                                        <p:attrNameLst>
                                          <p:attrName>style.visibility</p:attrName>
                                        </p:attrNameLst>
                                      </p:cBhvr>
                                      <p:to>
                                        <p:strVal val="visible"/>
                                      </p:to>
                                    </p:set>
                                    <p:animEffect transition="in" filter="fade">
                                      <p:cBhvr>
                                        <p:cTn id="20" dur="500"/>
                                        <p:tgtEl>
                                          <p:spTgt spid="1030"/>
                                        </p:tgtEl>
                                      </p:cBhvr>
                                    </p:animEffect>
                                  </p:childTnLst>
                                </p:cTn>
                              </p:par>
                              <p:par>
                                <p:cTn id="21" presetID="10" presetClass="entr" presetSubtype="0" fill="hold" nodeType="with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fade">
                                      <p:cBhvr>
                                        <p:cTn id="23"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400300"/>
            <a:ext cx="16459200" cy="2260600"/>
          </a:xfrm>
        </p:spPr>
        <p:txBody>
          <a:bodyPr/>
          <a:lstStyle/>
          <a:p>
            <a:r>
              <a:rPr lang="en-US" dirty="0" smtClean="0"/>
              <a:t>Core robustness</a:t>
            </a:r>
            <a:endParaRPr lang="en-US" dirty="0"/>
          </a:p>
        </p:txBody>
      </p:sp>
      <p:sp>
        <p:nvSpPr>
          <p:cNvPr id="5" name="Title 3"/>
          <p:cNvSpPr txBox="1">
            <a:spLocks/>
          </p:cNvSpPr>
          <p:nvPr/>
        </p:nvSpPr>
        <p:spPr bwMode="auto">
          <a:xfrm>
            <a:off x="914400" y="4533900"/>
            <a:ext cx="16459200" cy="3124200"/>
          </a:xfrm>
          <a:prstGeom prst="rect">
            <a:avLst/>
          </a:prstGeom>
          <a:noFill/>
          <a:ln w="12700">
            <a:noFill/>
            <a:miter lim="800000"/>
            <a:headEnd/>
            <a:tailEnd/>
          </a:ln>
        </p:spPr>
        <p:txBody>
          <a:bodyPr vert="horz" wrap="square" lIns="101600" tIns="101600" rIns="182880" bIns="101600" numCol="1" anchor="t" anchorCtr="0" compatLnSpc="1">
            <a:prstTxWarp prst="textNoShape">
              <a:avLst/>
            </a:prstTxWarp>
          </a:bodyPr>
          <a:lstStyle>
            <a:lvl1pPr algn="ctr" rtl="0" eaLnBrk="1" fontAlgn="base" hangingPunct="1">
              <a:spcBef>
                <a:spcPct val="0"/>
              </a:spcBef>
              <a:spcAft>
                <a:spcPct val="0"/>
              </a:spcAft>
              <a:defRPr sz="8800">
                <a:solidFill>
                  <a:schemeClr val="bg1"/>
                </a:solidFill>
                <a:latin typeface="+mj-lt"/>
                <a:ea typeface="+mj-ea"/>
                <a:cs typeface="+mj-cs"/>
                <a:sym typeface="Lucida Grande"/>
              </a:defRPr>
            </a:lvl1pPr>
            <a:lvl2pPr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a:defRPr>
            </a:lvl2pPr>
            <a:lvl3pPr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a:defRPr>
            </a:lvl3pPr>
            <a:lvl4pPr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a:defRPr>
            </a:lvl4pPr>
            <a:lvl5pPr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a:defRPr>
            </a:lvl5pPr>
            <a:lvl6pPr marL="457200"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charset="0"/>
              </a:defRPr>
            </a:lvl6pPr>
            <a:lvl7pPr marL="914400"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charset="0"/>
              </a:defRPr>
            </a:lvl7pPr>
            <a:lvl8pPr marL="1371600"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charset="0"/>
              </a:defRPr>
            </a:lvl8pPr>
            <a:lvl9pPr marL="1828800" algn="ctr" rtl="0" eaLnBrk="1" fontAlgn="base" hangingPunct="1">
              <a:spcBef>
                <a:spcPct val="0"/>
              </a:spcBef>
              <a:spcAft>
                <a:spcPct val="0"/>
              </a:spcAft>
              <a:defRPr sz="8800">
                <a:solidFill>
                  <a:schemeClr val="tx1"/>
                </a:solidFill>
                <a:latin typeface="Lucida Grande" charset="0"/>
                <a:ea typeface="ヒラギノ角ゴ Pro W3" charset="0"/>
                <a:cs typeface="ヒラギノ角ゴ Pro W3" charset="0"/>
                <a:sym typeface="Lucida Grande" charset="0"/>
              </a:defRPr>
            </a:lvl9pPr>
          </a:lstStyle>
          <a:p>
            <a:r>
              <a:rPr lang="en-US" kern="0" dirty="0" smtClean="0"/>
              <a:t>= </a:t>
            </a:r>
            <a:br>
              <a:rPr lang="en-US" kern="0" dirty="0" smtClean="0"/>
            </a:br>
            <a:r>
              <a:rPr lang="en-US" kern="0" dirty="0" smtClean="0"/>
              <a:t>Effective </a:t>
            </a:r>
            <a:r>
              <a:rPr lang="en-US" altLang="en-US" kern="0" dirty="0" smtClean="0"/>
              <a:t>prevention of </a:t>
            </a:r>
            <a:br>
              <a:rPr lang="en-US" altLang="en-US" kern="0" dirty="0" smtClean="0"/>
            </a:br>
            <a:r>
              <a:rPr lang="en-US" altLang="en-US" kern="0" dirty="0" smtClean="0"/>
              <a:t>caller ID spoofing</a:t>
            </a:r>
            <a:endParaRPr lang="en-US" kern="0" dirty="0"/>
          </a:p>
        </p:txBody>
      </p:sp>
    </p:spTree>
    <p:extLst>
      <p:ext uri="{BB962C8B-B14F-4D97-AF65-F5344CB8AC3E}">
        <p14:creationId xmlns:p14="http://schemas.microsoft.com/office/powerpoint/2010/main" val="38519089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unarline.com/blog/wp-content/uploads/2015/01/Targeted-Marketing-300x.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4800" y="114300"/>
            <a:ext cx="10058400" cy="1005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59815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pic>
        <p:nvPicPr>
          <p:cNvPr id="1034" name="Picture 10" descr="http://bruxellespionnieres.org/wp-content/uploads/2014/04/Cisco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80533" y="4610100"/>
            <a:ext cx="3793067"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public.asu.edu/~crubiome/images/sefcom_logo_f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5097833"/>
            <a:ext cx="4213908" cy="146293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tatic1.squarespace.com/static/56b38e2aa3360ce530d55c24/571adcf38259b5e9df5dd8ba/571adcf31d07c0badf0fcafb/1461378297630/ASU-CDF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1" y="3617912"/>
            <a:ext cx="7315199" cy="3657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57295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013200"/>
            <a:ext cx="16459200" cy="2260600"/>
          </a:xfrm>
        </p:spPr>
        <p:txBody>
          <a:bodyPr/>
          <a:lstStyle/>
          <a:p>
            <a:r>
              <a:rPr lang="en-US" dirty="0" smtClean="0"/>
              <a:t>Thank you!</a:t>
            </a:r>
            <a:endParaRPr lang="en-US" dirty="0"/>
          </a:p>
        </p:txBody>
      </p:sp>
    </p:spTree>
    <p:extLst>
      <p:ext uri="{BB962C8B-B14F-4D97-AF65-F5344CB8AC3E}">
        <p14:creationId xmlns:p14="http://schemas.microsoft.com/office/powerpoint/2010/main" val="21667730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650342"/>
            <a:ext cx="16459200" cy="2260600"/>
          </a:xfrm>
        </p:spPr>
        <p:txBody>
          <a:bodyPr/>
          <a:lstStyle/>
          <a:p>
            <a:r>
              <a:rPr lang="en-US" dirty="0" smtClean="0"/>
              <a:t>Questions?</a:t>
            </a:r>
            <a:endParaRPr lang="en-US" dirty="0"/>
          </a:p>
        </p:txBody>
      </p:sp>
      <p:sp>
        <p:nvSpPr>
          <p:cNvPr id="5" name="Rectangle 4"/>
          <p:cNvSpPr/>
          <p:nvPr/>
        </p:nvSpPr>
        <p:spPr>
          <a:xfrm>
            <a:off x="114300" y="8953500"/>
            <a:ext cx="18059400" cy="769441"/>
          </a:xfrm>
          <a:prstGeom prst="rect">
            <a:avLst/>
          </a:prstGeom>
        </p:spPr>
        <p:txBody>
          <a:bodyPr wrap="square">
            <a:spAutoFit/>
          </a:bodyPr>
          <a:lstStyle/>
          <a:p>
            <a:pPr algn="ctr"/>
            <a:r>
              <a:rPr lang="en-US" sz="4400" dirty="0" smtClean="0">
                <a:solidFill>
                  <a:schemeClr val="bg1"/>
                </a:solidFill>
                <a:latin typeface="+mn-lt"/>
              </a:rPr>
              <a:t>PS: We’re looking for shared access </a:t>
            </a:r>
            <a:r>
              <a:rPr lang="en-US" sz="4400" dirty="0">
                <a:solidFill>
                  <a:schemeClr val="bg1"/>
                </a:solidFill>
                <a:latin typeface="+mn-lt"/>
              </a:rPr>
              <a:t>to </a:t>
            </a:r>
            <a:r>
              <a:rPr lang="en-US" sz="4400" dirty="0" smtClean="0">
                <a:solidFill>
                  <a:schemeClr val="bg1"/>
                </a:solidFill>
                <a:latin typeface="+mn-lt"/>
              </a:rPr>
              <a:t>SS7/SIGTRAN.</a:t>
            </a:r>
            <a:endParaRPr lang="en-US" sz="4400" dirty="0">
              <a:solidFill>
                <a:schemeClr val="bg1"/>
              </a:solidFill>
              <a:latin typeface="+mn-lt"/>
            </a:endParaRPr>
          </a:p>
        </p:txBody>
      </p:sp>
      <p:sp>
        <p:nvSpPr>
          <p:cNvPr id="6" name="Rectangle 5"/>
          <p:cNvSpPr/>
          <p:nvPr/>
        </p:nvSpPr>
        <p:spPr>
          <a:xfrm>
            <a:off x="4572000" y="6286500"/>
            <a:ext cx="9144000" cy="1569660"/>
          </a:xfrm>
          <a:prstGeom prst="rect">
            <a:avLst/>
          </a:prstGeom>
        </p:spPr>
        <p:txBody>
          <a:bodyPr>
            <a:spAutoFit/>
          </a:bodyPr>
          <a:lstStyle/>
          <a:p>
            <a:pPr algn="ctr"/>
            <a:r>
              <a:rPr lang="en-US" sz="4800" dirty="0" smtClean="0">
                <a:solidFill>
                  <a:schemeClr val="bg1"/>
                </a:solidFill>
                <a:latin typeface="+mn-lt"/>
              </a:rPr>
              <a:t>Huahong Tu (Raymond)</a:t>
            </a:r>
            <a:br>
              <a:rPr lang="en-US" sz="4800" dirty="0" smtClean="0">
                <a:solidFill>
                  <a:schemeClr val="bg1"/>
                </a:solidFill>
                <a:latin typeface="+mn-lt"/>
              </a:rPr>
            </a:br>
            <a:r>
              <a:rPr lang="en-US" sz="4800" dirty="0" smtClean="0">
                <a:solidFill>
                  <a:schemeClr val="bg1"/>
                </a:solidFill>
                <a:latin typeface="+mn-lt"/>
              </a:rPr>
              <a:t>tu@asu.edu</a:t>
            </a:r>
            <a:endParaRPr lang="en-US" sz="4800" dirty="0">
              <a:solidFill>
                <a:schemeClr val="bg1"/>
              </a:solidFill>
              <a:latin typeface="+mn-lt"/>
            </a:endParaRPr>
          </a:p>
        </p:txBody>
      </p:sp>
    </p:spTree>
    <p:extLst>
      <p:ext uri="{BB962C8B-B14F-4D97-AF65-F5344CB8AC3E}">
        <p14:creationId xmlns:p14="http://schemas.microsoft.com/office/powerpoint/2010/main" val="33910891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commsbusiness.co.uk/wp-content/uploads/2014/01/Call-block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324100"/>
            <a:ext cx="6185445" cy="64008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www.alltechbuzz.net/wp-content/uploads/2015/10/Truecaller-Block-Spam-caller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2781300"/>
            <a:ext cx="9786174"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62475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3072565215"/>
              </p:ext>
            </p:extLst>
          </p:nvPr>
        </p:nvGraphicFramePr>
        <p:xfrm>
          <a:off x="1066800" y="266700"/>
          <a:ext cx="15316200" cy="98298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11277600" y="9791700"/>
            <a:ext cx="6858000" cy="369332"/>
          </a:xfrm>
          <a:prstGeom prst="rect">
            <a:avLst/>
          </a:prstGeom>
          <a:noFill/>
        </p:spPr>
        <p:txBody>
          <a:bodyPr wrap="square" rtlCol="0">
            <a:spAutoFit/>
          </a:bodyPr>
          <a:lstStyle/>
          <a:p>
            <a:pPr algn="r"/>
            <a:r>
              <a:rPr lang="en-US" dirty="0">
                <a:solidFill>
                  <a:schemeClr val="bg1"/>
                </a:solidFill>
                <a:latin typeface="Arial Narrow" panose="020B0606020202030204" pitchFamily="34" charset="0"/>
              </a:rPr>
              <a:t>Data source: </a:t>
            </a:r>
            <a:r>
              <a:rPr lang="en-US" dirty="0" smtClean="0">
                <a:solidFill>
                  <a:schemeClr val="bg1"/>
                </a:solidFill>
                <a:latin typeface="Arial Narrow" panose="020B0606020202030204" pitchFamily="34" charset="0"/>
              </a:rPr>
              <a:t>Consumer </a:t>
            </a:r>
            <a:r>
              <a:rPr lang="en-US" dirty="0">
                <a:solidFill>
                  <a:schemeClr val="bg1"/>
                </a:solidFill>
                <a:latin typeface="Arial Narrow" panose="020B0606020202030204" pitchFamily="34" charset="0"/>
              </a:rPr>
              <a:t>sentinel data book </a:t>
            </a:r>
            <a:r>
              <a:rPr lang="en-US" dirty="0" smtClean="0">
                <a:solidFill>
                  <a:schemeClr val="bg1"/>
                </a:solidFill>
                <a:latin typeface="Arial Narrow" panose="020B0606020202030204" pitchFamily="34" charset="0"/>
              </a:rPr>
              <a:t>CY2015</a:t>
            </a:r>
            <a:endParaRPr lang="en-US"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10761592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content.ksdk.com/photo/2016/03/16/ThinkstockPhotos-490617586_1458168399439_976728_ver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2459" y="571500"/>
            <a:ext cx="13703083" cy="914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220580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p:nvPr>
            <p:extLst>
              <p:ext uri="{D42A27DB-BD31-4B8C-83A1-F6EECF244321}">
                <p14:modId xmlns:p14="http://schemas.microsoft.com/office/powerpoint/2010/main" val="2392356101"/>
              </p:ext>
            </p:extLst>
          </p:nvPr>
        </p:nvGraphicFramePr>
        <p:xfrm>
          <a:off x="2286000" y="495300"/>
          <a:ext cx="13716000" cy="9296400"/>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p:cNvCxnSpPr/>
          <p:nvPr/>
        </p:nvCxnSpPr>
        <p:spPr bwMode="auto">
          <a:xfrm>
            <a:off x="4838700" y="2375688"/>
            <a:ext cx="8610600" cy="0"/>
          </a:xfrm>
          <a:prstGeom prst="line">
            <a:avLst/>
          </a:prstGeom>
          <a:solidFill>
            <a:srgbClr val="4F81BD"/>
          </a:solidFill>
          <a:ln w="38100" cap="flat" cmpd="sng" algn="ctr">
            <a:solidFill>
              <a:schemeClr val="bg1"/>
            </a:solidFill>
            <a:prstDash val="solid"/>
            <a:round/>
            <a:headEnd type="none" w="med" len="med"/>
            <a:tailEnd type="none" w="med" len="med"/>
          </a:ln>
          <a:effectLst/>
        </p:spPr>
      </p:cxnSp>
      <p:sp>
        <p:nvSpPr>
          <p:cNvPr id="11" name="TextBox 10"/>
          <p:cNvSpPr txBox="1"/>
          <p:nvPr/>
        </p:nvSpPr>
        <p:spPr>
          <a:xfrm>
            <a:off x="11199966" y="1943100"/>
            <a:ext cx="2249334" cy="461665"/>
          </a:xfrm>
          <a:prstGeom prst="rect">
            <a:avLst/>
          </a:prstGeom>
          <a:noFill/>
        </p:spPr>
        <p:txBody>
          <a:bodyPr wrap="none" rtlCol="0">
            <a:spAutoFit/>
          </a:bodyPr>
          <a:lstStyle/>
          <a:p>
            <a:r>
              <a:rPr lang="en-US" sz="2400" dirty="0" smtClean="0">
                <a:solidFill>
                  <a:schemeClr val="bg1"/>
                </a:solidFill>
                <a:latin typeface="+mn-lt"/>
              </a:rPr>
              <a:t>US Population</a:t>
            </a:r>
            <a:endParaRPr lang="en-US" sz="2400" dirty="0">
              <a:solidFill>
                <a:schemeClr val="bg1"/>
              </a:solidFill>
              <a:latin typeface="+mn-lt"/>
            </a:endParaRPr>
          </a:p>
        </p:txBody>
      </p:sp>
      <p:sp>
        <p:nvSpPr>
          <p:cNvPr id="5" name="TextBox 4"/>
          <p:cNvSpPr txBox="1"/>
          <p:nvPr/>
        </p:nvSpPr>
        <p:spPr>
          <a:xfrm>
            <a:off x="11277600" y="9791700"/>
            <a:ext cx="6858000" cy="369332"/>
          </a:xfrm>
          <a:prstGeom prst="rect">
            <a:avLst/>
          </a:prstGeom>
          <a:noFill/>
        </p:spPr>
        <p:txBody>
          <a:bodyPr wrap="square" rtlCol="0">
            <a:spAutoFit/>
          </a:bodyPr>
          <a:lstStyle/>
          <a:p>
            <a:pPr algn="r"/>
            <a:r>
              <a:rPr lang="en-US" dirty="0">
                <a:solidFill>
                  <a:schemeClr val="bg1"/>
                </a:solidFill>
                <a:latin typeface="Arial Narrow" panose="020B0606020202030204" pitchFamily="34" charset="0"/>
              </a:rPr>
              <a:t>Data source: </a:t>
            </a:r>
            <a:r>
              <a:rPr lang="en-US" dirty="0" smtClean="0">
                <a:solidFill>
                  <a:schemeClr val="bg1"/>
                </a:solidFill>
                <a:latin typeface="Arial Narrow" panose="020B0606020202030204" pitchFamily="34" charset="0"/>
              </a:rPr>
              <a:t>CTIA 2013, ITU 2013, </a:t>
            </a:r>
            <a:r>
              <a:rPr lang="en-US" dirty="0" err="1" smtClean="0">
                <a:solidFill>
                  <a:schemeClr val="bg1"/>
                </a:solidFill>
                <a:latin typeface="Arial Narrow" panose="020B0606020202030204" pitchFamily="34" charset="0"/>
              </a:rPr>
              <a:t>Statistica</a:t>
            </a:r>
            <a:r>
              <a:rPr lang="en-US" dirty="0" smtClean="0">
                <a:solidFill>
                  <a:schemeClr val="bg1"/>
                </a:solidFill>
                <a:latin typeface="Arial Narrow" panose="020B0606020202030204" pitchFamily="34" charset="0"/>
              </a:rPr>
              <a:t> 2013</a:t>
            </a:r>
            <a:endParaRPr lang="en-US"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41079137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39505" y="495300"/>
            <a:ext cx="13008990" cy="9144000"/>
          </a:xfrm>
          <a:prstGeom prst="rect">
            <a:avLst/>
          </a:prstGeom>
        </p:spPr>
      </p:pic>
      <p:sp>
        <p:nvSpPr>
          <p:cNvPr id="9" name="TextBox 8"/>
          <p:cNvSpPr txBox="1"/>
          <p:nvPr/>
        </p:nvSpPr>
        <p:spPr>
          <a:xfrm>
            <a:off x="11277600" y="9791700"/>
            <a:ext cx="6858000" cy="369332"/>
          </a:xfrm>
          <a:prstGeom prst="rect">
            <a:avLst/>
          </a:prstGeom>
          <a:noFill/>
        </p:spPr>
        <p:txBody>
          <a:bodyPr wrap="square" rtlCol="0">
            <a:spAutoFit/>
          </a:bodyPr>
          <a:lstStyle/>
          <a:p>
            <a:pPr algn="r"/>
            <a:r>
              <a:rPr lang="en-US" dirty="0">
                <a:solidFill>
                  <a:schemeClr val="bg1"/>
                </a:solidFill>
              </a:rPr>
              <a:t>Data source: Bandwidth Voice &amp; Messaging </a:t>
            </a:r>
            <a:r>
              <a:rPr lang="en-US" dirty="0" smtClean="0">
                <a:solidFill>
                  <a:schemeClr val="bg1"/>
                </a:solidFill>
              </a:rPr>
              <a:t>API Platform</a:t>
            </a:r>
            <a:endParaRPr lang="en-US" dirty="0">
              <a:solidFill>
                <a:schemeClr val="bg1"/>
              </a:solidFill>
            </a:endParaRPr>
          </a:p>
        </p:txBody>
      </p:sp>
      <p:sp>
        <p:nvSpPr>
          <p:cNvPr id="4" name="Rectangle 3"/>
          <p:cNvSpPr/>
          <p:nvPr/>
        </p:nvSpPr>
        <p:spPr bwMode="auto">
          <a:xfrm>
            <a:off x="2710542" y="3586842"/>
            <a:ext cx="12344400" cy="609600"/>
          </a:xfrm>
          <a:prstGeom prst="rect">
            <a:avLst/>
          </a:prstGeom>
          <a:noFill/>
          <a:ln w="76200">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endParaRPr>
          </a:p>
        </p:txBody>
      </p:sp>
    </p:spTree>
    <p:extLst>
      <p:ext uri="{BB962C8B-B14F-4D97-AF65-F5344CB8AC3E}">
        <p14:creationId xmlns:p14="http://schemas.microsoft.com/office/powerpoint/2010/main" val="10171905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Montserrat">
      <a:majorFont>
        <a:latin typeface="Montserrat"/>
        <a:ea typeface=""/>
        <a:cs typeface=""/>
      </a:majorFont>
      <a:minorFont>
        <a:latin typeface="Montserra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4F81BD"/>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defRPr>
        </a:defPPr>
      </a:lstStyle>
    </a:spDef>
    <a:lnDef>
      <a:spPr bwMode="auto">
        <a:xfrm>
          <a:off x="0" y="0"/>
          <a:ext cx="1" cy="1"/>
        </a:xfrm>
        <a:custGeom>
          <a:avLst/>
          <a:gdLst/>
          <a:ahLst/>
          <a:cxnLst/>
          <a:rect l="0" t="0" r="0" b="0"/>
          <a:pathLst/>
        </a:custGeom>
        <a:solidFill>
          <a:srgbClr val="4F81BD"/>
        </a:solidFill>
        <a:ln w="127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rgbClr val="000000"/>
            </a:solidFill>
            <a:effectLst/>
            <a:latin typeface="Arial" charset="0"/>
            <a:ea typeface="ヒラギノ角ゴ Pro W3" charset="0"/>
            <a:cs typeface="ヒラギノ角ゴ Pro W3" charset="0"/>
            <a:sym typeface="Arial"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9D7AE6F9-A4DA-4CE8-82A9-CA65B3BD34E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Bill Gates on energy and climate</Template>
  <TotalTime>0</TotalTime>
  <Pages>0</Pages>
  <Words>2417</Words>
  <Characters>0</Characters>
  <Application>Microsoft Office PowerPoint</Application>
  <PresentationFormat>Custom</PresentationFormat>
  <Lines>0</Lines>
  <Paragraphs>215</Paragraphs>
  <Slides>44</Slides>
  <Notes>44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44</vt:i4>
      </vt:variant>
    </vt:vector>
  </HeadingPairs>
  <TitlesOfParts>
    <vt:vector size="52" baseType="lpstr">
      <vt:lpstr>Lucida Grande</vt:lpstr>
      <vt:lpstr>Montserrat</vt:lpstr>
      <vt:lpstr>ヒラギノ角ゴ Pro W3</vt:lpstr>
      <vt:lpstr>Arial Narrow</vt:lpstr>
      <vt:lpstr>Arial</vt:lpstr>
      <vt:lpstr>Calibri</vt:lpstr>
      <vt:lpstr>SimSun</vt:lpstr>
      <vt:lpstr>Office Theme</vt:lpstr>
      <vt:lpstr>SoK: Everyone Hates Robocalls:  A Survey of Techniques against Telephone Spam</vt:lpstr>
      <vt:lpstr>PowerPoint Presentation</vt:lpstr>
      <vt:lpstr>~200,000  robocall complaints every month</vt:lpstr>
      <vt:lpstr>Telephone Consumer Protection Act of 1991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types of defenses</vt:lpstr>
      <vt:lpstr>Call Request Header Analysis</vt:lpstr>
      <vt:lpstr>Voice Interactive Screening</vt:lpstr>
      <vt:lpstr>Caller Compliance</vt:lpstr>
      <vt:lpstr>Assessment Criteria</vt:lpstr>
      <vt:lpstr>PowerPoint Presentation</vt:lpstr>
      <vt:lpstr>PowerPoint Presentation</vt:lpstr>
      <vt:lpstr>3 ways to combine techniques</vt:lpstr>
      <vt:lpstr>Phased Decisions</vt:lpstr>
      <vt:lpstr>Weighted Scoring</vt:lpstr>
      <vt:lpstr>Conditional Procedures</vt:lpstr>
      <vt:lpstr>PowerPoint Presentation</vt:lpstr>
      <vt:lpstr>Combining techniques create synergy</vt:lpstr>
      <vt:lpstr>PowerPoint Presentation</vt:lpstr>
      <vt:lpstr>Conclusion</vt:lpstr>
      <vt:lpstr>PowerPoint Presentation</vt:lpstr>
      <vt:lpstr>Core robustness</vt:lpstr>
      <vt:lpstr>PowerPoint Presentation</vt:lpstr>
      <vt:lpstr>Acknowledgments</vt:lpstr>
      <vt:lpstr>Thank you!</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2016-05-17T18:31:14Z</dcterms:created>
  <dcterms:modified xsi:type="dcterms:W3CDTF">2016-05-23T22:01:25Z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TC018677289991</vt:lpwstr>
  </property>
</Properties>
</file>