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05" r:id="rId3"/>
    <p:sldId id="260" r:id="rId4"/>
    <p:sldId id="262" r:id="rId5"/>
    <p:sldId id="302" r:id="rId6"/>
    <p:sldId id="266" r:id="rId7"/>
    <p:sldId id="292" r:id="rId8"/>
    <p:sldId id="293" r:id="rId9"/>
    <p:sldId id="306" r:id="rId10"/>
    <p:sldId id="303" r:id="rId11"/>
    <p:sldId id="295" r:id="rId12"/>
    <p:sldId id="298" r:id="rId13"/>
    <p:sldId id="296" r:id="rId14"/>
    <p:sldId id="299" r:id="rId15"/>
    <p:sldId id="304" r:id="rId16"/>
    <p:sldId id="297" r:id="rId17"/>
    <p:sldId id="300" r:id="rId18"/>
    <p:sldId id="301" r:id="rId19"/>
    <p:sldId id="283" r:id="rId20"/>
    <p:sldId id="290"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60"/>
    <p:restoredTop sz="93590"/>
  </p:normalViewPr>
  <p:slideViewPr>
    <p:cSldViewPr snapToGrid="0" snapToObjects="1">
      <p:cViewPr>
        <p:scale>
          <a:sx n="100" d="100"/>
          <a:sy n="100" d="100"/>
        </p:scale>
        <p:origin x="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E4AD3-92D8-6443-BE01-177089C08B3C}" type="doc">
      <dgm:prSet loTypeId="urn:microsoft.com/office/officeart/2005/8/layout/target2" loCatId="" qsTypeId="urn:microsoft.com/office/officeart/2005/8/quickstyle/simple1" qsCatId="simple" csTypeId="urn:microsoft.com/office/officeart/2005/8/colors/accent2_3" csCatId="accent2" phldr="1"/>
      <dgm:spPr/>
    </dgm:pt>
    <dgm:pt modelId="{49117179-E0D7-1F46-B141-8D6411BCC49D}">
      <dgm:prSet phldrT="[Text]" custT="1"/>
      <dgm:spPr/>
      <dgm:t>
        <a:bodyPr/>
        <a:lstStyle/>
        <a:p>
          <a:r>
            <a:rPr lang="en-US" sz="3200" dirty="0" smtClean="0"/>
            <a:t>Drives dropped</a:t>
          </a:r>
          <a:r>
            <a:rPr lang="en-US" sz="3200" baseline="0" dirty="0" smtClean="0"/>
            <a:t> on ground (n = 297)</a:t>
          </a:r>
          <a:endParaRPr lang="en-US" sz="3200" dirty="0"/>
        </a:p>
      </dgm:t>
    </dgm:pt>
    <dgm:pt modelId="{906D7F5D-FDBA-7641-A583-FB95602D1C21}" type="parTrans" cxnId="{ED6BBA23-6C0C-4D4A-9322-09D1326E519B}">
      <dgm:prSet/>
      <dgm:spPr/>
      <dgm:t>
        <a:bodyPr/>
        <a:lstStyle/>
        <a:p>
          <a:endParaRPr lang="en-US"/>
        </a:p>
      </dgm:t>
    </dgm:pt>
    <dgm:pt modelId="{2BB3AAC4-BB5A-CF47-BA86-7CB11C7EA461}" type="sibTrans" cxnId="{ED6BBA23-6C0C-4D4A-9322-09D1326E519B}">
      <dgm:prSet/>
      <dgm:spPr/>
      <dgm:t>
        <a:bodyPr/>
        <a:lstStyle/>
        <a:p>
          <a:endParaRPr lang="en-US"/>
        </a:p>
      </dgm:t>
    </dgm:pt>
    <dgm:pt modelId="{A010B7EB-8820-C34E-A780-446A322758A0}">
      <dgm:prSet phldrT="[Text]" custT="1"/>
      <dgm:spPr/>
      <dgm:t>
        <a:bodyPr/>
        <a:lstStyle/>
        <a:p>
          <a:r>
            <a:rPr lang="en-US" sz="3200" dirty="0" smtClean="0"/>
            <a:t>Drives taken</a:t>
          </a:r>
          <a:r>
            <a:rPr lang="en-US" sz="3200" baseline="0" dirty="0" smtClean="0"/>
            <a:t> from ground (n = 290)</a:t>
          </a:r>
          <a:endParaRPr lang="en-US" sz="3200" dirty="0"/>
        </a:p>
      </dgm:t>
    </dgm:pt>
    <dgm:pt modelId="{21E28743-9D4D-E34C-83FB-437C0B658164}" type="parTrans" cxnId="{2C4F17C1-6994-EE42-B5E2-B925ADD93F4B}">
      <dgm:prSet/>
      <dgm:spPr/>
      <dgm:t>
        <a:bodyPr/>
        <a:lstStyle/>
        <a:p>
          <a:endParaRPr lang="en-US"/>
        </a:p>
      </dgm:t>
    </dgm:pt>
    <dgm:pt modelId="{0F8D88F8-3084-5A4E-99D8-DDEFA30C8F79}" type="sibTrans" cxnId="{2C4F17C1-6994-EE42-B5E2-B925ADD93F4B}">
      <dgm:prSet/>
      <dgm:spPr/>
      <dgm:t>
        <a:bodyPr/>
        <a:lstStyle/>
        <a:p>
          <a:endParaRPr lang="en-US"/>
        </a:p>
      </dgm:t>
    </dgm:pt>
    <dgm:pt modelId="{1053587C-C350-CA4D-9AE3-4ECAED099A83}">
      <dgm:prSet phldrT="[Text]" custT="1"/>
      <dgm:spPr/>
      <dgm:t>
        <a:bodyPr/>
        <a:lstStyle/>
        <a:p>
          <a:r>
            <a:rPr lang="en-US" sz="3200" dirty="0" smtClean="0"/>
            <a:t>Drives with files opened (n = 135)</a:t>
          </a:r>
          <a:endParaRPr lang="en-US" sz="3200" dirty="0"/>
        </a:p>
      </dgm:t>
    </dgm:pt>
    <dgm:pt modelId="{5F5CD209-22D6-0C43-9751-7E99A2169B41}" type="parTrans" cxnId="{0E30B002-324A-6142-8681-422DBB373C75}">
      <dgm:prSet/>
      <dgm:spPr/>
      <dgm:t>
        <a:bodyPr/>
        <a:lstStyle/>
        <a:p>
          <a:endParaRPr lang="en-US"/>
        </a:p>
      </dgm:t>
    </dgm:pt>
    <dgm:pt modelId="{2725AEBE-56F4-C245-AE36-A1C59A4C5267}" type="sibTrans" cxnId="{0E30B002-324A-6142-8681-422DBB373C75}">
      <dgm:prSet/>
      <dgm:spPr/>
      <dgm:t>
        <a:bodyPr/>
        <a:lstStyle/>
        <a:p>
          <a:endParaRPr lang="en-US"/>
        </a:p>
      </dgm:t>
    </dgm:pt>
    <dgm:pt modelId="{AFE0828C-E58E-1B43-9BFD-D35F1CF0DD30}" type="pres">
      <dgm:prSet presAssocID="{4E0E4AD3-92D8-6443-BE01-177089C08B3C}" presName="Name0" presStyleCnt="0">
        <dgm:presLayoutVars>
          <dgm:chMax val="3"/>
          <dgm:chPref val="1"/>
          <dgm:dir/>
          <dgm:animLvl val="lvl"/>
          <dgm:resizeHandles/>
        </dgm:presLayoutVars>
      </dgm:prSet>
      <dgm:spPr/>
    </dgm:pt>
    <dgm:pt modelId="{6FA04537-1B79-544A-8691-C8097D31CCCA}" type="pres">
      <dgm:prSet presAssocID="{4E0E4AD3-92D8-6443-BE01-177089C08B3C}" presName="outerBox" presStyleCnt="0"/>
      <dgm:spPr/>
    </dgm:pt>
    <dgm:pt modelId="{AF897860-9DB2-4A48-9C69-07481FBAF55D}" type="pres">
      <dgm:prSet presAssocID="{4E0E4AD3-92D8-6443-BE01-177089C08B3C}" presName="outerBoxParent" presStyleLbl="node1" presStyleIdx="0" presStyleCnt="3" custLinFactNeighborX="-4021" custLinFactNeighborY="262"/>
      <dgm:spPr/>
      <dgm:t>
        <a:bodyPr/>
        <a:lstStyle/>
        <a:p>
          <a:endParaRPr lang="en-US"/>
        </a:p>
      </dgm:t>
    </dgm:pt>
    <dgm:pt modelId="{E31BC11D-4582-C34A-8F96-EEE674D9161C}" type="pres">
      <dgm:prSet presAssocID="{4E0E4AD3-92D8-6443-BE01-177089C08B3C}" presName="outerBoxChildren" presStyleCnt="0"/>
      <dgm:spPr/>
    </dgm:pt>
    <dgm:pt modelId="{5C22AA3C-A7C9-2645-8874-6F19EDD79D68}" type="pres">
      <dgm:prSet presAssocID="{4E0E4AD3-92D8-6443-BE01-177089C08B3C}" presName="middleBox" presStyleCnt="0"/>
      <dgm:spPr/>
    </dgm:pt>
    <dgm:pt modelId="{5DC92C8B-4DE7-FC4F-8052-75E2AFF1ABFE}" type="pres">
      <dgm:prSet presAssocID="{4E0E4AD3-92D8-6443-BE01-177089C08B3C}" presName="middleBoxParent" presStyleLbl="node1" presStyleIdx="1" presStyleCnt="3"/>
      <dgm:spPr/>
      <dgm:t>
        <a:bodyPr/>
        <a:lstStyle/>
        <a:p>
          <a:endParaRPr lang="en-US"/>
        </a:p>
      </dgm:t>
    </dgm:pt>
    <dgm:pt modelId="{90114281-02AF-314E-B66C-0FA31154C4DC}" type="pres">
      <dgm:prSet presAssocID="{4E0E4AD3-92D8-6443-BE01-177089C08B3C}" presName="middleBoxChildren" presStyleCnt="0"/>
      <dgm:spPr/>
    </dgm:pt>
    <dgm:pt modelId="{FA001F58-2C42-B34B-89D2-C18915C65297}" type="pres">
      <dgm:prSet presAssocID="{4E0E4AD3-92D8-6443-BE01-177089C08B3C}" presName="centerBox" presStyleCnt="0"/>
      <dgm:spPr/>
    </dgm:pt>
    <dgm:pt modelId="{49508974-7F55-E543-B26C-3C1CA33E5AE5}" type="pres">
      <dgm:prSet presAssocID="{4E0E4AD3-92D8-6443-BE01-177089C08B3C}" presName="centerBoxParent" presStyleLbl="node1" presStyleIdx="2" presStyleCnt="3"/>
      <dgm:spPr/>
      <dgm:t>
        <a:bodyPr/>
        <a:lstStyle/>
        <a:p>
          <a:endParaRPr lang="en-US"/>
        </a:p>
      </dgm:t>
    </dgm:pt>
  </dgm:ptLst>
  <dgm:cxnLst>
    <dgm:cxn modelId="{F9605663-6534-0B48-925D-57B5657E632F}" type="presOf" srcId="{49117179-E0D7-1F46-B141-8D6411BCC49D}" destId="{AF897860-9DB2-4A48-9C69-07481FBAF55D}" srcOrd="0" destOrd="0" presId="urn:microsoft.com/office/officeart/2005/8/layout/target2"/>
    <dgm:cxn modelId="{2C4F17C1-6994-EE42-B5E2-B925ADD93F4B}" srcId="{4E0E4AD3-92D8-6443-BE01-177089C08B3C}" destId="{A010B7EB-8820-C34E-A780-446A322758A0}" srcOrd="1" destOrd="0" parTransId="{21E28743-9D4D-E34C-83FB-437C0B658164}" sibTransId="{0F8D88F8-3084-5A4E-99D8-DDEFA30C8F79}"/>
    <dgm:cxn modelId="{2F3B3B2D-53A6-DF47-A010-BCAD24C019A2}" type="presOf" srcId="{1053587C-C350-CA4D-9AE3-4ECAED099A83}" destId="{49508974-7F55-E543-B26C-3C1CA33E5AE5}" srcOrd="0" destOrd="0" presId="urn:microsoft.com/office/officeart/2005/8/layout/target2"/>
    <dgm:cxn modelId="{E4DA59AB-9310-4742-A94C-2846B403D6EC}" type="presOf" srcId="{A010B7EB-8820-C34E-A780-446A322758A0}" destId="{5DC92C8B-4DE7-FC4F-8052-75E2AFF1ABFE}" srcOrd="0" destOrd="0" presId="urn:microsoft.com/office/officeart/2005/8/layout/target2"/>
    <dgm:cxn modelId="{0E30B002-324A-6142-8681-422DBB373C75}" srcId="{4E0E4AD3-92D8-6443-BE01-177089C08B3C}" destId="{1053587C-C350-CA4D-9AE3-4ECAED099A83}" srcOrd="2" destOrd="0" parTransId="{5F5CD209-22D6-0C43-9751-7E99A2169B41}" sibTransId="{2725AEBE-56F4-C245-AE36-A1C59A4C5267}"/>
    <dgm:cxn modelId="{ED6BBA23-6C0C-4D4A-9322-09D1326E519B}" srcId="{4E0E4AD3-92D8-6443-BE01-177089C08B3C}" destId="{49117179-E0D7-1F46-B141-8D6411BCC49D}" srcOrd="0" destOrd="0" parTransId="{906D7F5D-FDBA-7641-A583-FB95602D1C21}" sibTransId="{2BB3AAC4-BB5A-CF47-BA86-7CB11C7EA461}"/>
    <dgm:cxn modelId="{52FB147F-769F-A140-9992-2F9799467BD9}" type="presOf" srcId="{4E0E4AD3-92D8-6443-BE01-177089C08B3C}" destId="{AFE0828C-E58E-1B43-9BFD-D35F1CF0DD30}" srcOrd="0" destOrd="0" presId="urn:microsoft.com/office/officeart/2005/8/layout/target2"/>
    <dgm:cxn modelId="{E0DA56A2-D477-9746-94A1-9F88B4A09B48}" type="presParOf" srcId="{AFE0828C-E58E-1B43-9BFD-D35F1CF0DD30}" destId="{6FA04537-1B79-544A-8691-C8097D31CCCA}" srcOrd="0" destOrd="0" presId="urn:microsoft.com/office/officeart/2005/8/layout/target2"/>
    <dgm:cxn modelId="{AA9FC396-CC15-B443-9BC7-AB01A9A75C54}" type="presParOf" srcId="{6FA04537-1B79-544A-8691-C8097D31CCCA}" destId="{AF897860-9DB2-4A48-9C69-07481FBAF55D}" srcOrd="0" destOrd="0" presId="urn:microsoft.com/office/officeart/2005/8/layout/target2"/>
    <dgm:cxn modelId="{8D3021F3-B637-0F40-A31F-4CBB961188F7}" type="presParOf" srcId="{6FA04537-1B79-544A-8691-C8097D31CCCA}" destId="{E31BC11D-4582-C34A-8F96-EEE674D9161C}" srcOrd="1" destOrd="0" presId="urn:microsoft.com/office/officeart/2005/8/layout/target2"/>
    <dgm:cxn modelId="{98D70471-6011-6148-8A9A-5C0D3C5734F5}" type="presParOf" srcId="{AFE0828C-E58E-1B43-9BFD-D35F1CF0DD30}" destId="{5C22AA3C-A7C9-2645-8874-6F19EDD79D68}" srcOrd="1" destOrd="0" presId="urn:microsoft.com/office/officeart/2005/8/layout/target2"/>
    <dgm:cxn modelId="{30AB8983-2099-DB44-A2DD-7493F67AB616}" type="presParOf" srcId="{5C22AA3C-A7C9-2645-8874-6F19EDD79D68}" destId="{5DC92C8B-4DE7-FC4F-8052-75E2AFF1ABFE}" srcOrd="0" destOrd="0" presId="urn:microsoft.com/office/officeart/2005/8/layout/target2"/>
    <dgm:cxn modelId="{F0F659C7-5BEC-0145-B897-EBCEA1768A82}" type="presParOf" srcId="{5C22AA3C-A7C9-2645-8874-6F19EDD79D68}" destId="{90114281-02AF-314E-B66C-0FA31154C4DC}" srcOrd="1" destOrd="0" presId="urn:microsoft.com/office/officeart/2005/8/layout/target2"/>
    <dgm:cxn modelId="{4CD1712C-8067-2A41-9099-53BFABF5A435}" type="presParOf" srcId="{AFE0828C-E58E-1B43-9BFD-D35F1CF0DD30}" destId="{FA001F58-2C42-B34B-89D2-C18915C65297}" srcOrd="2" destOrd="0" presId="urn:microsoft.com/office/officeart/2005/8/layout/target2"/>
    <dgm:cxn modelId="{E700B620-1229-3E4D-A593-C16E0ED99152}" type="presParOf" srcId="{FA001F58-2C42-B34B-89D2-C18915C65297}" destId="{49508974-7F55-E543-B26C-3C1CA33E5AE5}"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0E4AD3-92D8-6443-BE01-177089C08B3C}" type="doc">
      <dgm:prSet loTypeId="urn:microsoft.com/office/officeart/2005/8/layout/target2" loCatId="" qsTypeId="urn:microsoft.com/office/officeart/2005/8/quickstyle/simple1" qsCatId="simple" csTypeId="urn:microsoft.com/office/officeart/2005/8/colors/accent2_3" csCatId="accent2" phldr="1"/>
      <dgm:spPr/>
    </dgm:pt>
    <dgm:pt modelId="{49117179-E0D7-1F46-B141-8D6411BCC49D}">
      <dgm:prSet phldrT="[Text]"/>
      <dgm:spPr/>
      <dgm:t>
        <a:bodyPr/>
        <a:lstStyle/>
        <a:p>
          <a:r>
            <a:rPr lang="en-US" dirty="0" smtClean="0"/>
            <a:t>Drives dropped</a:t>
          </a:r>
          <a:r>
            <a:rPr lang="en-US" baseline="0" dirty="0" smtClean="0"/>
            <a:t> on ground (n = 297)</a:t>
          </a:r>
          <a:endParaRPr lang="en-US" dirty="0"/>
        </a:p>
      </dgm:t>
    </dgm:pt>
    <dgm:pt modelId="{906D7F5D-FDBA-7641-A583-FB95602D1C21}" type="parTrans" cxnId="{ED6BBA23-6C0C-4D4A-9322-09D1326E519B}">
      <dgm:prSet/>
      <dgm:spPr/>
      <dgm:t>
        <a:bodyPr/>
        <a:lstStyle/>
        <a:p>
          <a:endParaRPr lang="en-US"/>
        </a:p>
      </dgm:t>
    </dgm:pt>
    <dgm:pt modelId="{2BB3AAC4-BB5A-CF47-BA86-7CB11C7EA461}" type="sibTrans" cxnId="{ED6BBA23-6C0C-4D4A-9322-09D1326E519B}">
      <dgm:prSet/>
      <dgm:spPr/>
      <dgm:t>
        <a:bodyPr/>
        <a:lstStyle/>
        <a:p>
          <a:endParaRPr lang="en-US"/>
        </a:p>
      </dgm:t>
    </dgm:pt>
    <dgm:pt modelId="{A010B7EB-8820-C34E-A780-446A322758A0}">
      <dgm:prSet phldrT="[Text]"/>
      <dgm:spPr/>
      <dgm:t>
        <a:bodyPr/>
        <a:lstStyle/>
        <a:p>
          <a:r>
            <a:rPr lang="en-US" dirty="0" smtClean="0"/>
            <a:t>Drives taken</a:t>
          </a:r>
          <a:r>
            <a:rPr lang="en-US" baseline="0" dirty="0" smtClean="0"/>
            <a:t> from ground (n = 290)</a:t>
          </a:r>
          <a:endParaRPr lang="en-US" dirty="0"/>
        </a:p>
      </dgm:t>
    </dgm:pt>
    <dgm:pt modelId="{21E28743-9D4D-E34C-83FB-437C0B658164}" type="parTrans" cxnId="{2C4F17C1-6994-EE42-B5E2-B925ADD93F4B}">
      <dgm:prSet/>
      <dgm:spPr/>
      <dgm:t>
        <a:bodyPr/>
        <a:lstStyle/>
        <a:p>
          <a:endParaRPr lang="en-US"/>
        </a:p>
      </dgm:t>
    </dgm:pt>
    <dgm:pt modelId="{0F8D88F8-3084-5A4E-99D8-DDEFA30C8F79}" type="sibTrans" cxnId="{2C4F17C1-6994-EE42-B5E2-B925ADD93F4B}">
      <dgm:prSet/>
      <dgm:spPr/>
      <dgm:t>
        <a:bodyPr/>
        <a:lstStyle/>
        <a:p>
          <a:endParaRPr lang="en-US"/>
        </a:p>
      </dgm:t>
    </dgm:pt>
    <dgm:pt modelId="{1053587C-C350-CA4D-9AE3-4ECAED099A83}">
      <dgm:prSet phldrT="[Text]"/>
      <dgm:spPr/>
      <dgm:t>
        <a:bodyPr/>
        <a:lstStyle/>
        <a:p>
          <a:r>
            <a:rPr lang="en-US" dirty="0" smtClean="0"/>
            <a:t>Drives with files opened (n = 135)</a:t>
          </a:r>
          <a:endParaRPr lang="en-US" dirty="0"/>
        </a:p>
      </dgm:t>
    </dgm:pt>
    <dgm:pt modelId="{5F5CD209-22D6-0C43-9751-7E99A2169B41}" type="parTrans" cxnId="{0E30B002-324A-6142-8681-422DBB373C75}">
      <dgm:prSet/>
      <dgm:spPr/>
      <dgm:t>
        <a:bodyPr/>
        <a:lstStyle/>
        <a:p>
          <a:endParaRPr lang="en-US"/>
        </a:p>
      </dgm:t>
    </dgm:pt>
    <dgm:pt modelId="{2725AEBE-56F4-C245-AE36-A1C59A4C5267}" type="sibTrans" cxnId="{0E30B002-324A-6142-8681-422DBB373C75}">
      <dgm:prSet/>
      <dgm:spPr/>
      <dgm:t>
        <a:bodyPr/>
        <a:lstStyle/>
        <a:p>
          <a:endParaRPr lang="en-US"/>
        </a:p>
      </dgm:t>
    </dgm:pt>
    <dgm:pt modelId="{FE289E62-2006-0049-B09A-1D3E723B30A1}">
      <dgm:prSet phldrT="[Text]" custT="1"/>
      <dgm:spPr/>
      <dgm:t>
        <a:bodyPr/>
        <a:lstStyle/>
        <a:p>
          <a:r>
            <a:rPr lang="en-US" sz="3700" b="1" dirty="0" smtClean="0"/>
            <a:t>Survey</a:t>
          </a:r>
          <a:r>
            <a:rPr lang="en-US" sz="3900" b="1" dirty="0" smtClean="0"/>
            <a:t> responses (n = 62)* </a:t>
          </a:r>
          <a:endParaRPr lang="en-US" sz="3900" b="1" dirty="0"/>
        </a:p>
      </dgm:t>
    </dgm:pt>
    <dgm:pt modelId="{FA18C49E-5DEC-1C42-BD30-F8E042FD86FC}" type="parTrans" cxnId="{B0D8481F-5D09-DC42-8C9A-A85C1C47F2F2}">
      <dgm:prSet/>
      <dgm:spPr/>
      <dgm:t>
        <a:bodyPr/>
        <a:lstStyle/>
        <a:p>
          <a:endParaRPr lang="en-US"/>
        </a:p>
      </dgm:t>
    </dgm:pt>
    <dgm:pt modelId="{B5E38B48-9CC3-BB40-9F28-CC5C3A6E5DE1}" type="sibTrans" cxnId="{B0D8481F-5D09-DC42-8C9A-A85C1C47F2F2}">
      <dgm:prSet/>
      <dgm:spPr/>
      <dgm:t>
        <a:bodyPr/>
        <a:lstStyle/>
        <a:p>
          <a:endParaRPr lang="en-US"/>
        </a:p>
      </dgm:t>
    </dgm:pt>
    <dgm:pt modelId="{AFE0828C-E58E-1B43-9BFD-D35F1CF0DD30}" type="pres">
      <dgm:prSet presAssocID="{4E0E4AD3-92D8-6443-BE01-177089C08B3C}" presName="Name0" presStyleCnt="0">
        <dgm:presLayoutVars>
          <dgm:chMax val="3"/>
          <dgm:chPref val="1"/>
          <dgm:dir/>
          <dgm:animLvl val="lvl"/>
          <dgm:resizeHandles/>
        </dgm:presLayoutVars>
      </dgm:prSet>
      <dgm:spPr/>
    </dgm:pt>
    <dgm:pt modelId="{6FA04537-1B79-544A-8691-C8097D31CCCA}" type="pres">
      <dgm:prSet presAssocID="{4E0E4AD3-92D8-6443-BE01-177089C08B3C}" presName="outerBox" presStyleCnt="0"/>
      <dgm:spPr/>
    </dgm:pt>
    <dgm:pt modelId="{AF897860-9DB2-4A48-9C69-07481FBAF55D}" type="pres">
      <dgm:prSet presAssocID="{4E0E4AD3-92D8-6443-BE01-177089C08B3C}" presName="outerBoxParent" presStyleLbl="node1" presStyleIdx="0" presStyleCnt="3"/>
      <dgm:spPr/>
      <dgm:t>
        <a:bodyPr/>
        <a:lstStyle/>
        <a:p>
          <a:endParaRPr lang="en-US"/>
        </a:p>
      </dgm:t>
    </dgm:pt>
    <dgm:pt modelId="{E31BC11D-4582-C34A-8F96-EEE674D9161C}" type="pres">
      <dgm:prSet presAssocID="{4E0E4AD3-92D8-6443-BE01-177089C08B3C}" presName="outerBoxChildren" presStyleCnt="0"/>
      <dgm:spPr/>
    </dgm:pt>
    <dgm:pt modelId="{5C22AA3C-A7C9-2645-8874-6F19EDD79D68}" type="pres">
      <dgm:prSet presAssocID="{4E0E4AD3-92D8-6443-BE01-177089C08B3C}" presName="middleBox" presStyleCnt="0"/>
      <dgm:spPr/>
    </dgm:pt>
    <dgm:pt modelId="{5DC92C8B-4DE7-FC4F-8052-75E2AFF1ABFE}" type="pres">
      <dgm:prSet presAssocID="{4E0E4AD3-92D8-6443-BE01-177089C08B3C}" presName="middleBoxParent" presStyleLbl="node1" presStyleIdx="1" presStyleCnt="3"/>
      <dgm:spPr/>
      <dgm:t>
        <a:bodyPr/>
        <a:lstStyle/>
        <a:p>
          <a:endParaRPr lang="en-US"/>
        </a:p>
      </dgm:t>
    </dgm:pt>
    <dgm:pt modelId="{90114281-02AF-314E-B66C-0FA31154C4DC}" type="pres">
      <dgm:prSet presAssocID="{4E0E4AD3-92D8-6443-BE01-177089C08B3C}" presName="middleBoxChildren" presStyleCnt="0"/>
      <dgm:spPr/>
    </dgm:pt>
    <dgm:pt modelId="{FA001F58-2C42-B34B-89D2-C18915C65297}" type="pres">
      <dgm:prSet presAssocID="{4E0E4AD3-92D8-6443-BE01-177089C08B3C}" presName="centerBox" presStyleCnt="0"/>
      <dgm:spPr/>
    </dgm:pt>
    <dgm:pt modelId="{49508974-7F55-E543-B26C-3C1CA33E5AE5}" type="pres">
      <dgm:prSet presAssocID="{4E0E4AD3-92D8-6443-BE01-177089C08B3C}" presName="centerBoxParent" presStyleLbl="node1" presStyleIdx="2" presStyleCnt="3"/>
      <dgm:spPr/>
      <dgm:t>
        <a:bodyPr/>
        <a:lstStyle/>
        <a:p>
          <a:endParaRPr lang="en-US"/>
        </a:p>
      </dgm:t>
    </dgm:pt>
    <dgm:pt modelId="{4F39A2C8-C2E8-D945-8BBD-645AD05CAA84}" type="pres">
      <dgm:prSet presAssocID="{4E0E4AD3-92D8-6443-BE01-177089C08B3C}" presName="centerBoxChildren" presStyleCnt="0"/>
      <dgm:spPr/>
    </dgm:pt>
    <dgm:pt modelId="{F0739CF6-7D2F-AD4B-BD5F-041C3213D1F1}" type="pres">
      <dgm:prSet presAssocID="{FE289E62-2006-0049-B09A-1D3E723B30A1}" presName="cChild" presStyleLbl="fgAcc1" presStyleIdx="0" presStyleCnt="1">
        <dgm:presLayoutVars>
          <dgm:bulletEnabled val="1"/>
        </dgm:presLayoutVars>
      </dgm:prSet>
      <dgm:spPr/>
      <dgm:t>
        <a:bodyPr/>
        <a:lstStyle/>
        <a:p>
          <a:endParaRPr lang="en-US"/>
        </a:p>
      </dgm:t>
    </dgm:pt>
  </dgm:ptLst>
  <dgm:cxnLst>
    <dgm:cxn modelId="{6B7AEC18-BCC7-434E-BC0F-1FDB2BB131EA}" type="presOf" srcId="{4E0E4AD3-92D8-6443-BE01-177089C08B3C}" destId="{AFE0828C-E58E-1B43-9BFD-D35F1CF0DD30}" srcOrd="0" destOrd="0" presId="urn:microsoft.com/office/officeart/2005/8/layout/target2"/>
    <dgm:cxn modelId="{ED6BBA23-6C0C-4D4A-9322-09D1326E519B}" srcId="{4E0E4AD3-92D8-6443-BE01-177089C08B3C}" destId="{49117179-E0D7-1F46-B141-8D6411BCC49D}" srcOrd="0" destOrd="0" parTransId="{906D7F5D-FDBA-7641-A583-FB95602D1C21}" sibTransId="{2BB3AAC4-BB5A-CF47-BA86-7CB11C7EA461}"/>
    <dgm:cxn modelId="{237A3DAF-5ECE-0E43-B043-59C3A629A070}" type="presOf" srcId="{A010B7EB-8820-C34E-A780-446A322758A0}" destId="{5DC92C8B-4DE7-FC4F-8052-75E2AFF1ABFE}" srcOrd="0" destOrd="0" presId="urn:microsoft.com/office/officeart/2005/8/layout/target2"/>
    <dgm:cxn modelId="{4697258C-FEF4-3443-BB53-4D062EF6BA5A}" type="presOf" srcId="{49117179-E0D7-1F46-B141-8D6411BCC49D}" destId="{AF897860-9DB2-4A48-9C69-07481FBAF55D}" srcOrd="0" destOrd="0" presId="urn:microsoft.com/office/officeart/2005/8/layout/target2"/>
    <dgm:cxn modelId="{2C4F17C1-6994-EE42-B5E2-B925ADD93F4B}" srcId="{4E0E4AD3-92D8-6443-BE01-177089C08B3C}" destId="{A010B7EB-8820-C34E-A780-446A322758A0}" srcOrd="1" destOrd="0" parTransId="{21E28743-9D4D-E34C-83FB-437C0B658164}" sibTransId="{0F8D88F8-3084-5A4E-99D8-DDEFA30C8F79}"/>
    <dgm:cxn modelId="{8F1089DB-FDF6-2342-BCDB-C8BB30E16A1C}" type="presOf" srcId="{1053587C-C350-CA4D-9AE3-4ECAED099A83}" destId="{49508974-7F55-E543-B26C-3C1CA33E5AE5}" srcOrd="0" destOrd="0" presId="urn:microsoft.com/office/officeart/2005/8/layout/target2"/>
    <dgm:cxn modelId="{B0D8481F-5D09-DC42-8C9A-A85C1C47F2F2}" srcId="{1053587C-C350-CA4D-9AE3-4ECAED099A83}" destId="{FE289E62-2006-0049-B09A-1D3E723B30A1}" srcOrd="0" destOrd="0" parTransId="{FA18C49E-5DEC-1C42-BD30-F8E042FD86FC}" sibTransId="{B5E38B48-9CC3-BB40-9F28-CC5C3A6E5DE1}"/>
    <dgm:cxn modelId="{0E30B002-324A-6142-8681-422DBB373C75}" srcId="{4E0E4AD3-92D8-6443-BE01-177089C08B3C}" destId="{1053587C-C350-CA4D-9AE3-4ECAED099A83}" srcOrd="2" destOrd="0" parTransId="{5F5CD209-22D6-0C43-9751-7E99A2169B41}" sibTransId="{2725AEBE-56F4-C245-AE36-A1C59A4C5267}"/>
    <dgm:cxn modelId="{975A882C-5D3F-A244-A934-D6566EF13B7D}" type="presOf" srcId="{FE289E62-2006-0049-B09A-1D3E723B30A1}" destId="{F0739CF6-7D2F-AD4B-BD5F-041C3213D1F1}" srcOrd="0" destOrd="0" presId="urn:microsoft.com/office/officeart/2005/8/layout/target2"/>
    <dgm:cxn modelId="{D260B4E3-2501-AF42-8AB7-7F0276518003}" type="presParOf" srcId="{AFE0828C-E58E-1B43-9BFD-D35F1CF0DD30}" destId="{6FA04537-1B79-544A-8691-C8097D31CCCA}" srcOrd="0" destOrd="0" presId="urn:microsoft.com/office/officeart/2005/8/layout/target2"/>
    <dgm:cxn modelId="{DB4C2420-4A14-FF47-BC25-E083E5331CF0}" type="presParOf" srcId="{6FA04537-1B79-544A-8691-C8097D31CCCA}" destId="{AF897860-9DB2-4A48-9C69-07481FBAF55D}" srcOrd="0" destOrd="0" presId="urn:microsoft.com/office/officeart/2005/8/layout/target2"/>
    <dgm:cxn modelId="{AA224FBF-C098-D44B-B30C-216F0460EEE6}" type="presParOf" srcId="{6FA04537-1B79-544A-8691-C8097D31CCCA}" destId="{E31BC11D-4582-C34A-8F96-EEE674D9161C}" srcOrd="1" destOrd="0" presId="urn:microsoft.com/office/officeart/2005/8/layout/target2"/>
    <dgm:cxn modelId="{406BED5D-4447-A646-9073-F2DB90FACD07}" type="presParOf" srcId="{AFE0828C-E58E-1B43-9BFD-D35F1CF0DD30}" destId="{5C22AA3C-A7C9-2645-8874-6F19EDD79D68}" srcOrd="1" destOrd="0" presId="urn:microsoft.com/office/officeart/2005/8/layout/target2"/>
    <dgm:cxn modelId="{A4D58980-6E15-F343-927B-016DF23AE71F}" type="presParOf" srcId="{5C22AA3C-A7C9-2645-8874-6F19EDD79D68}" destId="{5DC92C8B-4DE7-FC4F-8052-75E2AFF1ABFE}" srcOrd="0" destOrd="0" presId="urn:microsoft.com/office/officeart/2005/8/layout/target2"/>
    <dgm:cxn modelId="{5F0BFAC0-2D7A-E44C-A116-8330121F995C}" type="presParOf" srcId="{5C22AA3C-A7C9-2645-8874-6F19EDD79D68}" destId="{90114281-02AF-314E-B66C-0FA31154C4DC}" srcOrd="1" destOrd="0" presId="urn:microsoft.com/office/officeart/2005/8/layout/target2"/>
    <dgm:cxn modelId="{6BF5F2A6-48C7-404B-A7FF-A6C1AC9DEB8A}" type="presParOf" srcId="{AFE0828C-E58E-1B43-9BFD-D35F1CF0DD30}" destId="{FA001F58-2C42-B34B-89D2-C18915C65297}" srcOrd="2" destOrd="0" presId="urn:microsoft.com/office/officeart/2005/8/layout/target2"/>
    <dgm:cxn modelId="{8A9194E4-11B6-764B-BC42-8DE4C17C4914}" type="presParOf" srcId="{FA001F58-2C42-B34B-89D2-C18915C65297}" destId="{49508974-7F55-E543-B26C-3C1CA33E5AE5}" srcOrd="0" destOrd="0" presId="urn:microsoft.com/office/officeart/2005/8/layout/target2"/>
    <dgm:cxn modelId="{5B3BD522-436D-FF4E-818B-DF2AE27F6F5C}" type="presParOf" srcId="{FA001F58-2C42-B34B-89D2-C18915C65297}" destId="{4F39A2C8-C2E8-D945-8BBD-645AD05CAA84}" srcOrd="1" destOrd="0" presId="urn:microsoft.com/office/officeart/2005/8/layout/target2"/>
    <dgm:cxn modelId="{505F35C8-20FB-A44C-983D-8C22C32AC042}" type="presParOf" srcId="{4F39A2C8-C2E8-D945-8BBD-645AD05CAA84}" destId="{F0739CF6-7D2F-AD4B-BD5F-041C3213D1F1}"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97860-9DB2-4A48-9C69-07481FBAF55D}">
      <dsp:nvSpPr>
        <dsp:cNvPr id="0" name=""/>
        <dsp:cNvSpPr/>
      </dsp:nvSpPr>
      <dsp:spPr>
        <a:xfrm>
          <a:off x="0" y="0"/>
          <a:ext cx="7581900" cy="4838164"/>
        </a:xfrm>
        <a:prstGeom prst="roundRect">
          <a:avLst>
            <a:gd name="adj" fmla="val 8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754953" numCol="1" spcCol="1270" anchor="t" anchorCtr="0">
          <a:noAutofit/>
        </a:bodyPr>
        <a:lstStyle/>
        <a:p>
          <a:pPr lvl="0" algn="l" defTabSz="1422400">
            <a:lnSpc>
              <a:spcPct val="90000"/>
            </a:lnSpc>
            <a:spcBef>
              <a:spcPct val="0"/>
            </a:spcBef>
            <a:spcAft>
              <a:spcPct val="35000"/>
            </a:spcAft>
          </a:pPr>
          <a:r>
            <a:rPr lang="en-US" sz="3200" kern="1200" dirty="0" smtClean="0"/>
            <a:t>Drives dropped</a:t>
          </a:r>
          <a:r>
            <a:rPr lang="en-US" sz="3200" kern="1200" baseline="0" dirty="0" smtClean="0"/>
            <a:t> on ground (n = 297)</a:t>
          </a:r>
          <a:endParaRPr lang="en-US" sz="3200" kern="1200" dirty="0"/>
        </a:p>
      </dsp:txBody>
      <dsp:txXfrm>
        <a:off x="120449" y="120449"/>
        <a:ext cx="7341002" cy="4597266"/>
      </dsp:txXfrm>
    </dsp:sp>
    <dsp:sp modelId="{5DC92C8B-4DE7-FC4F-8052-75E2AFF1ABFE}">
      <dsp:nvSpPr>
        <dsp:cNvPr id="0" name=""/>
        <dsp:cNvSpPr/>
      </dsp:nvSpPr>
      <dsp:spPr>
        <a:xfrm>
          <a:off x="189547" y="1209541"/>
          <a:ext cx="7202805" cy="3386714"/>
        </a:xfrm>
        <a:prstGeom prst="roundRect">
          <a:avLst>
            <a:gd name="adj" fmla="val 105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150564" numCol="1" spcCol="1270" anchor="t" anchorCtr="0">
          <a:noAutofit/>
        </a:bodyPr>
        <a:lstStyle/>
        <a:p>
          <a:pPr lvl="0" algn="l" defTabSz="1422400">
            <a:lnSpc>
              <a:spcPct val="90000"/>
            </a:lnSpc>
            <a:spcBef>
              <a:spcPct val="0"/>
            </a:spcBef>
            <a:spcAft>
              <a:spcPct val="35000"/>
            </a:spcAft>
          </a:pPr>
          <a:r>
            <a:rPr lang="en-US" sz="3200" kern="1200" dirty="0" smtClean="0"/>
            <a:t>Drives taken</a:t>
          </a:r>
          <a:r>
            <a:rPr lang="en-US" sz="3200" kern="1200" baseline="0" dirty="0" smtClean="0"/>
            <a:t> from ground (n = 290)</a:t>
          </a:r>
          <a:endParaRPr lang="en-US" sz="3200" kern="1200" dirty="0"/>
        </a:p>
      </dsp:txBody>
      <dsp:txXfrm>
        <a:off x="293700" y="1313694"/>
        <a:ext cx="6994499" cy="3178408"/>
      </dsp:txXfrm>
    </dsp:sp>
    <dsp:sp modelId="{49508974-7F55-E543-B26C-3C1CA33E5AE5}">
      <dsp:nvSpPr>
        <dsp:cNvPr id="0" name=""/>
        <dsp:cNvSpPr/>
      </dsp:nvSpPr>
      <dsp:spPr>
        <a:xfrm>
          <a:off x="379095" y="2419082"/>
          <a:ext cx="6823710" cy="1935265"/>
        </a:xfrm>
        <a:prstGeom prst="roundRect">
          <a:avLst>
            <a:gd name="adj" fmla="val 105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27584" numCol="1" spcCol="1270" anchor="t" anchorCtr="0">
          <a:noAutofit/>
        </a:bodyPr>
        <a:lstStyle/>
        <a:p>
          <a:pPr lvl="0" algn="l" defTabSz="1422400">
            <a:lnSpc>
              <a:spcPct val="90000"/>
            </a:lnSpc>
            <a:spcBef>
              <a:spcPct val="0"/>
            </a:spcBef>
            <a:spcAft>
              <a:spcPct val="35000"/>
            </a:spcAft>
          </a:pPr>
          <a:r>
            <a:rPr lang="en-US" sz="3200" kern="1200" dirty="0" smtClean="0"/>
            <a:t>Drives with files opened (n = 135)</a:t>
          </a:r>
          <a:endParaRPr lang="en-US" sz="3200" kern="1200" dirty="0"/>
        </a:p>
      </dsp:txBody>
      <dsp:txXfrm>
        <a:off x="438611" y="2478598"/>
        <a:ext cx="6704678" cy="1816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97860-9DB2-4A48-9C69-07481FBAF55D}">
      <dsp:nvSpPr>
        <dsp:cNvPr id="0" name=""/>
        <dsp:cNvSpPr/>
      </dsp:nvSpPr>
      <dsp:spPr>
        <a:xfrm>
          <a:off x="0" y="0"/>
          <a:ext cx="8229600" cy="4838164"/>
        </a:xfrm>
        <a:prstGeom prst="roundRect">
          <a:avLst>
            <a:gd name="adj" fmla="val 8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3754953" numCol="1" spcCol="1270" anchor="t" anchorCtr="0">
          <a:noAutofit/>
        </a:bodyPr>
        <a:lstStyle/>
        <a:p>
          <a:pPr lvl="0" algn="l" defTabSz="1644650">
            <a:lnSpc>
              <a:spcPct val="90000"/>
            </a:lnSpc>
            <a:spcBef>
              <a:spcPct val="0"/>
            </a:spcBef>
            <a:spcAft>
              <a:spcPct val="35000"/>
            </a:spcAft>
          </a:pPr>
          <a:r>
            <a:rPr lang="en-US" sz="3700" kern="1200" dirty="0" smtClean="0"/>
            <a:t>Drives dropped</a:t>
          </a:r>
          <a:r>
            <a:rPr lang="en-US" sz="3700" kern="1200" baseline="0" dirty="0" smtClean="0"/>
            <a:t> on ground (n = 297)</a:t>
          </a:r>
          <a:endParaRPr lang="en-US" sz="3700" kern="1200" dirty="0"/>
        </a:p>
      </dsp:txBody>
      <dsp:txXfrm>
        <a:off x="120449" y="120449"/>
        <a:ext cx="7988702" cy="4597266"/>
      </dsp:txXfrm>
    </dsp:sp>
    <dsp:sp modelId="{5DC92C8B-4DE7-FC4F-8052-75E2AFF1ABFE}">
      <dsp:nvSpPr>
        <dsp:cNvPr id="0" name=""/>
        <dsp:cNvSpPr/>
      </dsp:nvSpPr>
      <dsp:spPr>
        <a:xfrm>
          <a:off x="205740" y="1209541"/>
          <a:ext cx="7818120" cy="3386714"/>
        </a:xfrm>
        <a:prstGeom prst="roundRect">
          <a:avLst>
            <a:gd name="adj" fmla="val 105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2150564" numCol="1" spcCol="1270" anchor="t" anchorCtr="0">
          <a:noAutofit/>
        </a:bodyPr>
        <a:lstStyle/>
        <a:p>
          <a:pPr lvl="0" algn="l" defTabSz="1644650">
            <a:lnSpc>
              <a:spcPct val="90000"/>
            </a:lnSpc>
            <a:spcBef>
              <a:spcPct val="0"/>
            </a:spcBef>
            <a:spcAft>
              <a:spcPct val="35000"/>
            </a:spcAft>
          </a:pPr>
          <a:r>
            <a:rPr lang="en-US" sz="3700" kern="1200" dirty="0" smtClean="0"/>
            <a:t>Drives taken</a:t>
          </a:r>
          <a:r>
            <a:rPr lang="en-US" sz="3700" kern="1200" baseline="0" dirty="0" smtClean="0"/>
            <a:t> from ground (n = 290)</a:t>
          </a:r>
          <a:endParaRPr lang="en-US" sz="3700" kern="1200" dirty="0"/>
        </a:p>
      </dsp:txBody>
      <dsp:txXfrm>
        <a:off x="309893" y="1313694"/>
        <a:ext cx="7609814" cy="3178408"/>
      </dsp:txXfrm>
    </dsp:sp>
    <dsp:sp modelId="{49508974-7F55-E543-B26C-3C1CA33E5AE5}">
      <dsp:nvSpPr>
        <dsp:cNvPr id="0" name=""/>
        <dsp:cNvSpPr/>
      </dsp:nvSpPr>
      <dsp:spPr>
        <a:xfrm>
          <a:off x="411480" y="2419082"/>
          <a:ext cx="7406640" cy="1935265"/>
        </a:xfrm>
        <a:prstGeom prst="roundRect">
          <a:avLst>
            <a:gd name="adj" fmla="val 105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092350" numCol="1" spcCol="1270" anchor="t" anchorCtr="0">
          <a:noAutofit/>
        </a:bodyPr>
        <a:lstStyle/>
        <a:p>
          <a:pPr lvl="0" algn="l" defTabSz="1644650">
            <a:lnSpc>
              <a:spcPct val="90000"/>
            </a:lnSpc>
            <a:spcBef>
              <a:spcPct val="0"/>
            </a:spcBef>
            <a:spcAft>
              <a:spcPct val="35000"/>
            </a:spcAft>
          </a:pPr>
          <a:r>
            <a:rPr lang="en-US" sz="3700" kern="1200" dirty="0" smtClean="0"/>
            <a:t>Drives with files opened (n = 135)</a:t>
          </a:r>
          <a:endParaRPr lang="en-US" sz="3700" kern="1200" dirty="0"/>
        </a:p>
      </dsp:txBody>
      <dsp:txXfrm>
        <a:off x="470996" y="2478598"/>
        <a:ext cx="7287608" cy="1816233"/>
      </dsp:txXfrm>
    </dsp:sp>
    <dsp:sp modelId="{F0739CF6-7D2F-AD4B-BD5F-041C3213D1F1}">
      <dsp:nvSpPr>
        <dsp:cNvPr id="0" name=""/>
        <dsp:cNvSpPr/>
      </dsp:nvSpPr>
      <dsp:spPr>
        <a:xfrm>
          <a:off x="596646" y="3289951"/>
          <a:ext cx="7036308" cy="870869"/>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t>Survey</a:t>
          </a:r>
          <a:r>
            <a:rPr lang="en-US" sz="3900" b="1" kern="1200" dirty="0" smtClean="0"/>
            <a:t> responses (n = 62)* </a:t>
          </a:r>
          <a:endParaRPr lang="en-US" sz="3900" b="1" kern="1200" dirty="0"/>
        </a:p>
      </dsp:txBody>
      <dsp:txXfrm>
        <a:off x="623428" y="3316733"/>
        <a:ext cx="6982744" cy="817305"/>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32DDD6-A13B-1F4B-A961-9048BA8092BC}" type="datetimeFigureOut">
              <a:rPr lang="en-US" smtClean="0"/>
              <a:t>5/22/16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699A30-2E60-0446-A9EB-83BFB02BED66}" type="slidenum">
              <a:rPr lang="en-US" smtClean="0"/>
              <a:t>‹#›</a:t>
            </a:fld>
            <a:endParaRPr lang="en-US" dirty="0"/>
          </a:p>
        </p:txBody>
      </p:sp>
    </p:spTree>
    <p:extLst>
      <p:ext uri="{BB962C8B-B14F-4D97-AF65-F5344CB8AC3E}">
        <p14:creationId xmlns:p14="http://schemas.microsoft.com/office/powerpoint/2010/main" val="986569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B6890-4F30-CD40-BE53-EFC0F94E2D3E}" type="datetimeFigureOut">
              <a:rPr lang="en-US" smtClean="0"/>
              <a:t>5/22/16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D6EE0-4390-614B-9CEE-6E19325F6964}" type="slidenum">
              <a:rPr lang="en-US" smtClean="0"/>
              <a:t>‹#›</a:t>
            </a:fld>
            <a:endParaRPr lang="en-US" dirty="0"/>
          </a:p>
        </p:txBody>
      </p:sp>
    </p:spTree>
    <p:extLst>
      <p:ext uri="{BB962C8B-B14F-4D97-AF65-F5344CB8AC3E}">
        <p14:creationId xmlns:p14="http://schemas.microsoft.com/office/powerpoint/2010/main" val="9395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 Stasiukonis, “Social engineering, the usb way,” Dark Reading. http://www.darkreading.com/attacks-breaches/social-engineering-the-usb-way/d/d-id/1128081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ACD6EE0-4390-614B-9CEE-6E19325F6964}" type="slidenum">
              <a:rPr lang="en-US" smtClean="0"/>
              <a:t>2</a:t>
            </a:fld>
            <a:endParaRPr lang="en-US" dirty="0"/>
          </a:p>
        </p:txBody>
      </p:sp>
    </p:spTree>
    <p:extLst>
      <p:ext uri="{BB962C8B-B14F-4D97-AF65-F5344CB8AC3E}">
        <p14:creationId xmlns:p14="http://schemas.microsoft.com/office/powerpoint/2010/main" val="81941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http://www.geekwire.com/2015/mr-robot-rewind-hunting-for-flaws-in-an-intense-episode-6/</a:t>
            </a:r>
            <a:endParaRPr lang="en-US" dirty="0" smtClean="0">
              <a:effectLst/>
            </a:endParaRPr>
          </a:p>
        </p:txBody>
      </p:sp>
      <p:sp>
        <p:nvSpPr>
          <p:cNvPr id="4" name="Slide Number Placeholder 3"/>
          <p:cNvSpPr>
            <a:spLocks noGrp="1"/>
          </p:cNvSpPr>
          <p:nvPr>
            <p:ph type="sldNum" sz="quarter" idx="10"/>
          </p:nvPr>
        </p:nvSpPr>
        <p:spPr/>
        <p:txBody>
          <a:bodyPr/>
          <a:lstStyle/>
          <a:p>
            <a:fld id="{FACD6EE0-4390-614B-9CEE-6E19325F6964}" type="slidenum">
              <a:rPr lang="en-US" smtClean="0"/>
              <a:t>3</a:t>
            </a:fld>
            <a:endParaRPr lang="en-US" dirty="0"/>
          </a:p>
        </p:txBody>
      </p:sp>
    </p:spTree>
    <p:extLst>
      <p:ext uri="{BB962C8B-B14F-4D97-AF65-F5344CB8AC3E}">
        <p14:creationId xmlns:p14="http://schemas.microsoft.com/office/powerpoint/2010/main" val="52102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3821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lvl1pPr>
              <a:defRPr sz="4000" b="1">
                <a:solidFill>
                  <a:srgbClr val="F56F00"/>
                </a:solidFill>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11363"/>
            <a:ext cx="10972800" cy="4525963"/>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a:lvl1pPr>
          </a:lstStyle>
          <a:p>
            <a:fld id="{F57D72B0-3A06-C046-8F32-116442755E06}"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8705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lvl1pPr>
              <a:defRPr sz="4000" b="1">
                <a:solidFill>
                  <a:srgbClr val="F56F00"/>
                </a:solidFill>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11363"/>
            <a:ext cx="10972800" cy="4525963"/>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Tahoma" charset="0"/>
                <a:ea typeface="ＭＳ Ｐゴシック" charset="0"/>
                <a:cs typeface="Tahoma" charset="0"/>
              </a:defRPr>
            </a:lvl1pPr>
          </a:lstStyle>
          <a:p>
            <a:fld id="{41E2ADEB-FA42-5142-BAFD-58F15D76B62F}" type="datetimeFigureOut">
              <a:rPr lang="en-US"/>
              <a:pPr/>
              <a:t>5/22/16</a:t>
            </a:fld>
            <a:endParaRPr lang="en-US" dirty="0"/>
          </a:p>
        </p:txBody>
      </p:sp>
      <p:sp>
        <p:nvSpPr>
          <p:cNvPr id="5" name="Footer Placeholder 4"/>
          <p:cNvSpPr>
            <a:spLocks noGrp="1"/>
          </p:cNvSpPr>
          <p:nvPr>
            <p:ph type="ftr" sz="quarter" idx="11"/>
          </p:nvPr>
        </p:nvSpPr>
        <p:spPr/>
        <p:txBody>
          <a:bodyPr/>
          <a:lstStyle>
            <a:lvl1pPr>
              <a:defRPr>
                <a:latin typeface="Tahoma" pitchFamily="34" charset="0"/>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ahoma" charset="0"/>
                <a:cs typeface="Tahoma" charset="0"/>
              </a:defRPr>
            </a:lvl1pPr>
          </a:lstStyle>
          <a:p>
            <a:fld id="{3C39D0D2-6BF5-AE44-8D3F-1EDC26E79379}" type="slidenum">
              <a:rPr lang="en-US"/>
              <a:pPr/>
              <a:t>‹#›</a:t>
            </a:fld>
            <a:endParaRPr lang="en-US" dirty="0"/>
          </a:p>
        </p:txBody>
      </p:sp>
    </p:spTree>
    <p:extLst>
      <p:ext uri="{BB962C8B-B14F-4D97-AF65-F5344CB8AC3E}">
        <p14:creationId xmlns:p14="http://schemas.microsoft.com/office/powerpoint/2010/main" val="232004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lvl1pPr>
              <a:defRPr sz="4000" b="1">
                <a:solidFill>
                  <a:srgbClr val="F56F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9621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6019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9621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6019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ＭＳ Ｐゴシック" charset="0"/>
              </a:defRPr>
            </a:lvl1pPr>
          </a:lstStyle>
          <a:p>
            <a:fld id="{7A2358BF-9990-F845-B2C5-6D52C6C897BA}" type="datetimeFigureOut">
              <a:rPr lang="en-US"/>
              <a:pPr/>
              <a:t>5/22/16</a:t>
            </a:fld>
            <a:endParaRPr lang="en-US" dirty="0"/>
          </a:p>
        </p:txBody>
      </p:sp>
      <p:sp>
        <p:nvSpPr>
          <p:cNvPr id="8" name="Slide Number Placeholder 7"/>
          <p:cNvSpPr>
            <a:spLocks noGrp="1"/>
          </p:cNvSpPr>
          <p:nvPr>
            <p:ph type="sldNum" sz="quarter" idx="11"/>
          </p:nvPr>
        </p:nvSpPr>
        <p:spPr/>
        <p:txBody>
          <a:bodyPr/>
          <a:lstStyle>
            <a:lvl1pPr>
              <a:defRPr/>
            </a:lvl1pPr>
          </a:lstStyle>
          <a:p>
            <a:fld id="{743EAFBB-DA18-C241-A423-561EDC6497C6}" type="slidenum">
              <a:rPr lang="en-US"/>
              <a:pPr/>
              <a:t>‹#›</a:t>
            </a:fld>
            <a:endParaRPr lang="en-US" dirty="0"/>
          </a:p>
        </p:txBody>
      </p:sp>
      <p:sp>
        <p:nvSpPr>
          <p:cNvPr id="9" name="Footer Placeholder 8"/>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200976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9BB0305-778D-E546-BE5E-BE4A31AADA7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ctr" rtl="0" eaLnBrk="1" fontAlgn="base" hangingPunct="1">
        <a:spcBef>
          <a:spcPct val="0"/>
        </a:spcBef>
        <a:spcAft>
          <a:spcPct val="0"/>
        </a:spcAft>
        <a:defRPr sz="4400">
          <a:solidFill>
            <a:schemeClr val="tx2"/>
          </a:solidFill>
          <a:latin typeface="Tahoma" pitchFamily="34" charset="0"/>
          <a:ea typeface="ＭＳ Ｐゴシック" charset="0"/>
          <a:cs typeface="Tahoma" pitchFamily="34" charset="0"/>
        </a:defRPr>
      </a:lvl1pPr>
      <a:lvl2pPr algn="ctr" rtl="0" eaLnBrk="1" fontAlgn="base" hangingPunct="1">
        <a:spcBef>
          <a:spcPct val="0"/>
        </a:spcBef>
        <a:spcAft>
          <a:spcPct val="0"/>
        </a:spcAft>
        <a:defRPr sz="4400">
          <a:solidFill>
            <a:schemeClr val="tx2"/>
          </a:solidFill>
          <a:latin typeface="Tahoma" pitchFamily="34" charset="0"/>
          <a:ea typeface="ＭＳ Ｐゴシック" charset="0"/>
          <a:cs typeface="Tahoma" pitchFamily="34" charset="0"/>
        </a:defRPr>
      </a:lvl2pPr>
      <a:lvl3pPr algn="ctr" rtl="0" eaLnBrk="1" fontAlgn="base" hangingPunct="1">
        <a:spcBef>
          <a:spcPct val="0"/>
        </a:spcBef>
        <a:spcAft>
          <a:spcPct val="0"/>
        </a:spcAft>
        <a:defRPr sz="4400">
          <a:solidFill>
            <a:schemeClr val="tx2"/>
          </a:solidFill>
          <a:latin typeface="Tahoma" pitchFamily="34" charset="0"/>
          <a:ea typeface="ＭＳ Ｐゴシック" charset="0"/>
          <a:cs typeface="Tahoma" pitchFamily="34" charset="0"/>
        </a:defRPr>
      </a:lvl3pPr>
      <a:lvl4pPr algn="ctr" rtl="0" eaLnBrk="1" fontAlgn="base" hangingPunct="1">
        <a:spcBef>
          <a:spcPct val="0"/>
        </a:spcBef>
        <a:spcAft>
          <a:spcPct val="0"/>
        </a:spcAft>
        <a:defRPr sz="4400">
          <a:solidFill>
            <a:schemeClr val="tx2"/>
          </a:solidFill>
          <a:latin typeface="Tahoma" pitchFamily="34" charset="0"/>
          <a:ea typeface="ＭＳ Ｐゴシック" charset="0"/>
          <a:cs typeface="Tahoma" pitchFamily="34" charset="0"/>
        </a:defRPr>
      </a:lvl4pPr>
      <a:lvl5pPr algn="ctr" rtl="0" eaLnBrk="1" fontAlgn="base" hangingPunct="1">
        <a:spcBef>
          <a:spcPct val="0"/>
        </a:spcBef>
        <a:spcAft>
          <a:spcPct val="0"/>
        </a:spcAft>
        <a:defRPr sz="4400">
          <a:solidFill>
            <a:schemeClr val="tx2"/>
          </a:solidFill>
          <a:latin typeface="Tahoma" pitchFamily="34" charset="0"/>
          <a:ea typeface="ＭＳ Ｐゴシック" charset="0"/>
          <a:cs typeface="Tahom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itchFamily="34" charset="0"/>
          <a:ea typeface="ＭＳ Ｐゴシック" charset="0"/>
          <a:cs typeface="Tahoma" pitchFamily="34" charset="0"/>
        </a:defRPr>
      </a:lvl1pPr>
      <a:lvl2pPr marL="742950" indent="-285750" algn="l" rtl="0" eaLnBrk="1" fontAlgn="base" hangingPunct="1">
        <a:spcBef>
          <a:spcPct val="20000"/>
        </a:spcBef>
        <a:spcAft>
          <a:spcPct val="0"/>
        </a:spcAft>
        <a:buChar char="–"/>
        <a:defRPr sz="2800">
          <a:solidFill>
            <a:schemeClr val="tx1"/>
          </a:solidFill>
          <a:latin typeface="Tahoma" pitchFamily="34" charset="0"/>
          <a:ea typeface="Tahoma" charset="0"/>
          <a:cs typeface="Tahoma" pitchFamily="34" charset="0"/>
        </a:defRPr>
      </a:lvl2pPr>
      <a:lvl3pPr marL="1143000" indent="-228600" algn="l" rtl="0" eaLnBrk="1" fontAlgn="base" hangingPunct="1">
        <a:spcBef>
          <a:spcPct val="20000"/>
        </a:spcBef>
        <a:spcAft>
          <a:spcPct val="0"/>
        </a:spcAft>
        <a:buChar char="•"/>
        <a:defRPr sz="2400">
          <a:solidFill>
            <a:schemeClr val="tx1"/>
          </a:solidFill>
          <a:latin typeface="Tahoma" pitchFamily="34" charset="0"/>
          <a:ea typeface="Tahoma" charset="0"/>
          <a:cs typeface="Tahoma" pitchFamily="34" charset="0"/>
        </a:defRPr>
      </a:lvl3pPr>
      <a:lvl4pPr marL="1600200" indent="-228600" algn="l" rtl="0" eaLnBrk="1" fontAlgn="base" hangingPunct="1">
        <a:spcBef>
          <a:spcPct val="20000"/>
        </a:spcBef>
        <a:spcAft>
          <a:spcPct val="0"/>
        </a:spcAft>
        <a:buChar char="–"/>
        <a:defRPr sz="2000">
          <a:solidFill>
            <a:schemeClr val="tx1"/>
          </a:solidFill>
          <a:latin typeface="Tahoma" pitchFamily="34" charset="0"/>
          <a:ea typeface="Tahoma" charset="0"/>
          <a:cs typeface="Tahoma" pitchFamily="34" charset="0"/>
        </a:defRPr>
      </a:lvl4pPr>
      <a:lvl5pPr marL="2057400" indent="-228600" algn="l" rtl="0" eaLnBrk="1" fontAlgn="base" hangingPunct="1">
        <a:spcBef>
          <a:spcPct val="20000"/>
        </a:spcBef>
        <a:spcAft>
          <a:spcPct val="0"/>
        </a:spcAft>
        <a:buChar char="»"/>
        <a:defRPr sz="2000">
          <a:solidFill>
            <a:schemeClr val="tx1"/>
          </a:solidFill>
          <a:latin typeface="Tahoma" pitchFamily="34" charset="0"/>
          <a:ea typeface="Tahoma"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Users Really Do Plug in USB Drives They Find</a:t>
            </a:r>
          </a:p>
        </p:txBody>
      </p:sp>
      <p:sp>
        <p:nvSpPr>
          <p:cNvPr id="3" name="Subtitle 2"/>
          <p:cNvSpPr>
            <a:spLocks noGrp="1"/>
          </p:cNvSpPr>
          <p:nvPr>
            <p:ph type="subTitle" idx="1"/>
          </p:nvPr>
        </p:nvSpPr>
        <p:spPr/>
        <p:txBody>
          <a:bodyPr/>
          <a:lstStyle/>
          <a:p>
            <a:r>
              <a:rPr lang="en-US" dirty="0"/>
              <a:t>Matthew </a:t>
            </a:r>
            <a:r>
              <a:rPr lang="en-US" dirty="0" smtClean="0"/>
              <a:t>Tischer, </a:t>
            </a:r>
            <a:r>
              <a:rPr lang="en-US" dirty="0"/>
              <a:t>Zakir </a:t>
            </a:r>
            <a:r>
              <a:rPr lang="en-US" dirty="0" smtClean="0"/>
              <a:t>Durumeric</a:t>
            </a:r>
            <a:r>
              <a:rPr lang="en-US" dirty="0"/>
              <a:t>,</a:t>
            </a:r>
            <a:r>
              <a:rPr lang="en-US" dirty="0" smtClean="0"/>
              <a:t> </a:t>
            </a:r>
          </a:p>
          <a:p>
            <a:r>
              <a:rPr lang="en-US" dirty="0" smtClean="0"/>
              <a:t>Sam Foster, </a:t>
            </a:r>
            <a:r>
              <a:rPr lang="en-US" dirty="0"/>
              <a:t>Sunny </a:t>
            </a:r>
            <a:r>
              <a:rPr lang="en-US" dirty="0" smtClean="0"/>
              <a:t>Duan, </a:t>
            </a:r>
            <a:r>
              <a:rPr lang="en-US" dirty="0"/>
              <a:t>Alec </a:t>
            </a:r>
            <a:r>
              <a:rPr lang="en-US" dirty="0" smtClean="0"/>
              <a:t>Mori</a:t>
            </a:r>
            <a:r>
              <a:rPr lang="en-US" dirty="0"/>
              <a:t>,</a:t>
            </a:r>
            <a:r>
              <a:rPr lang="en-US" dirty="0" smtClean="0"/>
              <a:t> </a:t>
            </a:r>
          </a:p>
          <a:p>
            <a:r>
              <a:rPr lang="en-US" dirty="0" smtClean="0"/>
              <a:t>Elie Bursztein, </a:t>
            </a:r>
            <a:r>
              <a:rPr lang="en-US" dirty="0"/>
              <a:t>Michael </a:t>
            </a:r>
            <a:r>
              <a:rPr lang="en-US" dirty="0" smtClean="0"/>
              <a:t>Bailey</a:t>
            </a:r>
            <a:endParaRPr lang="en-US" dirty="0"/>
          </a:p>
        </p:txBody>
      </p:sp>
    </p:spTree>
    <p:extLst>
      <p:ext uri="{BB962C8B-B14F-4D97-AF65-F5344CB8AC3E}">
        <p14:creationId xmlns:p14="http://schemas.microsoft.com/office/powerpoint/2010/main" val="109706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users plug in USB drives they find?</a:t>
            </a:r>
          </a:p>
          <a:p>
            <a:pPr marL="514350" indent="-514350">
              <a:buFont typeface="+mj-lt"/>
              <a:buAutoNum type="arabicPeriod"/>
            </a:pPr>
            <a:r>
              <a:rPr lang="en-US" dirty="0">
                <a:solidFill>
                  <a:srgbClr val="F56F00"/>
                </a:solidFill>
              </a:rPr>
              <a:t>Can we increase the effectiveness of this </a:t>
            </a:r>
            <a:r>
              <a:rPr lang="en-US" dirty="0" smtClean="0">
                <a:solidFill>
                  <a:srgbClr val="F56F00"/>
                </a:solidFill>
              </a:rPr>
              <a:t>attack?</a:t>
            </a:r>
          </a:p>
          <a:p>
            <a:pPr marL="514350" indent="-514350">
              <a:buFont typeface="+mj-lt"/>
              <a:buAutoNum type="arabicPeriod"/>
            </a:pPr>
            <a:r>
              <a:rPr lang="en-US" dirty="0" smtClean="0"/>
              <a:t>Why do people plug in the flash drives and open files?</a:t>
            </a:r>
          </a:p>
        </p:txBody>
      </p:sp>
    </p:spTree>
    <p:extLst>
      <p:ext uri="{BB962C8B-B14F-4D97-AF65-F5344CB8AC3E}">
        <p14:creationId xmlns:p14="http://schemas.microsoft.com/office/powerpoint/2010/main" val="1088830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dirty="0" smtClean="0"/>
              <a:t>Drive Types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2128045"/>
            <a:ext cx="3200400" cy="213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2128045"/>
            <a:ext cx="3200400" cy="213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128045"/>
            <a:ext cx="3200400" cy="213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700" y="4563271"/>
            <a:ext cx="3200400" cy="2133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5100" y="4563271"/>
            <a:ext cx="3200400" cy="2133600"/>
          </a:xfrm>
          <a:prstGeom prst="rect">
            <a:avLst/>
          </a:prstGeom>
        </p:spPr>
      </p:pic>
      <p:sp>
        <p:nvSpPr>
          <p:cNvPr id="3" name="Rounded Rectangular Callout 2"/>
          <p:cNvSpPr/>
          <p:nvPr/>
        </p:nvSpPr>
        <p:spPr>
          <a:xfrm>
            <a:off x="8242300" y="850900"/>
            <a:ext cx="3340100" cy="17018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“Witnessed </a:t>
            </a:r>
            <a:r>
              <a:rPr lang="en-US" sz="2400" dirty="0"/>
              <a:t>a student pick up the </a:t>
            </a:r>
            <a:r>
              <a:rPr lang="en-US" sz="2400" dirty="0" smtClean="0"/>
              <a:t>drive</a:t>
            </a:r>
            <a:r>
              <a:rPr lang="is-IS" sz="2400" smtClean="0"/>
              <a:t>… he looked super happy... </a:t>
            </a:r>
            <a:r>
              <a:rPr lang="en-US" sz="2400" dirty="0" smtClean="0"/>
              <a:t>A</a:t>
            </a:r>
            <a:r>
              <a:rPr lang="is-IS" sz="2400" smtClean="0"/>
              <a:t>lso kind of jittery.”</a:t>
            </a:r>
            <a:endParaRPr lang="en-US" sz="2400" dirty="0"/>
          </a:p>
          <a:p>
            <a:pPr algn="ctr"/>
            <a:endParaRPr lang="en-US" sz="2400" dirty="0"/>
          </a:p>
        </p:txBody>
      </p:sp>
    </p:spTree>
    <p:extLst>
      <p:ext uri="{BB962C8B-B14F-4D97-AF65-F5344CB8AC3E}">
        <p14:creationId xmlns:p14="http://schemas.microsoft.com/office/powerpoint/2010/main" val="13356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Contents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411"/>
          <a:stretch/>
        </p:blipFill>
        <p:spPr>
          <a:xfrm>
            <a:off x="2128496" y="1828800"/>
            <a:ext cx="7935007" cy="4778326"/>
          </a:xfrm>
          <a:prstGeom prst="rect">
            <a:avLst/>
          </a:prstGeom>
        </p:spPr>
      </p:pic>
    </p:spTree>
    <p:extLst>
      <p:ext uri="{BB962C8B-B14F-4D97-AF65-F5344CB8AC3E}">
        <p14:creationId xmlns:p14="http://schemas.microsoft.com/office/powerpoint/2010/main" val="182544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4888" y="1765300"/>
            <a:ext cx="4393111" cy="48049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605" y="3196430"/>
            <a:ext cx="2076366" cy="1766259"/>
          </a:xfrm>
          <a:prstGeom prst="rect">
            <a:avLst/>
          </a:prstGeom>
        </p:spPr>
      </p:pic>
    </p:spTree>
    <p:extLst>
      <p:ext uri="{BB962C8B-B14F-4D97-AF65-F5344CB8AC3E}">
        <p14:creationId xmlns:p14="http://schemas.microsoft.com/office/powerpoint/2010/main" val="530084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Can </a:t>
            </a:r>
            <a:r>
              <a:rPr lang="en-US" dirty="0"/>
              <a:t>we increase the effectiveness of this attack</a:t>
            </a:r>
            <a:r>
              <a:rPr lang="en-US" dirty="0" smtClean="0"/>
              <a:t>?</a:t>
            </a:r>
            <a:endParaRPr lang="en-US" dirty="0"/>
          </a:p>
        </p:txBody>
      </p:sp>
      <p:sp>
        <p:nvSpPr>
          <p:cNvPr id="3" name="Content Placeholder 2"/>
          <p:cNvSpPr>
            <a:spLocks noGrp="1"/>
          </p:cNvSpPr>
          <p:nvPr>
            <p:ph idx="1"/>
          </p:nvPr>
        </p:nvSpPr>
        <p:spPr/>
        <p:txBody>
          <a:bodyPr/>
          <a:lstStyle/>
          <a:p>
            <a:r>
              <a:rPr lang="en-US" b="1" dirty="0" smtClean="0"/>
              <a:t>No</a:t>
            </a:r>
            <a:r>
              <a:rPr lang="is-IS" b="1" dirty="0" smtClean="0"/>
              <a:t>, </a:t>
            </a:r>
            <a:r>
              <a:rPr lang="en-US" dirty="0"/>
              <a:t>c</a:t>
            </a:r>
            <a:r>
              <a:rPr lang="en-US" dirty="0" smtClean="0"/>
              <a:t>annot change the effectiveness by changing:</a:t>
            </a:r>
          </a:p>
          <a:p>
            <a:pPr lvl="1"/>
            <a:r>
              <a:rPr lang="en-US" dirty="0" smtClean="0"/>
              <a:t>Type of drive.</a:t>
            </a:r>
          </a:p>
          <a:p>
            <a:pPr lvl="1"/>
            <a:r>
              <a:rPr lang="en-US" dirty="0" smtClean="0"/>
              <a:t>Location category.</a:t>
            </a:r>
          </a:p>
          <a:p>
            <a:pPr lvl="1"/>
            <a:r>
              <a:rPr lang="en-US" dirty="0" smtClean="0"/>
              <a:t>Time of day.</a:t>
            </a:r>
          </a:p>
          <a:p>
            <a:r>
              <a:rPr lang="is-IS" dirty="0" smtClean="0"/>
              <a:t>…but we can </a:t>
            </a:r>
            <a:r>
              <a:rPr lang="is-IS" b="1" dirty="0" smtClean="0"/>
              <a:t>decrease</a:t>
            </a:r>
            <a:r>
              <a:rPr lang="is-IS" dirty="0" smtClean="0"/>
              <a:t> it!</a:t>
            </a:r>
          </a:p>
          <a:p>
            <a:pPr lvl="1"/>
            <a:r>
              <a:rPr lang="is-IS" dirty="0" smtClean="0"/>
              <a:t>Drives with return labels opened significantly less frequently.</a:t>
            </a:r>
            <a:endParaRPr lang="en-US" dirty="0"/>
          </a:p>
        </p:txBody>
      </p:sp>
    </p:spTree>
    <p:extLst>
      <p:ext uri="{BB962C8B-B14F-4D97-AF65-F5344CB8AC3E}">
        <p14:creationId xmlns:p14="http://schemas.microsoft.com/office/powerpoint/2010/main" val="71425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users plug in USB drives they find?</a:t>
            </a:r>
          </a:p>
          <a:p>
            <a:pPr marL="514350" indent="-514350">
              <a:buFont typeface="+mj-lt"/>
              <a:buAutoNum type="arabicPeriod"/>
            </a:pPr>
            <a:r>
              <a:rPr lang="en-US" dirty="0"/>
              <a:t>Can we increase the effectiveness of this </a:t>
            </a:r>
            <a:r>
              <a:rPr lang="en-US" dirty="0" smtClean="0"/>
              <a:t>attack?</a:t>
            </a:r>
          </a:p>
          <a:p>
            <a:pPr marL="514350" indent="-514350">
              <a:buFont typeface="+mj-lt"/>
              <a:buAutoNum type="arabicPeriod"/>
            </a:pPr>
            <a:r>
              <a:rPr lang="en-US" dirty="0" smtClean="0">
                <a:solidFill>
                  <a:srgbClr val="F56F00"/>
                </a:solidFill>
              </a:rPr>
              <a:t>Why do people plug in the flash drives and open files?</a:t>
            </a:r>
          </a:p>
        </p:txBody>
      </p:sp>
    </p:spTree>
    <p:extLst>
      <p:ext uri="{BB962C8B-B14F-4D97-AF65-F5344CB8AC3E}">
        <p14:creationId xmlns:p14="http://schemas.microsoft.com/office/powerpoint/2010/main" val="1691168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 Funnel, Revisited</a:t>
            </a:r>
            <a:endParaRPr lang="en-US" dirty="0"/>
          </a:p>
        </p:txBody>
      </p:sp>
      <p:graphicFrame>
        <p:nvGraphicFramePr>
          <p:cNvPr id="4" name="Diagram 3"/>
          <p:cNvGraphicFramePr/>
          <p:nvPr>
            <p:extLst>
              <p:ext uri="{D42A27DB-BD31-4B8C-83A1-F6EECF244321}">
                <p14:modId xmlns:p14="http://schemas.microsoft.com/office/powerpoint/2010/main" val="871605606"/>
              </p:ext>
            </p:extLst>
          </p:nvPr>
        </p:nvGraphicFramePr>
        <p:xfrm>
          <a:off x="1981200" y="1701800"/>
          <a:ext cx="8229600" cy="483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1" y="6539964"/>
            <a:ext cx="8998297" cy="318036"/>
          </a:xfrm>
          <a:prstGeom prst="rect">
            <a:avLst/>
          </a:prstGeom>
          <a:noFill/>
        </p:spPr>
        <p:txBody>
          <a:bodyPr wrap="none" rtlCol="0">
            <a:spAutoFit/>
          </a:bodyPr>
          <a:lstStyle/>
          <a:p>
            <a:r>
              <a:rPr lang="en-US" sz="2200" baseline="-25000" dirty="0"/>
              <a:t>* We received 72 valid responses, but discarded 10 of the 11 responses associated with one of the drives.</a:t>
            </a:r>
          </a:p>
        </p:txBody>
      </p:sp>
    </p:spTree>
    <p:extLst>
      <p:ext uri="{BB962C8B-B14F-4D97-AF65-F5344CB8AC3E}">
        <p14:creationId xmlns:p14="http://schemas.microsoft.com/office/powerpoint/2010/main" val="20895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897860-9DB2-4A48-9C69-07481FBAF5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DC92C8B-4DE7-FC4F-8052-75E2AFF1ABF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49508974-7F55-E543-B26C-3C1CA33E5A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0739CF6-7D2F-AD4B-BD5F-041C3213D1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Survey</a:t>
            </a:r>
            <a:endParaRPr lang="en-US" dirty="0"/>
          </a:p>
        </p:txBody>
      </p:sp>
      <p:sp>
        <p:nvSpPr>
          <p:cNvPr id="3" name="Content Placeholder 2"/>
          <p:cNvSpPr>
            <a:spLocks noGrp="1"/>
          </p:cNvSpPr>
          <p:nvPr>
            <p:ph idx="1"/>
          </p:nvPr>
        </p:nvSpPr>
        <p:spPr/>
        <p:txBody>
          <a:bodyPr/>
          <a:lstStyle/>
          <a:p>
            <a:r>
              <a:rPr lang="en-US" dirty="0" smtClean="0"/>
              <a:t>DOSPERT</a:t>
            </a:r>
            <a:r>
              <a:rPr lang="en-US" dirty="0"/>
              <a:t>: Domain-Specific Risk-Taking </a:t>
            </a:r>
            <a:r>
              <a:rPr lang="en-US" dirty="0" smtClean="0"/>
              <a:t>Scale</a:t>
            </a:r>
          </a:p>
          <a:p>
            <a:pPr lvl="1"/>
            <a:r>
              <a:rPr lang="en-US" dirty="0" smtClean="0"/>
              <a:t>Willingness to perform risky activities across 5 domains.</a:t>
            </a:r>
            <a:endParaRPr lang="en-US" dirty="0"/>
          </a:p>
          <a:p>
            <a:r>
              <a:rPr lang="en-US" dirty="0"/>
              <a:t>SeBIS: Security Behavior Intentions </a:t>
            </a:r>
            <a:r>
              <a:rPr lang="en-US" dirty="0" smtClean="0"/>
              <a:t>Scale</a:t>
            </a:r>
          </a:p>
          <a:p>
            <a:pPr lvl="1"/>
            <a:r>
              <a:rPr lang="en-US" dirty="0" smtClean="0"/>
              <a:t>Frequency of intentions for positive/negative security behaviors.</a:t>
            </a:r>
            <a:endParaRPr lang="en-US" dirty="0"/>
          </a:p>
          <a:p>
            <a:r>
              <a:rPr lang="en-US" dirty="0"/>
              <a:t>Demographic questions</a:t>
            </a:r>
          </a:p>
          <a:p>
            <a:r>
              <a:rPr lang="en-US" dirty="0"/>
              <a:t>Questions about the flash </a:t>
            </a:r>
            <a:r>
              <a:rPr lang="en-US" dirty="0" smtClean="0"/>
              <a:t>drive</a:t>
            </a:r>
            <a:endParaRPr lang="en-US" dirty="0"/>
          </a:p>
          <a:p>
            <a:endParaRPr lang="en-US" dirty="0"/>
          </a:p>
        </p:txBody>
      </p:sp>
    </p:spTree>
    <p:extLst>
      <p:ext uri="{BB962C8B-B14F-4D97-AF65-F5344CB8AC3E}">
        <p14:creationId xmlns:p14="http://schemas.microsoft.com/office/powerpoint/2010/main" val="160766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Why </a:t>
            </a:r>
            <a:r>
              <a:rPr lang="en-US" dirty="0"/>
              <a:t>do people plug in the flash drives and open files</a:t>
            </a:r>
            <a:r>
              <a:rPr lang="en-US" dirty="0" smtClean="0"/>
              <a:t>?</a:t>
            </a:r>
            <a:endParaRPr lang="en-US" dirty="0"/>
          </a:p>
        </p:txBody>
      </p:sp>
      <p:sp>
        <p:nvSpPr>
          <p:cNvPr id="3" name="Content Placeholder 2"/>
          <p:cNvSpPr>
            <a:spLocks noGrp="1"/>
          </p:cNvSpPr>
          <p:nvPr>
            <p:ph idx="1"/>
          </p:nvPr>
        </p:nvSpPr>
        <p:spPr/>
        <p:txBody>
          <a:bodyPr/>
          <a:lstStyle/>
          <a:p>
            <a:r>
              <a:rPr lang="en-US" sz="2800" b="1" dirty="0" smtClean="0"/>
              <a:t>68%</a:t>
            </a:r>
            <a:r>
              <a:rPr lang="en-US" sz="2800" dirty="0" smtClean="0"/>
              <a:t> of participants wanted to return the drive</a:t>
            </a:r>
            <a:r>
              <a:rPr lang="is-IS" sz="2800" dirty="0" smtClean="0"/>
              <a:t>…</a:t>
            </a:r>
          </a:p>
          <a:p>
            <a:pPr lvl="1"/>
            <a:r>
              <a:rPr lang="is-IS" sz="2400" dirty="0" smtClean="0"/>
              <a:t>...but many of them looked at winter break photos first!</a:t>
            </a:r>
          </a:p>
          <a:p>
            <a:pPr lvl="1"/>
            <a:r>
              <a:rPr lang="is-IS" sz="2400" dirty="0" smtClean="0"/>
              <a:t>Consistent with negative correlation with return label drives.</a:t>
            </a:r>
          </a:p>
          <a:p>
            <a:r>
              <a:rPr lang="is-IS" sz="2800" b="1" dirty="0" smtClean="0"/>
              <a:t>68%</a:t>
            </a:r>
            <a:r>
              <a:rPr lang="is-IS" sz="2800" dirty="0" smtClean="0"/>
              <a:t> of participants didn’t take precautions...</a:t>
            </a:r>
          </a:p>
          <a:p>
            <a:pPr lvl="1"/>
            <a:r>
              <a:rPr lang="en-US" sz="2400" dirty="0"/>
              <a:t>“I would have [concerns about the flash drive], so I sacrificed a university computer.” </a:t>
            </a:r>
            <a:endParaRPr lang="en-US" sz="2400" dirty="0" smtClean="0"/>
          </a:p>
          <a:p>
            <a:r>
              <a:rPr lang="en-US" sz="2800" dirty="0" smtClean="0"/>
              <a:t>There is no particular </a:t>
            </a:r>
            <a:r>
              <a:rPr lang="en-US" sz="2800" b="1" dirty="0" smtClean="0"/>
              <a:t>type </a:t>
            </a:r>
            <a:r>
              <a:rPr lang="en-US" sz="2800" dirty="0" smtClean="0"/>
              <a:t>of participant, </a:t>
            </a:r>
            <a:r>
              <a:rPr lang="en-US" sz="2800" dirty="0" smtClean="0"/>
              <a:t>when compared to the University of Illinois population:</a:t>
            </a:r>
          </a:p>
          <a:p>
            <a:pPr lvl="1"/>
            <a:r>
              <a:rPr lang="en-US" dirty="0"/>
              <a:t>Demographically similar </a:t>
            </a:r>
            <a:r>
              <a:rPr lang="en-US" dirty="0" smtClean="0"/>
              <a:t>(</a:t>
            </a:r>
            <a:r>
              <a:rPr lang="en-US" dirty="0"/>
              <a:t>gender, affiliation, age</a:t>
            </a:r>
            <a:r>
              <a:rPr lang="en-US" dirty="0" smtClean="0"/>
              <a:t>).</a:t>
            </a:r>
          </a:p>
          <a:p>
            <a:pPr lvl="1"/>
            <a:r>
              <a:rPr lang="en-US" dirty="0"/>
              <a:t>Similar </a:t>
            </a:r>
            <a:r>
              <a:rPr lang="en-US" dirty="0" smtClean="0"/>
              <a:t>security </a:t>
            </a:r>
            <a:r>
              <a:rPr lang="en-US" dirty="0"/>
              <a:t>behavior </a:t>
            </a:r>
            <a:r>
              <a:rPr lang="en-US" dirty="0" smtClean="0"/>
              <a:t>intentions.</a:t>
            </a:r>
            <a:endParaRPr lang="en-US" dirty="0"/>
          </a:p>
          <a:p>
            <a:pPr lvl="1"/>
            <a:endParaRPr lang="en-US" sz="2400" dirty="0"/>
          </a:p>
        </p:txBody>
      </p:sp>
    </p:spTree>
    <p:extLst>
      <p:ext uri="{BB962C8B-B14F-4D97-AF65-F5344CB8AC3E}">
        <p14:creationId xmlns:p14="http://schemas.microsoft.com/office/powerpoint/2010/main" val="8748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Users plugged in 45—98% of the USB drives they found.</a:t>
            </a:r>
          </a:p>
          <a:p>
            <a:pPr marL="514350" indent="-514350">
              <a:buFont typeface="+mj-lt"/>
              <a:buAutoNum type="arabicPeriod"/>
            </a:pPr>
            <a:r>
              <a:rPr lang="en-US" dirty="0" smtClean="0"/>
              <a:t>Changing the appearance of the drive, the type of location in which it is dropped, or the time of day in which it is dropped does not make the attack more effective.</a:t>
            </a:r>
          </a:p>
          <a:p>
            <a:pPr marL="514350" indent="-514350">
              <a:buFont typeface="+mj-lt"/>
              <a:buAutoNum type="arabicPeriod"/>
            </a:pPr>
            <a:r>
              <a:rPr lang="en-US" dirty="0" smtClean="0"/>
              <a:t>Participants claim to pick up drives to return them, but curiosity also appears to be a motivation.</a:t>
            </a:r>
            <a:endParaRPr lang="en-US" dirty="0"/>
          </a:p>
        </p:txBody>
      </p:sp>
    </p:spTree>
    <p:extLst>
      <p:ext uri="{BB962C8B-B14F-4D97-AF65-F5344CB8AC3E}">
        <p14:creationId xmlns:p14="http://schemas.microsoft.com/office/powerpoint/2010/main" val="167415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Anecdote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t>
            </a:r>
            <a:r>
              <a:rPr lang="en-US" dirty="0"/>
              <a:t>Of the 20 USB drives we planted, 15 were found by employees, and all had been plugged into company computers. The data we obtained helped us to compromise additional systems... We never broke a sweat</a:t>
            </a:r>
            <a:r>
              <a:rPr lang="en-US" dirty="0" smtClean="0"/>
              <a:t>.”</a:t>
            </a:r>
            <a:endParaRPr lang="en-US" dirty="0"/>
          </a:p>
        </p:txBody>
      </p:sp>
    </p:spTree>
    <p:extLst>
      <p:ext uri="{BB962C8B-B14F-4D97-AF65-F5344CB8AC3E}">
        <p14:creationId xmlns:p14="http://schemas.microsoft.com/office/powerpoint/2010/main" val="39481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6534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…Now on Mr. Robot!</a:t>
            </a:r>
            <a:endParaRPr lang="en-US" dirty="0"/>
          </a:p>
        </p:txBody>
      </p:sp>
      <p:pic>
        <p:nvPicPr>
          <p:cNvPr id="4" name="Picture 3"/>
          <p:cNvPicPr>
            <a:picLocks noChangeAspect="1"/>
          </p:cNvPicPr>
          <p:nvPr/>
        </p:nvPicPr>
        <p:blipFill>
          <a:blip r:embed="rId3"/>
          <a:stretch>
            <a:fillRect/>
          </a:stretch>
        </p:blipFill>
        <p:spPr>
          <a:xfrm>
            <a:off x="1673225" y="1828800"/>
            <a:ext cx="8845550" cy="4835568"/>
          </a:xfrm>
          <a:prstGeom prst="rect">
            <a:avLst/>
          </a:prstGeom>
        </p:spPr>
      </p:pic>
    </p:spTree>
    <p:extLst>
      <p:ext uri="{BB962C8B-B14F-4D97-AF65-F5344CB8AC3E}">
        <p14:creationId xmlns:p14="http://schemas.microsoft.com/office/powerpoint/2010/main" val="174112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users plug in USB drives they find?</a:t>
            </a:r>
          </a:p>
          <a:p>
            <a:pPr marL="514350" indent="-514350">
              <a:buFont typeface="+mj-lt"/>
              <a:buAutoNum type="arabicPeriod"/>
            </a:pPr>
            <a:r>
              <a:rPr lang="en-US" dirty="0"/>
              <a:t>Can we increase the effectiveness of this </a:t>
            </a:r>
            <a:r>
              <a:rPr lang="en-US" dirty="0" smtClean="0"/>
              <a:t>attack?</a:t>
            </a:r>
          </a:p>
          <a:p>
            <a:pPr marL="514350" indent="-514350">
              <a:buFont typeface="+mj-lt"/>
              <a:buAutoNum type="arabicPeriod"/>
            </a:pPr>
            <a:r>
              <a:rPr lang="en-US" dirty="0" smtClean="0"/>
              <a:t>Why do people plug in the flash drives and open files?</a:t>
            </a:r>
          </a:p>
        </p:txBody>
      </p:sp>
    </p:spTree>
    <p:extLst>
      <p:ext uri="{BB962C8B-B14F-4D97-AF65-F5344CB8AC3E}">
        <p14:creationId xmlns:p14="http://schemas.microsoft.com/office/powerpoint/2010/main" val="39600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56F00"/>
                </a:solidFill>
              </a:rPr>
              <a:t>Do users plug in USB drives they find?</a:t>
            </a:r>
          </a:p>
          <a:p>
            <a:pPr marL="514350" indent="-514350">
              <a:buFont typeface="+mj-lt"/>
              <a:buAutoNum type="arabicPeriod"/>
            </a:pPr>
            <a:r>
              <a:rPr lang="en-US" dirty="0"/>
              <a:t>Can we increase the effectiveness of this </a:t>
            </a:r>
            <a:r>
              <a:rPr lang="en-US" dirty="0" smtClean="0"/>
              <a:t>attack?</a:t>
            </a:r>
          </a:p>
          <a:p>
            <a:pPr marL="514350" indent="-514350">
              <a:buFont typeface="+mj-lt"/>
              <a:buAutoNum type="arabicPeriod"/>
            </a:pPr>
            <a:r>
              <a:rPr lang="en-US" dirty="0" smtClean="0"/>
              <a:t>Why do people plug in the flash drives and open files?</a:t>
            </a:r>
          </a:p>
        </p:txBody>
      </p:sp>
    </p:spTree>
    <p:extLst>
      <p:ext uri="{BB962C8B-B14F-4D97-AF65-F5344CB8AC3E}">
        <p14:creationId xmlns:p14="http://schemas.microsoft.com/office/powerpoint/2010/main" val="61421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609600" y="2011364"/>
            <a:ext cx="10972800" cy="3716336"/>
          </a:xfrm>
        </p:spPr>
        <p:txBody>
          <a:bodyPr/>
          <a:lstStyle/>
          <a:p>
            <a:r>
              <a:rPr lang="en-US" dirty="0" smtClean="0"/>
              <a:t>Dropped, photographed, and geolocated 297 drives on the University of Illinois campus.</a:t>
            </a:r>
          </a:p>
          <a:p>
            <a:pPr lvl="1"/>
            <a:r>
              <a:rPr lang="en-US" dirty="0" smtClean="0"/>
              <a:t>30 different locations, 5 types of drives, 2 </a:t>
            </a:r>
            <a:r>
              <a:rPr lang="en-US" dirty="0"/>
              <a:t>times of </a:t>
            </a:r>
            <a:r>
              <a:rPr lang="en-US" dirty="0" smtClean="0"/>
              <a:t>day.</a:t>
            </a:r>
          </a:p>
          <a:p>
            <a:r>
              <a:rPr lang="en-US" dirty="0" smtClean="0"/>
              <a:t>Periodically revisited locations and recorded when drives were moved.</a:t>
            </a:r>
          </a:p>
          <a:p>
            <a:r>
              <a:rPr lang="en-US" dirty="0" smtClean="0"/>
              <a:t>Recorded when users opened files on the flash drive.</a:t>
            </a:r>
          </a:p>
          <a:p>
            <a:r>
              <a:rPr lang="en-US" dirty="0" smtClean="0"/>
              <a:t>Presented users with a voluntary survey.</a:t>
            </a:r>
          </a:p>
        </p:txBody>
      </p:sp>
    </p:spTree>
    <p:extLst>
      <p:ext uri="{BB962C8B-B14F-4D97-AF65-F5344CB8AC3E}">
        <p14:creationId xmlns:p14="http://schemas.microsoft.com/office/powerpoint/2010/main" val="40700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sz="2800" dirty="0" smtClean="0"/>
              <a:t>Project vetted and approved by the Illinois Institutional Review Board (IRB #15445).</a:t>
            </a:r>
          </a:p>
          <a:p>
            <a:r>
              <a:rPr lang="en-US" sz="2800" dirty="0" smtClean="0"/>
              <a:t>Worked with various stakeholders, </a:t>
            </a:r>
            <a:r>
              <a:rPr lang="en-US" sz="2800" dirty="0" smtClean="0"/>
              <a:t>including </a:t>
            </a:r>
            <a:r>
              <a:rPr lang="en-US" sz="2800" dirty="0" smtClean="0"/>
              <a:t>campus police, legal counsel, and Technology Services, in advance of the experiment.</a:t>
            </a:r>
          </a:p>
          <a:p>
            <a:r>
              <a:rPr lang="en-US" sz="2800" dirty="0" smtClean="0"/>
              <a:t>Participants were debriefed as soon as they clicked on a file on the flash drive.</a:t>
            </a:r>
          </a:p>
          <a:p>
            <a:pPr lvl="1"/>
            <a:r>
              <a:rPr lang="en-US" sz="2400" dirty="0" smtClean="0"/>
              <a:t>Files loaded a remote image (were masquerading as HTML files).</a:t>
            </a:r>
          </a:p>
          <a:p>
            <a:pPr lvl="1"/>
            <a:r>
              <a:rPr lang="en-US" sz="2400" dirty="0" smtClean="0"/>
              <a:t>We </a:t>
            </a:r>
            <a:r>
              <a:rPr lang="en-US" sz="2400" b="1" dirty="0" smtClean="0"/>
              <a:t>require</a:t>
            </a:r>
            <a:r>
              <a:rPr lang="en-US" sz="2400" dirty="0" smtClean="0"/>
              <a:t> a click—we don’t run any code when they plug the drive in.</a:t>
            </a:r>
          </a:p>
        </p:txBody>
      </p:sp>
    </p:spTree>
    <p:extLst>
      <p:ext uri="{BB962C8B-B14F-4D97-AF65-F5344CB8AC3E}">
        <p14:creationId xmlns:p14="http://schemas.microsoft.com/office/powerpoint/2010/main" val="156674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a:pPr>
            <a:r>
              <a:rPr lang="en-US" dirty="0" smtClean="0"/>
              <a:t> Do </a:t>
            </a:r>
            <a:r>
              <a:rPr lang="en-US" dirty="0"/>
              <a:t>users plug in USB drives they find?</a:t>
            </a:r>
          </a:p>
        </p:txBody>
      </p:sp>
      <p:graphicFrame>
        <p:nvGraphicFramePr>
          <p:cNvPr id="4" name="Diagram 3"/>
          <p:cNvGraphicFramePr/>
          <p:nvPr>
            <p:extLst>
              <p:ext uri="{D42A27DB-BD31-4B8C-83A1-F6EECF244321}">
                <p14:modId xmlns:p14="http://schemas.microsoft.com/office/powerpoint/2010/main" val="157889351"/>
              </p:ext>
            </p:extLst>
          </p:nvPr>
        </p:nvGraphicFramePr>
        <p:xfrm>
          <a:off x="1384300" y="1752600"/>
          <a:ext cx="7581900" cy="483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258300" y="1879600"/>
            <a:ext cx="1930400" cy="1569660"/>
          </a:xfrm>
          <a:prstGeom prst="rect">
            <a:avLst/>
          </a:prstGeom>
          <a:solidFill>
            <a:schemeClr val="bg2">
              <a:lumMod val="40000"/>
              <a:lumOff val="60000"/>
            </a:schemeClr>
          </a:solidFill>
        </p:spPr>
        <p:txBody>
          <a:bodyPr wrap="square" rtlCol="0">
            <a:spAutoFit/>
          </a:bodyPr>
          <a:lstStyle/>
          <a:p>
            <a:r>
              <a:rPr lang="en-US" sz="3200" dirty="0" smtClean="0">
                <a:solidFill>
                  <a:schemeClr val="accent6"/>
                </a:solidFill>
              </a:rPr>
              <a:t>45</a:t>
            </a:r>
            <a:r>
              <a:rPr lang="en-US" sz="3200" dirty="0" smtClean="0"/>
              <a:t> – </a:t>
            </a:r>
            <a:r>
              <a:rPr lang="en-US" sz="3200" dirty="0" smtClean="0">
                <a:solidFill>
                  <a:srgbClr val="00B050"/>
                </a:solidFill>
                <a:latin typeface="+mn-lt"/>
              </a:rPr>
              <a:t>98</a:t>
            </a:r>
            <a:r>
              <a:rPr lang="en-US" sz="3200" dirty="0" smtClean="0"/>
              <a:t>% success rate.</a:t>
            </a:r>
            <a:endParaRPr lang="en-US" sz="3200" dirty="0"/>
          </a:p>
        </p:txBody>
      </p:sp>
      <p:cxnSp>
        <p:nvCxnSpPr>
          <p:cNvPr id="14" name="Elbow Connector 13"/>
          <p:cNvCxnSpPr/>
          <p:nvPr/>
        </p:nvCxnSpPr>
        <p:spPr>
          <a:xfrm rot="5400000">
            <a:off x="9185880" y="2543780"/>
            <a:ext cx="119440" cy="1955800"/>
          </a:xfrm>
          <a:prstGeom prst="bentConnector2">
            <a:avLst/>
          </a:prstGeom>
          <a:ln w="101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8178800" y="2677130"/>
            <a:ext cx="2984500" cy="2504470"/>
          </a:xfrm>
          <a:prstGeom prst="bentConnector3">
            <a:avLst>
              <a:gd name="adj1" fmla="val -7447"/>
            </a:avLst>
          </a:prstGeom>
          <a:ln w="1016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897860-9DB2-4A48-9C69-07481FBAF5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DC92C8B-4DE7-FC4F-8052-75E2AFF1AB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9508974-7F55-E543-B26C-3C1CA33E5A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the Attack</a:t>
            </a:r>
            <a:endParaRPr lang="en-US" dirty="0"/>
          </a:p>
        </p:txBody>
      </p:sp>
      <p:sp>
        <p:nvSpPr>
          <p:cNvPr id="3" name="Content Placeholder 2"/>
          <p:cNvSpPr>
            <a:spLocks noGrp="1"/>
          </p:cNvSpPr>
          <p:nvPr>
            <p:ph idx="1"/>
          </p:nvPr>
        </p:nvSpPr>
        <p:spPr>
          <a:xfrm>
            <a:off x="609600" y="2011363"/>
            <a:ext cx="3594100" cy="4525963"/>
          </a:xfrm>
        </p:spPr>
        <p:txBody>
          <a:bodyPr/>
          <a:lstStyle/>
          <a:p>
            <a:r>
              <a:rPr lang="en-US" dirty="0" smtClean="0"/>
              <a:t>Most drives were picked up and opened </a:t>
            </a:r>
            <a:r>
              <a:rPr lang="en-US" b="1" dirty="0" smtClean="0"/>
              <a:t>quickly</a:t>
            </a:r>
            <a:r>
              <a:rPr lang="en-US" dirty="0" smtClean="0"/>
              <a:t>—median time between drop and file open was 6.9 hours.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700" y="1767734"/>
            <a:ext cx="7378700" cy="4769592"/>
          </a:xfrm>
          <a:prstGeom prst="rect">
            <a:avLst/>
          </a:prstGeom>
        </p:spPr>
      </p:pic>
    </p:spTree>
    <p:extLst>
      <p:ext uri="{BB962C8B-B14F-4D97-AF65-F5344CB8AC3E}">
        <p14:creationId xmlns:p14="http://schemas.microsoft.com/office/powerpoint/2010/main" val="692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20806</TotalTime>
  <Words>779</Words>
  <Application>Microsoft Macintosh PowerPoint</Application>
  <PresentationFormat>Widescreen</PresentationFormat>
  <Paragraphs>85</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ＭＳ Ｐゴシック</vt:lpstr>
      <vt:lpstr>Tahoma</vt:lpstr>
      <vt:lpstr>Arial</vt:lpstr>
      <vt:lpstr>Default Theme</vt:lpstr>
      <vt:lpstr>Users Really Do Plug in USB Drives They Find</vt:lpstr>
      <vt:lpstr>The Anecdote</vt:lpstr>
      <vt:lpstr>…Now on Mr. Robot!</vt:lpstr>
      <vt:lpstr>Research Questions</vt:lpstr>
      <vt:lpstr>Research Questions</vt:lpstr>
      <vt:lpstr>Experiment</vt:lpstr>
      <vt:lpstr>Ethics</vt:lpstr>
      <vt:lpstr> Do users plug in USB drives they find?</vt:lpstr>
      <vt:lpstr>Speed of the Attack</vt:lpstr>
      <vt:lpstr>Research Questions</vt:lpstr>
      <vt:lpstr>Drive Types</vt:lpstr>
      <vt:lpstr>Drive Contents</vt:lpstr>
      <vt:lpstr>Locations</vt:lpstr>
      <vt:lpstr>2. Can we increase the effectiveness of this attack?</vt:lpstr>
      <vt:lpstr>Research Questions</vt:lpstr>
      <vt:lpstr>The Attack Funnel, Revisited</vt:lpstr>
      <vt:lpstr>USB Survey</vt:lpstr>
      <vt:lpstr>3. Why do people plug in the flash drives and open files?</vt:lpstr>
      <vt:lpstr>Summary</vt:lpstr>
      <vt:lpstr>Thank You!</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the Malicious USB Anecdote</dc:title>
  <dc:creator>Matt Tischer</dc:creator>
  <cp:lastModifiedBy>Matthew Tischer</cp:lastModifiedBy>
  <cp:revision>469</cp:revision>
  <cp:lastPrinted>2015-09-08T18:52:05Z</cp:lastPrinted>
  <dcterms:created xsi:type="dcterms:W3CDTF">2015-09-03T17:23:04Z</dcterms:created>
  <dcterms:modified xsi:type="dcterms:W3CDTF">2016-05-23T19:33:09Z</dcterms:modified>
</cp:coreProperties>
</file>