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1" r:id="rId1"/>
  </p:sldMasterIdLst>
  <p:notesMasterIdLst>
    <p:notesMasterId r:id="rId35"/>
  </p:notesMasterIdLst>
  <p:handoutMasterIdLst>
    <p:handoutMasterId r:id="rId36"/>
  </p:handoutMasterIdLst>
  <p:sldIdLst>
    <p:sldId id="477" r:id="rId2"/>
    <p:sldId id="478" r:id="rId3"/>
    <p:sldId id="479" r:id="rId4"/>
    <p:sldId id="480" r:id="rId5"/>
    <p:sldId id="481" r:id="rId6"/>
    <p:sldId id="504" r:id="rId7"/>
    <p:sldId id="482" r:id="rId8"/>
    <p:sldId id="505" r:id="rId9"/>
    <p:sldId id="483" r:id="rId10"/>
    <p:sldId id="484" r:id="rId11"/>
    <p:sldId id="485" r:id="rId12"/>
    <p:sldId id="503" r:id="rId13"/>
    <p:sldId id="486" r:id="rId14"/>
    <p:sldId id="487" r:id="rId15"/>
    <p:sldId id="488" r:id="rId16"/>
    <p:sldId id="489" r:id="rId17"/>
    <p:sldId id="490" r:id="rId18"/>
    <p:sldId id="506" r:id="rId19"/>
    <p:sldId id="491" r:id="rId20"/>
    <p:sldId id="492" r:id="rId21"/>
    <p:sldId id="493" r:id="rId22"/>
    <p:sldId id="494" r:id="rId23"/>
    <p:sldId id="509" r:id="rId24"/>
    <p:sldId id="495" r:id="rId25"/>
    <p:sldId id="507" r:id="rId26"/>
    <p:sldId id="496" r:id="rId27"/>
    <p:sldId id="497" r:id="rId28"/>
    <p:sldId id="498" r:id="rId29"/>
    <p:sldId id="499" r:id="rId30"/>
    <p:sldId id="500" r:id="rId31"/>
    <p:sldId id="501" r:id="rId32"/>
    <p:sldId id="502" r:id="rId33"/>
    <p:sldId id="508" r:id="rId3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4025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1225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5F2507E5-B154-4D9C-A3F6-AC1624014A88}">
          <p14:sldIdLst>
            <p14:sldId id="477"/>
          </p14:sldIdLst>
        </p14:section>
        <p14:section name="Style Slides" id="{71149E94-22CD-4880-B35C-FD748779EF9A}">
          <p14:sldIdLst>
            <p14:sldId id="478"/>
            <p14:sldId id="479"/>
            <p14:sldId id="480"/>
            <p14:sldId id="481"/>
            <p14:sldId id="504"/>
            <p14:sldId id="482"/>
            <p14:sldId id="505"/>
            <p14:sldId id="483"/>
            <p14:sldId id="484"/>
            <p14:sldId id="485"/>
            <p14:sldId id="503"/>
            <p14:sldId id="486"/>
            <p14:sldId id="487"/>
            <p14:sldId id="488"/>
            <p14:sldId id="489"/>
            <p14:sldId id="490"/>
            <p14:sldId id="506"/>
            <p14:sldId id="491"/>
            <p14:sldId id="492"/>
            <p14:sldId id="493"/>
            <p14:sldId id="494"/>
            <p14:sldId id="509"/>
            <p14:sldId id="495"/>
            <p14:sldId id="507"/>
            <p14:sldId id="496"/>
            <p14:sldId id="497"/>
            <p14:sldId id="498"/>
            <p14:sldId id="499"/>
            <p14:sldId id="500"/>
            <p14:sldId id="501"/>
            <p14:sldId id="502"/>
            <p14:sldId id="50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319" userDrawn="1">
          <p15:clr>
            <a:srgbClr val="A4A3A4"/>
          </p15:clr>
        </p15:guide>
        <p15:guide id="2" pos="204" userDrawn="1">
          <p15:clr>
            <a:srgbClr val="A4A3A4"/>
          </p15:clr>
        </p15:guide>
        <p15:guide id="3" orient="horz" pos="3453" userDrawn="1">
          <p15:clr>
            <a:srgbClr val="A4A3A4"/>
          </p15:clr>
        </p15:guide>
        <p15:guide id="4" orient="horz" pos="7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57"/>
    <a:srgbClr val="9FA29C"/>
    <a:srgbClr val="A4A6A0"/>
    <a:srgbClr val="F7F7F5"/>
    <a:srgbClr val="C9CBC4"/>
    <a:srgbClr val="C5C9C2"/>
    <a:srgbClr val="EEEFEC"/>
    <a:srgbClr val="CFD1CB"/>
    <a:srgbClr val="000000"/>
    <a:srgbClr val="045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32" autoAdjust="0"/>
    <p:restoredTop sz="95337" autoAdjust="0"/>
  </p:normalViewPr>
  <p:slideViewPr>
    <p:cSldViewPr snapToGrid="0" snapToObjects="1">
      <p:cViewPr varScale="1">
        <p:scale>
          <a:sx n="73" d="100"/>
          <a:sy n="73" d="100"/>
        </p:scale>
        <p:origin x="-712" y="-112"/>
      </p:cViewPr>
      <p:guideLst>
        <p:guide orient="horz" pos="2319"/>
        <p:guide orient="horz" pos="3453"/>
        <p:guide orient="horz" pos="731"/>
        <p:guide pos="204"/>
      </p:guideLst>
    </p:cSldViewPr>
  </p:slideViewPr>
  <p:outlineViewPr>
    <p:cViewPr>
      <p:scale>
        <a:sx n="33" d="100"/>
        <a:sy n="33" d="100"/>
      </p:scale>
      <p:origin x="0" y="40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2556" y="78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.emf"/><Relationship Id="rId1" Type="http://schemas.openxmlformats.org/officeDocument/2006/relationships/theme" Target="../theme/theme3.xml"/><Relationship Id="rId2" Type="http://schemas.openxmlformats.org/officeDocument/2006/relationships/image" Target="../media/image1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37497" y="9611345"/>
            <a:ext cx="461047" cy="2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8" tIns="45560" rIns="91118" bIns="45560" numCol="1" anchor="b" anchorCtr="0" compatLnSpc="1">
            <a:prstTxWarp prst="textNoShape">
              <a:avLst/>
            </a:prstTxWarp>
          </a:bodyPr>
          <a:lstStyle>
            <a:lvl1pPr algn="r" defTabSz="911774">
              <a:defRPr sz="1000">
                <a:solidFill>
                  <a:srgbClr val="999999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28ED8937-AD48-488D-B66E-038C5F2F00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199841" y="176294"/>
            <a:ext cx="6404291" cy="374623"/>
          </a:xfrm>
          <a:prstGeom prst="rect">
            <a:avLst/>
          </a:prstGeom>
        </p:spPr>
        <p:txBody>
          <a:bodyPr lIns="91019" tIns="45510" rIns="91019" bIns="4551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299"/>
              </a:spcAft>
              <a:defRPr/>
            </a:pPr>
            <a:r>
              <a:rPr lang="en-US" sz="1000" b="1" dirty="0">
                <a:solidFill>
                  <a:srgbClr val="999999"/>
                </a:solidFill>
                <a:latin typeface="Arial"/>
                <a:cs typeface="Arial"/>
                <a:sym typeface="Gill Sans Light" charset="0"/>
              </a:rPr>
              <a:t>CISPA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999999"/>
                </a:solidFill>
                <a:latin typeface="Arial"/>
                <a:cs typeface="Arial"/>
                <a:sym typeface="Gill Sans Light" charset="0"/>
              </a:rPr>
              <a:t>Center for IT Security, Privacy and </a:t>
            </a:r>
            <a:r>
              <a:rPr lang="en-US" sz="1000" dirty="0" smtClean="0">
                <a:solidFill>
                  <a:srgbClr val="999999"/>
                </a:solidFill>
                <a:latin typeface="Arial"/>
                <a:cs typeface="Arial"/>
                <a:sym typeface="Gill Sans Light" charset="0"/>
              </a:rPr>
              <a:t>Accountability</a:t>
            </a:r>
            <a:endParaRPr lang="en-US" sz="1000" dirty="0">
              <a:solidFill>
                <a:srgbClr val="999999"/>
              </a:solidFill>
              <a:latin typeface="Arial"/>
              <a:cs typeface="Arial"/>
            </a:endParaRPr>
          </a:p>
        </p:txBody>
      </p:sp>
      <p:pic>
        <p:nvPicPr>
          <p:cNvPr id="11268" name="Picture 2" descr="S:\CISPA\administration\logo\CISPA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2026" y="269525"/>
            <a:ext cx="561753" cy="31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724" y="9684238"/>
            <a:ext cx="811945" cy="12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2" descr="dfk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5053" y="9638467"/>
            <a:ext cx="706517" cy="1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3" descr="mpi_R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2380" y="9611345"/>
            <a:ext cx="613679" cy="21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5" descr="UdS_Logo_NEU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81" y="9616431"/>
            <a:ext cx="472061" cy="18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Slide Number Placeholder 21"/>
          <p:cNvSpPr txBox="1">
            <a:spLocks/>
          </p:cNvSpPr>
          <p:nvPr/>
        </p:nvSpPr>
        <p:spPr bwMode="auto">
          <a:xfrm>
            <a:off x="3136058" y="9611347"/>
            <a:ext cx="3084130" cy="235623"/>
          </a:xfrm>
          <a:prstGeom prst="rect">
            <a:avLst/>
          </a:prstGeom>
          <a:noFill/>
          <a:ln>
            <a:noFill/>
          </a:ln>
          <a:extLst/>
        </p:spPr>
        <p:txBody>
          <a:bodyPr lIns="63978" tIns="31989" rIns="63978" bIns="31989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sz="1000" dirty="0">
              <a:solidFill>
                <a:srgbClr val="999999"/>
              </a:solidFill>
              <a:cs typeface="Tahoma" pitchFamily="34" charset="0"/>
              <a:sym typeface="Gill Sans Light"/>
            </a:endParaRPr>
          </a:p>
        </p:txBody>
      </p:sp>
      <p:cxnSp>
        <p:nvCxnSpPr>
          <p:cNvPr id="22" name="Straight Connector 9"/>
          <p:cNvCxnSpPr/>
          <p:nvPr/>
        </p:nvCxnSpPr>
        <p:spPr>
          <a:xfrm>
            <a:off x="196693" y="623805"/>
            <a:ext cx="6284702" cy="0"/>
          </a:xfrm>
          <a:prstGeom prst="line">
            <a:avLst/>
          </a:prstGeom>
          <a:ln w="12700" cmpd="sng">
            <a:solidFill>
              <a:srgbClr val="04536D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/>
          <p:cNvCxnSpPr/>
          <p:nvPr/>
        </p:nvCxnSpPr>
        <p:spPr>
          <a:xfrm>
            <a:off x="193546" y="10102931"/>
            <a:ext cx="6284702" cy="0"/>
          </a:xfrm>
          <a:prstGeom prst="line">
            <a:avLst/>
          </a:prstGeom>
          <a:ln w="12700" cmpd="sng">
            <a:solidFill>
              <a:srgbClr val="04536D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57568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.emf"/><Relationship Id="rId6" Type="http://schemas.openxmlformats.org/officeDocument/2006/relationships/image" Target="../media/image2.png"/><Relationship Id="rId1" Type="http://schemas.openxmlformats.org/officeDocument/2006/relationships/theme" Target="../theme/theme2.xml"/><Relationship Id="rId2" Type="http://schemas.openxmlformats.org/officeDocument/2006/relationships/image" Target="../media/image8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37497" y="9611345"/>
            <a:ext cx="461047" cy="2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8" tIns="45560" rIns="91118" bIns="45560" numCol="1" anchor="b" anchorCtr="0" compatLnSpc="1">
            <a:prstTxWarp prst="textNoShape">
              <a:avLst/>
            </a:prstTxWarp>
          </a:bodyPr>
          <a:lstStyle>
            <a:lvl1pPr algn="r" defTabSz="911774">
              <a:defRPr sz="1000">
                <a:solidFill>
                  <a:srgbClr val="999999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724AC7A5-4BC6-4E9E-9C61-6C15BF58FA0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4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724" y="9684238"/>
            <a:ext cx="811945" cy="12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2" descr="dfki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5053" y="9638467"/>
            <a:ext cx="706517" cy="1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3" descr="mpi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2380" y="9611345"/>
            <a:ext cx="613679" cy="21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UdS_Logo_NEU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281" y="9616431"/>
            <a:ext cx="472061" cy="18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Slide Number Placeholder 21"/>
          <p:cNvSpPr txBox="1">
            <a:spLocks/>
          </p:cNvSpPr>
          <p:nvPr/>
        </p:nvSpPr>
        <p:spPr bwMode="auto">
          <a:xfrm>
            <a:off x="3136058" y="9611347"/>
            <a:ext cx="3084130" cy="235623"/>
          </a:xfrm>
          <a:prstGeom prst="rect">
            <a:avLst/>
          </a:prstGeom>
          <a:noFill/>
          <a:ln>
            <a:noFill/>
          </a:ln>
          <a:extLst/>
        </p:spPr>
        <p:txBody>
          <a:bodyPr lIns="63978" tIns="31989" rIns="63978" bIns="31989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sz="1000" dirty="0">
              <a:solidFill>
                <a:srgbClr val="999999"/>
              </a:solidFill>
              <a:cs typeface="Tahoma" pitchFamily="34" charset="0"/>
              <a:sym typeface="Gill Sans Light"/>
            </a:endParaRP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99841" y="176294"/>
            <a:ext cx="6404291" cy="374623"/>
          </a:xfrm>
          <a:prstGeom prst="rect">
            <a:avLst/>
          </a:prstGeom>
        </p:spPr>
        <p:txBody>
          <a:bodyPr lIns="91019" tIns="45510" rIns="91019" bIns="4551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299"/>
              </a:spcAft>
              <a:defRPr/>
            </a:pPr>
            <a:r>
              <a:rPr lang="en-US" sz="1000" b="1" dirty="0" smtClean="0">
                <a:solidFill>
                  <a:srgbClr val="999999"/>
                </a:solidFill>
                <a:latin typeface="Arial"/>
                <a:cs typeface="Arial"/>
                <a:sym typeface="Gill Sans Light" charset="0"/>
              </a:rPr>
              <a:t>CISPA</a:t>
            </a:r>
            <a:endParaRPr lang="en-US" sz="1000" b="1" dirty="0">
              <a:solidFill>
                <a:srgbClr val="999999"/>
              </a:solidFill>
              <a:latin typeface="Arial"/>
              <a:cs typeface="Arial"/>
              <a:sym typeface="Gill Sans Light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rgbClr val="999999"/>
                </a:solidFill>
                <a:latin typeface="Arial"/>
                <a:cs typeface="Arial"/>
                <a:sym typeface="Gill Sans Light" charset="0"/>
              </a:rPr>
              <a:t>Center for IT Security, Privacy and Accountability</a:t>
            </a:r>
            <a:endParaRPr lang="en-US" sz="900" dirty="0">
              <a:solidFill>
                <a:srgbClr val="999999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6693" y="623805"/>
            <a:ext cx="6284702" cy="0"/>
          </a:xfrm>
          <a:prstGeom prst="line">
            <a:avLst/>
          </a:prstGeom>
          <a:ln w="12700" cmpd="sng">
            <a:solidFill>
              <a:srgbClr val="04536D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3546" y="10102931"/>
            <a:ext cx="6284702" cy="0"/>
          </a:xfrm>
          <a:prstGeom prst="line">
            <a:avLst/>
          </a:prstGeom>
          <a:ln w="12700" cmpd="sng">
            <a:solidFill>
              <a:srgbClr val="04536D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Image Placeholder 1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9" tIns="45510" rIns="91019" bIns="45510" rtlCol="0" anchor="ctr"/>
          <a:lstStyle/>
          <a:p>
            <a:pPr lvl="0"/>
            <a:endParaRPr lang="en-US" noProof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232885" y="4714137"/>
            <a:ext cx="6368100" cy="4732782"/>
          </a:xfrm>
          <a:prstGeom prst="rect">
            <a:avLst/>
          </a:prstGeom>
        </p:spPr>
        <p:txBody>
          <a:bodyPr vert="horz" lIns="91019" tIns="45510" rIns="91019" bIns="45510" rtlCol="0"/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  <a:endParaRPr lang="en-US" noProof="0"/>
          </a:p>
        </p:txBody>
      </p:sp>
      <p:pic>
        <p:nvPicPr>
          <p:cNvPr id="10253" name="Picture 2" descr="S:\CISPA\administration\logo\CISPA-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92026" y="269525"/>
            <a:ext cx="561753" cy="31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499553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415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AC7A5-4BC6-4E9E-9C61-6C15BF58FA0C}" type="slidenum">
              <a:rPr lang="de-DE" smtClean="0"/>
              <a:pPr>
                <a:defRPr/>
              </a:pPr>
              <a:t>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988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AC7A5-4BC6-4E9E-9C61-6C15BF58FA0C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684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55% confident Free,</a:t>
            </a:r>
            <a:r>
              <a:rPr lang="en-US" baseline="0" dirty="0" smtClean="0"/>
              <a:t> 47 all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AC7A5-4BC6-4E9E-9C61-6C15BF58FA0C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3234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Third case:</a:t>
            </a:r>
            <a:r>
              <a:rPr lang="en-US" baseline="0" dirty="0" smtClean="0"/>
              <a:t> mostly for </a:t>
            </a:r>
            <a:r>
              <a:rPr lang="en-US" baseline="0" dirty="0" err="1" smtClean="0"/>
              <a:t>ssl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AC7A5-4BC6-4E9E-9C61-6C15BF58FA0C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922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Func</a:t>
            </a:r>
            <a:r>
              <a:rPr lang="en-US" dirty="0" smtClean="0"/>
              <a:t>: 87% least</a:t>
            </a:r>
            <a:r>
              <a:rPr lang="en-US" baseline="0" dirty="0" smtClean="0"/>
              <a:t> permission, 33% </a:t>
            </a:r>
            <a:r>
              <a:rPr lang="en-US" baseline="0" dirty="0" err="1" smtClean="0"/>
              <a:t>ssl</a:t>
            </a:r>
            <a:endParaRPr lang="en-US" baseline="0" dirty="0" smtClean="0"/>
          </a:p>
          <a:p>
            <a:r>
              <a:rPr lang="en-US" dirty="0" smtClean="0"/>
              <a:t>Secure: 38% </a:t>
            </a:r>
            <a:r>
              <a:rPr lang="en-US" dirty="0" err="1" smtClean="0"/>
              <a:t>ssl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AC7A5-4BC6-4E9E-9C61-6C15BF58FA0C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877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-7815" y="-19157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64274" tIns="32137" rIns="64274" bIns="32137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UdS_Logo_NEU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1971" y="794756"/>
            <a:ext cx="1828924" cy="73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2"/>
          <p:cNvCxnSpPr/>
          <p:nvPr userDrawn="1"/>
        </p:nvCxnSpPr>
        <p:spPr bwMode="auto">
          <a:xfrm>
            <a:off x="584328" y="4090988"/>
            <a:ext cx="7957887" cy="0"/>
          </a:xfrm>
          <a:prstGeom prst="line">
            <a:avLst/>
          </a:prstGeom>
          <a:solidFill>
            <a:srgbClr val="6C7472"/>
          </a:solidFill>
          <a:ln w="41275" cap="flat" cmpd="sng" algn="ctr">
            <a:gradFill flip="none" rotWithShape="1">
              <a:gsLst>
                <a:gs pos="0">
                  <a:srgbClr val="0C85B3"/>
                </a:gs>
                <a:gs pos="100000">
                  <a:srgbClr val="04536D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2" descr="S:\CISPA\administration\logo\CISPA-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0117" y="585276"/>
            <a:ext cx="203676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168" y="4202327"/>
            <a:ext cx="7747620" cy="794653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Gill Sans Light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43168" y="2874570"/>
            <a:ext cx="7747268" cy="1202531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lnSpc>
                <a:spcPct val="90000"/>
              </a:lnSpc>
              <a:defRPr sz="4000" spc="0" baseline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2"/>
          </p:nvPr>
        </p:nvSpPr>
        <p:spPr>
          <a:xfrm>
            <a:off x="543168" y="5189811"/>
            <a:ext cx="7744000" cy="254507"/>
          </a:xfrm>
          <a:prstGeom prst="rect">
            <a:avLst/>
          </a:prstGeom>
        </p:spPr>
        <p:txBody>
          <a:bodyPr vert="horz" lIns="64270" tIns="32135" rIns="64270" bIns="32135"/>
          <a:lstStyle>
            <a:lvl1pPr>
              <a:defRPr lang="x-none" sz="1700" baseline="0" dirty="0" smtClean="0">
                <a:solidFill>
                  <a:srgbClr val="04536D"/>
                </a:solidFill>
                <a:latin typeface="Calibri" pitchFamily="34" charset="0"/>
                <a:ea typeface="+mn-ea"/>
                <a:cs typeface="Calibri" pitchFamily="34" charset="0"/>
                <a:sym typeface="Gill Sans Light" charset="0"/>
              </a:defRPr>
            </a:lvl1pPr>
            <a:lvl2pPr>
              <a:defRPr lang="x-none" sz="2000" dirty="0" smtClean="0">
                <a:solidFill>
                  <a:srgbClr val="1990BD"/>
                </a:solidFill>
                <a:latin typeface="Tahoma"/>
                <a:ea typeface="+mn-ea"/>
                <a:cs typeface="Tahoma"/>
                <a:sym typeface="Gill Sans Light" charset="0"/>
              </a:defRPr>
            </a:lvl2pPr>
            <a:lvl3pPr>
              <a:defRPr lang="x-none" sz="2000" dirty="0" smtClean="0">
                <a:solidFill>
                  <a:srgbClr val="1990BD"/>
                </a:solidFill>
                <a:latin typeface="Tahoma"/>
                <a:ea typeface="+mn-ea"/>
                <a:cs typeface="Tahoma"/>
                <a:sym typeface="Gill Sans Light" charset="0"/>
              </a:defRPr>
            </a:lvl3pPr>
            <a:lvl4pPr>
              <a:defRPr lang="x-none" sz="2000" dirty="0" smtClean="0">
                <a:solidFill>
                  <a:srgbClr val="1990BD"/>
                </a:solidFill>
                <a:latin typeface="Tahoma"/>
                <a:ea typeface="+mn-ea"/>
                <a:cs typeface="Tahoma"/>
                <a:sym typeface="Gill Sans Light" charset="0"/>
              </a:defRPr>
            </a:lvl4pPr>
            <a:lvl5pPr>
              <a:defRPr lang="en-US" sz="2000" dirty="0" smtClean="0">
                <a:solidFill>
                  <a:srgbClr val="1990BD"/>
                </a:solidFill>
                <a:latin typeface="Tahoma"/>
                <a:ea typeface="+mn-ea"/>
                <a:cs typeface="Tahoma"/>
                <a:sym typeface="Gill Sans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8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3"/>
          </p:nvPr>
        </p:nvSpPr>
        <p:spPr>
          <a:xfrm>
            <a:off x="317443" y="1035843"/>
            <a:ext cx="8435769" cy="5262564"/>
          </a:xfrm>
          <a:prstGeom prst="rect">
            <a:avLst/>
          </a:prstGeom>
        </p:spPr>
        <p:txBody>
          <a:bodyPr vert="horz" lIns="64270" tIns="32135" rIns="64270" bIns="32135"/>
          <a:lstStyle>
            <a:lvl1pPr marL="261924" indent="-261924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628618" indent="-274624">
              <a:spcBef>
                <a:spcPts val="600"/>
              </a:spcBef>
              <a:spcAft>
                <a:spcPts val="60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982612" indent="-236526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257236" indent="-274624">
              <a:spcBef>
                <a:spcPts val="600"/>
              </a:spcBef>
              <a:spcAft>
                <a:spcPts val="600"/>
              </a:spcAft>
              <a:buFont typeface="Lucida Grande"/>
              <a:buChar char="-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519160" indent="-261924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C32CF2-FD04-4172-B86C-D48045D5FE5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02381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"/>
          <p:cNvSpPr/>
          <p:nvPr userDrawn="1"/>
        </p:nvSpPr>
        <p:spPr bwMode="auto">
          <a:xfrm>
            <a:off x="0" y="877824"/>
            <a:ext cx="9144000" cy="5530292"/>
          </a:xfrm>
          <a:prstGeom prst="rect">
            <a:avLst/>
          </a:prstGeom>
          <a:gradFill>
            <a:gsLst>
              <a:gs pos="28000">
                <a:srgbClr val="90CCE8">
                  <a:lumMod val="92000"/>
                  <a:lumOff val="8000"/>
                </a:srgbClr>
              </a:gs>
              <a:gs pos="2000">
                <a:schemeClr val="bg1">
                  <a:alpha val="77000"/>
                </a:schemeClr>
              </a:gs>
              <a:gs pos="56000">
                <a:srgbClr val="2099D1">
                  <a:alpha val="75000"/>
                </a:srgbClr>
              </a:gs>
              <a:gs pos="100000">
                <a:srgbClr val="20658C"/>
              </a:gs>
              <a:gs pos="90000">
                <a:srgbClr val="04536D">
                  <a:alpha val="8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normalizeH="0" baseline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grpSp>
        <p:nvGrpSpPr>
          <p:cNvPr id="6" name="Gruppieren 18"/>
          <p:cNvGrpSpPr/>
          <p:nvPr userDrawn="1"/>
        </p:nvGrpSpPr>
        <p:grpSpPr>
          <a:xfrm>
            <a:off x="-7315" y="4578283"/>
            <a:ext cx="9151315" cy="1785944"/>
            <a:chOff x="-7315" y="4578283"/>
            <a:chExt cx="9151315" cy="1785944"/>
          </a:xfrm>
        </p:grpSpPr>
        <p:pic>
          <p:nvPicPr>
            <p:cNvPr id="7" name="Picture 4" descr="http://www.cispa-security.de/cache/media/mediapool/2012_02/x700_y_d30470_2012_0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24101" y="4578283"/>
              <a:ext cx="3126541" cy="1764000"/>
            </a:xfrm>
            <a:prstGeom prst="rect">
              <a:avLst/>
            </a:prstGeom>
            <a:ln>
              <a:noFill/>
            </a:ln>
            <a:effectLst>
              <a:outerShdw blurRad="508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cispa-security.de/cache/media/mediapool/2012_02/x700_y_6a7ab0_2012_0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51388" y="4600227"/>
              <a:ext cx="4392612" cy="1764000"/>
            </a:xfrm>
            <a:prstGeom prst="rect">
              <a:avLst/>
            </a:prstGeom>
            <a:ln>
              <a:noFill/>
            </a:ln>
            <a:effectLst>
              <a:outerShdw blurRad="508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C:\Users\sgerling\Desktop\E22_BIB_small_Iris Maurer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7315" y="4578283"/>
              <a:ext cx="2304570" cy="1764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1730842"/>
            <a:ext cx="8520262" cy="2527779"/>
          </a:xfrm>
          <a:prstGeom prst="rect">
            <a:avLst/>
          </a:prstGeom>
        </p:spPr>
        <p:txBody>
          <a:bodyPr vert="horz"/>
          <a:lstStyle>
            <a:lvl1pPr algn="ctr">
              <a:defRPr lang="en-US" sz="72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2422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161925"/>
            <a:ext cx="9144000" cy="66960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64274" tIns="32137" rIns="64274" bIns="32137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S:\CISPA\administration\logo\CISPA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242888"/>
            <a:ext cx="1058863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19"/>
          <p:cNvSpPr>
            <a:spLocks noGrp="1"/>
          </p:cNvSpPr>
          <p:nvPr>
            <p:ph sz="quarter" idx="12"/>
          </p:nvPr>
        </p:nvSpPr>
        <p:spPr>
          <a:xfrm>
            <a:off x="317443" y="1035843"/>
            <a:ext cx="8435769" cy="5262564"/>
          </a:xfrm>
          <a:prstGeom prst="rect">
            <a:avLst/>
          </a:prstGeom>
        </p:spPr>
        <p:txBody>
          <a:bodyPr vert="horz" lIns="64270" tIns="32135" rIns="64270" bIns="32135"/>
          <a:lstStyle>
            <a:lvl1pPr marL="261924" indent="-261924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628618" indent="-274624">
              <a:spcBef>
                <a:spcPts val="600"/>
              </a:spcBef>
              <a:spcAft>
                <a:spcPts val="60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982612" indent="-236526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257236" indent="-274624">
              <a:spcBef>
                <a:spcPts val="600"/>
              </a:spcBef>
              <a:spcAft>
                <a:spcPts val="600"/>
              </a:spcAft>
              <a:buFont typeface="Lucida Grande"/>
              <a:buChar char="-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519160" indent="-261924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3"/>
          </p:nvPr>
        </p:nvSpPr>
        <p:spPr>
          <a:xfrm>
            <a:off x="3400565" y="6492874"/>
            <a:ext cx="1298656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7.4.2016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4"/>
          </p:nvPr>
        </p:nvSpPr>
        <p:spPr>
          <a:xfrm>
            <a:off x="4699221" y="6492875"/>
            <a:ext cx="3854229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CISPA Übersicht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32CF2-FD04-4172-B86C-D48045D5FE54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333375" y="6561138"/>
            <a:ext cx="3014663" cy="215900"/>
            <a:chOff x="1739914" y="8909248"/>
            <a:chExt cx="9803046" cy="701923"/>
          </a:xfrm>
        </p:grpSpPr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65979" y="9162344"/>
              <a:ext cx="2632211" cy="408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2" descr="dfki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77685" y="9037484"/>
              <a:ext cx="2294748" cy="462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3" descr="mpi_RG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551928" y="8909248"/>
              <a:ext cx="1991032" cy="70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 descr="UdS_Logo_NEU.pd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914" y="8909248"/>
              <a:ext cx="1746570" cy="700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161925"/>
            <a:ext cx="9144000" cy="66960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64274" tIns="32137" rIns="64274" bIns="32137"/>
          <a:lstStyle/>
          <a:p>
            <a:pPr>
              <a:defRPr/>
            </a:pPr>
            <a:endParaRPr lang="de-DE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" name="Picture 2" descr="S:\CISPA\administration\logo\CISPA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242888"/>
            <a:ext cx="1058863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10"/>
          </p:nvPr>
        </p:nvSpPr>
        <p:spPr>
          <a:xfrm>
            <a:off x="3400565" y="6492874"/>
            <a:ext cx="1298656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7.4.2016</a:t>
            </a:r>
            <a:endParaRPr lang="de-DE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>
          <a:xfrm>
            <a:off x="4699221" y="6492875"/>
            <a:ext cx="3854229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CISPA Übersicht</a:t>
            </a:r>
            <a:endParaRPr lang="de-DE" dirty="0"/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2CF2-FD04-4172-B86C-D48045D5FE54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8" name="Group 12"/>
          <p:cNvGrpSpPr>
            <a:grpSpLocks/>
          </p:cNvGrpSpPr>
          <p:nvPr userDrawn="1"/>
        </p:nvGrpSpPr>
        <p:grpSpPr bwMode="auto">
          <a:xfrm>
            <a:off x="333375" y="6561138"/>
            <a:ext cx="3014663" cy="215900"/>
            <a:chOff x="1739914" y="8909248"/>
            <a:chExt cx="9803046" cy="701923"/>
          </a:xfrm>
        </p:grpSpPr>
        <p:pic>
          <p:nvPicPr>
            <p:cNvPr id="9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65979" y="9162344"/>
              <a:ext cx="2632211" cy="408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2" descr="dfki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77685" y="9037484"/>
              <a:ext cx="2294748" cy="462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3" descr="mpi_RG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551928" y="8909248"/>
              <a:ext cx="1991032" cy="70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 descr="UdS_Logo_NEU.pd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914" y="8909248"/>
              <a:ext cx="1746570" cy="700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02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224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00488"/>
            <a:ext cx="4038600" cy="2225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3400565" y="6492874"/>
            <a:ext cx="1298656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7.4.2016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4699221" y="6492875"/>
            <a:ext cx="3854229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CISPA Übersicht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2CF2-FD04-4172-B86C-D48045D5FE5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02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02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3400565" y="6492874"/>
            <a:ext cx="1298656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7.4.2016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4699221" y="6492875"/>
            <a:ext cx="3854229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CISPA Übersicht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2CF2-FD04-4172-B86C-D48045D5FE5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400565" y="6492874"/>
            <a:ext cx="1298656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7.4.2016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99221" y="6492875"/>
            <a:ext cx="3854229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CISPA Übersicht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2CF2-FD04-4172-B86C-D48045D5FE5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086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3400565" y="6492874"/>
            <a:ext cx="1298656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7.4.2016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699221" y="6492875"/>
            <a:ext cx="3854229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CISPA Übersicht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2CF2-FD04-4172-B86C-D48045D5FE5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56422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image" Target="../media/image2.png"/><Relationship Id="rId13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C85B3"/>
            </a:gs>
            <a:gs pos="78000">
              <a:srgbClr val="04536D"/>
            </a:gs>
            <a:gs pos="100000">
              <a:srgbClr val="04536D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161925"/>
            <a:ext cx="9144000" cy="66960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64274" tIns="32137" rIns="64274" bIns="32137"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5" descr="UdS_Logo_NEU.pd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6561140"/>
            <a:ext cx="537111" cy="21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S:\CISPA\administration\logo\CISPA-logo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76416" y="6408496"/>
            <a:ext cx="867700" cy="49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6799" y="161925"/>
            <a:ext cx="8567893" cy="63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553450" y="6492875"/>
            <a:ext cx="526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6C32CF2-FD04-4172-B86C-D48045D5FE5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8667" y="6435792"/>
            <a:ext cx="889568" cy="3325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7" r:id="rId2"/>
    <p:sldLayoutId id="2147483688" r:id="rId3"/>
    <p:sldLayoutId id="2147483681" r:id="rId4"/>
    <p:sldLayoutId id="2147483682" r:id="rId5"/>
    <p:sldLayoutId id="2147483685" r:id="rId6"/>
    <p:sldLayoutId id="2147483686" r:id="rId7"/>
    <p:sldLayoutId id="2147483692" r:id="rId8"/>
    <p:sldLayoutId id="2147483694" r:id="rId9"/>
  </p:sldLayoutIdLst>
  <p:transition xmlns:p14="http://schemas.microsoft.com/office/powerpoint/2010/main"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spc="0" baseline="0">
          <a:solidFill>
            <a:srgbClr val="04536D"/>
          </a:solidFill>
          <a:latin typeface="Calibri" panose="020F0502020204030204" pitchFamily="34" charset="0"/>
          <a:ea typeface="MS PGothic" pitchFamily="34" charset="-128"/>
          <a:cs typeface="Tahoma"/>
          <a:sym typeface="Gill Sans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Tahoma" charset="0"/>
          <a:ea typeface="MS PGothic" pitchFamily="34" charset="-128"/>
          <a:cs typeface="Tahoma" pitchFamily="34" charset="0"/>
          <a:sym typeface="Gill Sans Ligh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Tahoma" charset="0"/>
          <a:ea typeface="MS PGothic" pitchFamily="34" charset="-128"/>
          <a:cs typeface="Tahoma" pitchFamily="34" charset="0"/>
          <a:sym typeface="Gill Sans Ligh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Tahoma" charset="0"/>
          <a:ea typeface="MS PGothic" pitchFamily="34" charset="-128"/>
          <a:cs typeface="Tahoma" pitchFamily="34" charset="0"/>
          <a:sym typeface="Gill Sans Ligh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Tahoma" charset="0"/>
          <a:ea typeface="MS PGothic" pitchFamily="34" charset="-128"/>
          <a:cs typeface="Tahoma" pitchFamily="34" charset="0"/>
          <a:sym typeface="Gill Sans Light"/>
        </a:defRPr>
      </a:lvl5pPr>
      <a:lvl6pPr marL="321374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642750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964124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285500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38125" indent="-238125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/>
          <a:ea typeface="MS PGothic" pitchFamily="34" charset="-128"/>
          <a:cs typeface="Tahoma"/>
          <a:sym typeface="Gill Sans Light"/>
        </a:defRPr>
      </a:lvl1pPr>
      <a:lvl2pPr marL="519113" indent="-198438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/>
          <a:ea typeface="MS PGothic" pitchFamily="34" charset="-128"/>
          <a:cs typeface="Tahoma"/>
          <a:sym typeface="Gill Sans Light"/>
        </a:defRPr>
      </a:lvl2pPr>
      <a:lvl3pPr marL="801688" indent="-15875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/>
          <a:ea typeface="MS PGothic" pitchFamily="34" charset="-128"/>
          <a:cs typeface="Tahoma"/>
          <a:sym typeface="Gill Sans Light"/>
        </a:defRPr>
      </a:lvl3pPr>
      <a:lvl4pPr marL="1122363" indent="-15875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/>
          <a:ea typeface="MS PGothic" pitchFamily="34" charset="-128"/>
          <a:cs typeface="Tahoma"/>
          <a:sym typeface="Gill Sans Light"/>
        </a:defRPr>
      </a:lvl4pPr>
      <a:lvl5pPr marL="1444625" indent="-15875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/>
          <a:ea typeface="MS PGothic" pitchFamily="34" charset="-128"/>
          <a:cs typeface="Tahoma"/>
          <a:sym typeface="Gill Sans Light"/>
        </a:defRPr>
      </a:lvl5pPr>
      <a:lvl6pPr marL="321374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64275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964124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2855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91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car@cs.uni-saarland.de" TargetMode="External"/><Relationship Id="rId3" Type="http://schemas.openxmlformats.org/officeDocument/2006/relationships/hyperlink" Target="mailto:mmazurek@cs.umd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43168" y="4206050"/>
            <a:ext cx="7747620" cy="794653"/>
          </a:xfrm>
        </p:spPr>
        <p:txBody>
          <a:bodyPr/>
          <a:lstStyle/>
          <a:p>
            <a:r>
              <a:rPr lang="de-DE" b="1" dirty="0" smtClean="0"/>
              <a:t>Yasemin Acar</a:t>
            </a:r>
            <a:r>
              <a:rPr lang="de-DE" dirty="0" smtClean="0"/>
              <a:t>, Michael Backes, Sascha Fahl, </a:t>
            </a:r>
            <a:r>
              <a:rPr lang="de-DE" dirty="0" err="1" smtClean="0"/>
              <a:t>Doowon</a:t>
            </a:r>
            <a:r>
              <a:rPr lang="de-DE" dirty="0" smtClean="0"/>
              <a:t> Kim*, Michelle </a:t>
            </a:r>
            <a:r>
              <a:rPr lang="de-DE" dirty="0" err="1" smtClean="0"/>
              <a:t>Mazurek</a:t>
            </a:r>
            <a:r>
              <a:rPr lang="de-DE" dirty="0" smtClean="0"/>
              <a:t>*, Christian </a:t>
            </a:r>
            <a:r>
              <a:rPr lang="de-DE" dirty="0" err="1" smtClean="0"/>
              <a:t>Stransky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You</a:t>
            </a:r>
            <a:r>
              <a:rPr lang="de-DE" dirty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You‘re</a:t>
            </a:r>
            <a:r>
              <a:rPr lang="de-DE" dirty="0" smtClean="0"/>
              <a:t> </a:t>
            </a:r>
            <a:r>
              <a:rPr lang="de-DE" dirty="0" err="1" smtClean="0"/>
              <a:t>Looking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100" dirty="0" smtClean="0"/>
              <a:t>The Impact </a:t>
            </a:r>
            <a:r>
              <a:rPr lang="de-DE" sz="3100" dirty="0" err="1" smtClean="0"/>
              <a:t>of</a:t>
            </a:r>
            <a:r>
              <a:rPr lang="de-DE" sz="3100" dirty="0" smtClean="0"/>
              <a:t> Information </a:t>
            </a:r>
            <a:r>
              <a:rPr lang="de-DE" sz="3100" dirty="0" err="1" smtClean="0"/>
              <a:t>Sources</a:t>
            </a:r>
            <a:r>
              <a:rPr lang="de-DE" sz="3100" dirty="0" smtClean="0"/>
              <a:t> on Code Security</a:t>
            </a:r>
            <a:endParaRPr lang="en-US" sz="3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err="1" smtClean="0"/>
              <a:t>Cispa</a:t>
            </a:r>
            <a:r>
              <a:rPr lang="de-DE" dirty="0" smtClean="0"/>
              <a:t>, Saarland University; *University </a:t>
            </a:r>
            <a:r>
              <a:rPr lang="de-DE" dirty="0" err="1" smtClean="0"/>
              <a:t>of</a:t>
            </a:r>
            <a:r>
              <a:rPr lang="de-DE" dirty="0" smtClean="0"/>
              <a:t> Maryland, College Park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593" y="339262"/>
            <a:ext cx="2577647" cy="13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293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Explained what they were going to do</a:t>
            </a:r>
          </a:p>
          <a:p>
            <a:r>
              <a:rPr lang="en-US" dirty="0" smtClean="0"/>
              <a:t>Asked them to think aloud and practiced it with them </a:t>
            </a:r>
          </a:p>
          <a:p>
            <a:pPr lvl="1"/>
            <a:r>
              <a:rPr lang="en-US" dirty="0" smtClean="0"/>
              <a:t>with some of them, for quite a while!</a:t>
            </a:r>
          </a:p>
          <a:p>
            <a:r>
              <a:rPr lang="en-US" dirty="0" smtClean="0"/>
              <a:t>Randomly assigned them to one in four conditions:</a:t>
            </a:r>
          </a:p>
          <a:p>
            <a:pPr lvl="1"/>
            <a:r>
              <a:rPr lang="en-US" dirty="0" smtClean="0"/>
              <a:t>Stack Overflow: Only use Stack Overflow for lookups</a:t>
            </a:r>
          </a:p>
          <a:p>
            <a:pPr lvl="1"/>
            <a:r>
              <a:rPr lang="en-US" dirty="0" smtClean="0"/>
              <a:t>Official Android Documentation: Start at </a:t>
            </a:r>
            <a:r>
              <a:rPr lang="en-US" dirty="0" err="1" smtClean="0"/>
              <a:t>developer.android.com</a:t>
            </a:r>
            <a:r>
              <a:rPr lang="en-US" dirty="0" smtClean="0"/>
              <a:t>, don’t leave the domain</a:t>
            </a:r>
          </a:p>
          <a:p>
            <a:pPr lvl="1"/>
            <a:r>
              <a:rPr lang="en-US" dirty="0" smtClean="0"/>
              <a:t>Books: Only use books (in pdf and print): Pro Android 4, Android Security Internals</a:t>
            </a:r>
          </a:p>
          <a:p>
            <a:pPr lvl="1"/>
            <a:r>
              <a:rPr lang="en-US" dirty="0" smtClean="0"/>
              <a:t>Free: Start with Google, do whatever</a:t>
            </a:r>
          </a:p>
        </p:txBody>
      </p:sp>
    </p:spTree>
    <p:extLst>
      <p:ext uri="{BB962C8B-B14F-4D97-AF65-F5344CB8AC3E}">
        <p14:creationId xmlns:p14="http://schemas.microsoft.com/office/powerpoint/2010/main" val="8766280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randomized order, we asked them to solve 4 programming tasks </a:t>
            </a:r>
          </a:p>
          <a:p>
            <a:r>
              <a:rPr lang="en-US" dirty="0" smtClean="0"/>
              <a:t>Cutoff after 20 minutes</a:t>
            </a:r>
          </a:p>
          <a:p>
            <a:r>
              <a:rPr lang="en-US" dirty="0" smtClean="0"/>
              <a:t>Chose tasks that</a:t>
            </a:r>
            <a:endParaRPr lang="en-US" dirty="0"/>
          </a:p>
          <a:p>
            <a:pPr lvl="1"/>
            <a:r>
              <a:rPr lang="en-US" dirty="0" smtClean="0"/>
              <a:t>could be solved in those 20 minutes</a:t>
            </a:r>
          </a:p>
          <a:p>
            <a:pPr lvl="1"/>
            <a:r>
              <a:rPr lang="en-US" dirty="0" smtClean="0"/>
              <a:t>could be solved in a secure way or not using the given resources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relevant to security in real world Android apps</a:t>
            </a:r>
          </a:p>
          <a:p>
            <a:r>
              <a:rPr lang="en-US" dirty="0" smtClean="0"/>
              <a:t>They had to complete code in a skeleton </a:t>
            </a:r>
            <a:r>
              <a:rPr lang="en-US" smtClean="0"/>
              <a:t>Android </a:t>
            </a:r>
            <a:r>
              <a:rPr lang="en-US" smtClean="0"/>
              <a:t>app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810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Android Studio &amp; Emulator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3" y="1243052"/>
            <a:ext cx="8737600" cy="4468918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71" y="1243053"/>
            <a:ext cx="2865136" cy="4468918"/>
          </a:xfrm>
        </p:spPr>
      </p:pic>
    </p:spTree>
    <p:extLst>
      <p:ext uri="{BB962C8B-B14F-4D97-AF65-F5344CB8AC3E}">
        <p14:creationId xmlns:p14="http://schemas.microsoft.com/office/powerpoint/2010/main" val="2648990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Login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Store user login credentials locally and persistently.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31" y="1618756"/>
            <a:ext cx="5375627" cy="44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83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Change the HTTP connection to HTTPS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Added fun: The server certificate was issued for a subdomain instead of the top level domain</a:t>
            </a:r>
          </a:p>
          <a:p>
            <a:r>
              <a:rPr lang="en-US" dirty="0" smtClean="0"/>
              <a:t>Hostname mismatch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68" y="1385503"/>
            <a:ext cx="4118014" cy="35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67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privilege / least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When the phone button is clicked, call the hotline.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54" y="1878860"/>
            <a:ext cx="6011668" cy="30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76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 Process Communication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Make an activity callable from Apps from the same developer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76" y="1474300"/>
            <a:ext cx="5388337" cy="48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82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7443" y="1035843"/>
            <a:ext cx="8435769" cy="2403393"/>
          </a:xfrm>
        </p:spPr>
        <p:txBody>
          <a:bodyPr/>
          <a:lstStyle/>
          <a:p>
            <a:r>
              <a:rPr lang="en-US" dirty="0" smtClean="0"/>
              <a:t>Most of them enjoyed the study.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Free choice wins on confidence in having answered the task correctly.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9" y="1569493"/>
            <a:ext cx="6469724" cy="227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55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perception of 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3" y="1020398"/>
            <a:ext cx="3843252" cy="4466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6465" y="1244642"/>
            <a:ext cx="43187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Free choice and Stack Overflow win in usability 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and helpfulness.</a:t>
            </a:r>
          </a:p>
          <a:p>
            <a:pPr marL="342900" indent="-342900">
              <a:buFont typeface="Wingdings" charset="2"/>
              <a:buChar char="§"/>
            </a:pPr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Wingdings" charset="2"/>
              <a:buChar char="§"/>
            </a:pPr>
            <a:endParaRPr lang="en-US" sz="2200" dirty="0" smtClean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Wingdings" charset="2"/>
              <a:buChar char="§"/>
            </a:pPr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Wingdings" charset="2"/>
              <a:buChar char="§"/>
            </a:pPr>
            <a:endParaRPr lang="en-US" sz="2200" dirty="0" smtClean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Wingdings" charset="2"/>
              <a:buChar char="§"/>
            </a:pPr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Wingdings" charset="2"/>
              <a:buChar char="§"/>
            </a:pPr>
            <a:endParaRPr lang="en-US" sz="2200" dirty="0" smtClean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Books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&amp;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 Official Documentation win on trust in correctness.</a:t>
            </a:r>
          </a:p>
        </p:txBody>
      </p:sp>
    </p:spTree>
    <p:extLst>
      <p:ext uri="{BB962C8B-B14F-4D97-AF65-F5344CB8AC3E}">
        <p14:creationId xmlns:p14="http://schemas.microsoft.com/office/powerpoint/2010/main" val="18176915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security.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7443" y="1035843"/>
            <a:ext cx="8123172" cy="5262564"/>
          </a:xfrm>
        </p:spPr>
        <p:txBody>
          <a:bodyPr/>
          <a:lstStyle/>
          <a:p>
            <a:r>
              <a:rPr lang="en-US" dirty="0" smtClean="0"/>
              <a:t>When they thought aloud, we noted if they </a:t>
            </a:r>
          </a:p>
          <a:p>
            <a:pPr lvl="1"/>
            <a:r>
              <a:rPr lang="en-US" dirty="0" smtClean="0"/>
              <a:t>thought about security (16%)</a:t>
            </a:r>
          </a:p>
          <a:p>
            <a:pPr lvl="1"/>
            <a:r>
              <a:rPr lang="en-US" dirty="0" smtClean="0"/>
              <a:t>not at </a:t>
            </a:r>
            <a:r>
              <a:rPr lang="en-US" dirty="0"/>
              <a:t>all (79% of all cases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or if they mentioned they did something less securely because of the study environment / time constraints (5%)</a:t>
            </a:r>
          </a:p>
          <a:p>
            <a:r>
              <a:rPr lang="en-US" dirty="0" smtClean="0"/>
              <a:t>60% self-reported that they thought about security!</a:t>
            </a:r>
          </a:p>
          <a:p>
            <a:r>
              <a:rPr lang="en-US" dirty="0" smtClean="0"/>
              <a:t>Highest number of mentions / self-reported mentions of security in book + official documentation conditions</a:t>
            </a:r>
          </a:p>
          <a:p>
            <a:r>
              <a:rPr lang="en-US" dirty="0" smtClean="0"/>
              <a:t>Lowest in Stack Overflow condition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12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ever had to look up something while writing code</a:t>
            </a:r>
            <a:r>
              <a:rPr lang="de-DE" dirty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36" y="1022780"/>
            <a:ext cx="5753458" cy="492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6" y="1728179"/>
            <a:ext cx="8237220" cy="36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191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rating – functional, even secure?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Login task was successful whenever login data were stored locally and persistently.</a:t>
            </a:r>
          </a:p>
          <a:p>
            <a:pPr lvl="1"/>
            <a:r>
              <a:rPr lang="en-US" dirty="0" smtClean="0"/>
              <a:t>Secure: Using </a:t>
            </a:r>
            <a:r>
              <a:rPr lang="en-US" dirty="0" err="1" smtClean="0"/>
              <a:t>SharedPreferences</a:t>
            </a:r>
            <a:r>
              <a:rPr lang="en-US" dirty="0" smtClean="0"/>
              <a:t>, mode private (default), local storage with mode private</a:t>
            </a:r>
          </a:p>
          <a:p>
            <a:pPr lvl="1"/>
            <a:r>
              <a:rPr lang="en-US" dirty="0" smtClean="0"/>
              <a:t>Insecure: world readable, either </a:t>
            </a:r>
            <a:r>
              <a:rPr lang="en-US" dirty="0" err="1" smtClean="0"/>
              <a:t>SharedPreferences</a:t>
            </a:r>
            <a:r>
              <a:rPr lang="en-US" dirty="0" smtClean="0"/>
              <a:t> in world readable mode or files, SD card..</a:t>
            </a:r>
          </a:p>
          <a:p>
            <a:r>
              <a:rPr lang="en-US" dirty="0" smtClean="0"/>
              <a:t>Networking task was successful if the connection worked via HTTPS.</a:t>
            </a:r>
          </a:p>
          <a:p>
            <a:pPr lvl="1"/>
            <a:r>
              <a:rPr lang="en-US" dirty="0" smtClean="0"/>
              <a:t>Secure: Custom Hostname verifier that checks for subdomains, optional: saying “this certificate should be changed”, public key pinning</a:t>
            </a:r>
          </a:p>
          <a:p>
            <a:pPr lvl="1"/>
            <a:r>
              <a:rPr lang="en-US" dirty="0" smtClean="0"/>
              <a:t>Insecure: Accept all certificates, Null hostname verifier (return true), anything else that shuts off TLS</a:t>
            </a:r>
          </a:p>
        </p:txBody>
      </p:sp>
    </p:spTree>
    <p:extLst>
      <p:ext uri="{BB962C8B-B14F-4D97-AF65-F5344CB8AC3E}">
        <p14:creationId xmlns:p14="http://schemas.microsoft.com/office/powerpoint/2010/main" val="18345975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rating – functional, even secure?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Least permission </a:t>
            </a:r>
            <a:r>
              <a:rPr lang="en-US" dirty="0"/>
              <a:t>task was successful when dial button worked.</a:t>
            </a:r>
          </a:p>
          <a:p>
            <a:pPr lvl="1"/>
            <a:r>
              <a:rPr lang="en-US" dirty="0"/>
              <a:t>Secure: Adherence to least privileges, ACTION_DIAL </a:t>
            </a:r>
          </a:p>
          <a:p>
            <a:pPr lvl="1"/>
            <a:r>
              <a:rPr lang="en-US" dirty="0"/>
              <a:t>Insecure: Least privilege violation, ACTION_CALL (requires permission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ICC task was successful if </a:t>
            </a:r>
            <a:r>
              <a:rPr lang="en-US" dirty="0" err="1" smtClean="0"/>
              <a:t>AndroidManifest.xml</a:t>
            </a:r>
            <a:r>
              <a:rPr lang="en-US" dirty="0" smtClean="0"/>
              <a:t> was changed such that the activity was callable from apps by the same developers.</a:t>
            </a:r>
          </a:p>
          <a:p>
            <a:pPr lvl="1"/>
            <a:r>
              <a:rPr lang="en-US" dirty="0" smtClean="0"/>
              <a:t>Secure: Custom permission, protection level signature or </a:t>
            </a:r>
            <a:r>
              <a:rPr lang="en-US" dirty="0" err="1" smtClean="0"/>
              <a:t>signatureOrSystem</a:t>
            </a:r>
            <a:endParaRPr lang="en-US" dirty="0" smtClean="0"/>
          </a:p>
          <a:p>
            <a:pPr lvl="1"/>
            <a:r>
              <a:rPr lang="en-US" dirty="0" smtClean="0"/>
              <a:t>Insecure: exported = true without permission or not manually setting the exported flag, but using Intent filter (exported = true automatically)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259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Functional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71831" y="3950634"/>
            <a:ext cx="3572169" cy="455332"/>
          </a:xfrm>
        </p:spPr>
        <p:txBody>
          <a:bodyPr/>
          <a:lstStyle/>
          <a:p>
            <a:r>
              <a:rPr lang="en-US" dirty="0" smtClean="0"/>
              <a:t>Functional correctness: </a:t>
            </a:r>
          </a:p>
          <a:p>
            <a:pPr lvl="1"/>
            <a:r>
              <a:rPr lang="en-US" dirty="0" smtClean="0"/>
              <a:t>67% Stack Overflow</a:t>
            </a:r>
          </a:p>
          <a:p>
            <a:pPr lvl="1"/>
            <a:r>
              <a:rPr lang="en-US" dirty="0" smtClean="0"/>
              <a:t>66% book</a:t>
            </a:r>
          </a:p>
          <a:p>
            <a:pPr lvl="1"/>
            <a:r>
              <a:rPr lang="en-US" dirty="0" smtClean="0"/>
              <a:t>52% Free choice</a:t>
            </a:r>
          </a:p>
          <a:p>
            <a:pPr lvl="1"/>
            <a:r>
              <a:rPr lang="en-US" dirty="0" smtClean="0"/>
              <a:t>40% official documentation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806"/>
            <a:ext cx="6109567" cy="28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01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66113" y="3785677"/>
            <a:ext cx="4814114" cy="3072323"/>
          </a:xfrm>
        </p:spPr>
        <p:txBody>
          <a:bodyPr/>
          <a:lstStyle/>
          <a:p>
            <a:r>
              <a:rPr lang="en-US" dirty="0"/>
              <a:t>Security:</a:t>
            </a:r>
          </a:p>
          <a:p>
            <a:pPr lvl="1"/>
            <a:r>
              <a:rPr lang="en-US" dirty="0"/>
              <a:t>86% official d</a:t>
            </a:r>
            <a:r>
              <a:rPr lang="en-US" dirty="0" smtClean="0"/>
              <a:t>ocumentation</a:t>
            </a:r>
            <a:endParaRPr lang="en-US" dirty="0"/>
          </a:p>
          <a:p>
            <a:pPr lvl="1"/>
            <a:r>
              <a:rPr lang="en-US" dirty="0"/>
              <a:t>73% book</a:t>
            </a:r>
          </a:p>
          <a:p>
            <a:pPr lvl="1"/>
            <a:r>
              <a:rPr lang="en-US" dirty="0"/>
              <a:t>66% Free choice</a:t>
            </a:r>
          </a:p>
          <a:p>
            <a:pPr lvl="1"/>
            <a:r>
              <a:rPr lang="en-US" dirty="0"/>
              <a:t>52% Stack Overflow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9" y="814777"/>
            <a:ext cx="6206649" cy="29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37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Stack Overflow leads to more functional code!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Significantly more often the results were functional </a:t>
            </a:r>
            <a:r>
              <a:rPr lang="en-US" dirty="0"/>
              <a:t>than </a:t>
            </a:r>
            <a:r>
              <a:rPr lang="en-US" dirty="0" smtClean="0"/>
              <a:t>with use of other resources.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Stack Overflow leads to insecure code!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984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Also, professional developers produced (statistically significant) slightly more functional code, but were no better at security.</a:t>
            </a:r>
          </a:p>
          <a:p>
            <a:endParaRPr lang="en-US" dirty="0"/>
          </a:p>
          <a:p>
            <a:r>
              <a:rPr lang="en-US" dirty="0"/>
              <a:t>The regression results can be admired in our paper.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541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Lookup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Official Documentation: A lot of scrolling and clicking on (internal) links. </a:t>
            </a:r>
          </a:p>
          <a:p>
            <a:r>
              <a:rPr lang="en-US" dirty="0" smtClean="0"/>
              <a:t>Books: Some read the actual books (scanning index), some used </a:t>
            </a:r>
            <a:r>
              <a:rPr lang="en-US" dirty="0" err="1" smtClean="0"/>
              <a:t>ctrl+F</a:t>
            </a:r>
            <a:r>
              <a:rPr lang="en-US" dirty="0" smtClean="0"/>
              <a:t> to search.</a:t>
            </a:r>
          </a:p>
          <a:p>
            <a:r>
              <a:rPr lang="en-US" dirty="0" smtClean="0"/>
              <a:t>Stack Overflow: Often unhelpful results, many search resets.</a:t>
            </a:r>
          </a:p>
          <a:p>
            <a:r>
              <a:rPr lang="en-US" dirty="0" smtClean="0"/>
              <a:t>Free choice: </a:t>
            </a:r>
          </a:p>
          <a:p>
            <a:pPr lvl="1"/>
            <a:r>
              <a:rPr lang="en-US" dirty="0" smtClean="0"/>
              <a:t>Everybody accessed official documentation!</a:t>
            </a:r>
          </a:p>
          <a:p>
            <a:pPr lvl="1"/>
            <a:r>
              <a:rPr lang="en-US" dirty="0" smtClean="0"/>
              <a:t>All but one person accessed Stack Overflow.</a:t>
            </a:r>
          </a:p>
          <a:p>
            <a:pPr lvl="1"/>
            <a:r>
              <a:rPr lang="en-US" dirty="0" smtClean="0"/>
              <a:t>One person even picked up a book!</a:t>
            </a:r>
          </a:p>
          <a:p>
            <a:pPr lvl="1"/>
            <a:r>
              <a:rPr lang="en-US" dirty="0" smtClean="0"/>
              <a:t>Results most closely resemble Stack Overflow.</a:t>
            </a:r>
          </a:p>
        </p:txBody>
      </p:sp>
    </p:spTree>
    <p:extLst>
      <p:ext uri="{BB962C8B-B14F-4D97-AF65-F5344CB8AC3E}">
        <p14:creationId xmlns:p14="http://schemas.microsoft.com/office/powerpoint/2010/main" val="518266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With a browser extension, we collected their browsing history.</a:t>
            </a:r>
          </a:p>
          <a:p>
            <a:r>
              <a:rPr lang="en-US" dirty="0" smtClean="0"/>
              <a:t>Went to all visited Stack Overflow sites.</a:t>
            </a:r>
          </a:p>
          <a:p>
            <a:pPr lvl="1"/>
            <a:r>
              <a:rPr lang="en-US" dirty="0" smtClean="0"/>
              <a:t>139 unique pages</a:t>
            </a:r>
          </a:p>
          <a:p>
            <a:pPr lvl="1"/>
            <a:r>
              <a:rPr lang="en-US" dirty="0" smtClean="0"/>
              <a:t>41 of them related to our tasks</a:t>
            </a:r>
          </a:p>
          <a:p>
            <a:pPr lvl="1"/>
            <a:r>
              <a:rPr lang="en-US" dirty="0" smtClean="0"/>
              <a:t>20 with code snippets</a:t>
            </a:r>
          </a:p>
          <a:p>
            <a:pPr lvl="2"/>
            <a:r>
              <a:rPr lang="en-US" dirty="0" smtClean="0"/>
              <a:t>7 with secure code only</a:t>
            </a:r>
          </a:p>
          <a:p>
            <a:pPr lvl="2"/>
            <a:r>
              <a:rPr lang="en-US" dirty="0" smtClean="0"/>
              <a:t>3 with both secure and insecure code</a:t>
            </a:r>
          </a:p>
          <a:p>
            <a:pPr lvl="2"/>
            <a:r>
              <a:rPr lang="en-US" dirty="0" smtClean="0"/>
              <a:t>10 with insecure code only!</a:t>
            </a:r>
          </a:p>
          <a:p>
            <a:pPr lvl="3"/>
            <a:r>
              <a:rPr lang="en-US" dirty="0" smtClean="0"/>
              <a:t>3 with warnings, (there’s a little hope)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9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7443" y="1035843"/>
            <a:ext cx="3635579" cy="5262564"/>
          </a:xfrm>
        </p:spPr>
        <p:txBody>
          <a:bodyPr/>
          <a:lstStyle/>
          <a:p>
            <a:r>
              <a:rPr lang="en-US" dirty="0" smtClean="0"/>
              <a:t>200,000 Android apps</a:t>
            </a:r>
          </a:p>
          <a:p>
            <a:pPr lvl="1"/>
            <a:r>
              <a:rPr lang="en-US" dirty="0" smtClean="0"/>
              <a:t>Static code analysis</a:t>
            </a:r>
          </a:p>
          <a:p>
            <a:pPr lvl="1"/>
            <a:r>
              <a:rPr lang="en-US" dirty="0" smtClean="0"/>
              <a:t>Found all API calls that participants used in our lab study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22" y="852961"/>
            <a:ext cx="3896750" cy="558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Both our studies suffer from an opt-in bias.</a:t>
            </a:r>
          </a:p>
          <a:p>
            <a:r>
              <a:rPr lang="en-US" dirty="0" smtClean="0"/>
              <a:t>Our lab participants’ experience differed slightly from the developers we emailed.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Lab studies always sacrifice a little external validity with an unnatural environment in order to gain comparability.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29" y="2300261"/>
            <a:ext cx="7509999" cy="294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95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We’ve done the same thing..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Tried to write an Android app that uses SSL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6" y="1923233"/>
            <a:ext cx="4777911" cy="3942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39" y="2525376"/>
            <a:ext cx="7844453" cy="308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80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If you want functional, secure code</a:t>
            </a:r>
            <a:r>
              <a:rPr lang="is-IS" dirty="0" smtClean="0"/>
              <a:t>… </a:t>
            </a:r>
          </a:p>
          <a:p>
            <a:pPr lvl="5"/>
            <a:endParaRPr lang="is-IS" dirty="0"/>
          </a:p>
          <a:p>
            <a:pPr lvl="5"/>
            <a:r>
              <a:rPr lang="is-IS" dirty="0" smtClean="0"/>
              <a:t>Take your developers offline and give them a book!</a:t>
            </a:r>
            <a:r>
              <a:rPr lang="en-US" dirty="0" smtClean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2" y="2528032"/>
            <a:ext cx="2832685" cy="350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Stack Overflow is usable and offers people quick fixes for their problems – </a:t>
            </a:r>
            <a:r>
              <a:rPr lang="en-US" dirty="0" smtClean="0">
                <a:solidFill>
                  <a:srgbClr val="C00000"/>
                </a:solidFill>
              </a:rPr>
              <a:t>but it is insecure!</a:t>
            </a:r>
          </a:p>
          <a:p>
            <a:r>
              <a:rPr lang="en-US" dirty="0" smtClean="0"/>
              <a:t>Official Documentation </a:t>
            </a:r>
            <a:r>
              <a:rPr lang="en-US" dirty="0" smtClean="0">
                <a:solidFill>
                  <a:srgbClr val="00B050"/>
                </a:solidFill>
              </a:rPr>
              <a:t>is secure</a:t>
            </a:r>
            <a:r>
              <a:rPr lang="en-US" dirty="0" smtClean="0"/>
              <a:t>, but less usable. </a:t>
            </a:r>
            <a:endParaRPr lang="en-US" dirty="0"/>
          </a:p>
          <a:p>
            <a:r>
              <a:rPr lang="en-US" dirty="0" smtClean="0"/>
              <a:t>We need to integrate both: Security and usability in one resource.</a:t>
            </a:r>
          </a:p>
          <a:p>
            <a:pPr lvl="1"/>
            <a:r>
              <a:rPr lang="en-US" dirty="0" smtClean="0"/>
              <a:t>Add a security rating to Stack Overflow that influences </a:t>
            </a:r>
            <a:r>
              <a:rPr lang="en-US" dirty="0" err="1" smtClean="0"/>
              <a:t>upvote</a:t>
            </a:r>
            <a:endParaRPr lang="en-US" dirty="0" smtClean="0"/>
          </a:p>
          <a:p>
            <a:pPr lvl="1"/>
            <a:r>
              <a:rPr lang="en-US" dirty="0" smtClean="0"/>
              <a:t>New security-focused Q&amp;A-site?</a:t>
            </a:r>
          </a:p>
          <a:p>
            <a:pPr lvl="1"/>
            <a:r>
              <a:rPr lang="en-US" dirty="0" smtClean="0"/>
              <a:t>Seamlessly integrate a Q&amp;A feature into the official documentation</a:t>
            </a:r>
          </a:p>
          <a:p>
            <a:pPr lvl="1"/>
            <a:r>
              <a:rPr lang="en-US" dirty="0" smtClean="0"/>
              <a:t>Find trouble spots in code </a:t>
            </a:r>
          </a:p>
          <a:p>
            <a:pPr lvl="2"/>
            <a:r>
              <a:rPr lang="en-US" dirty="0" smtClean="0"/>
              <a:t>Provide secure code snippet that fix those in the official documentation!</a:t>
            </a:r>
          </a:p>
        </p:txBody>
      </p:sp>
    </p:spTree>
    <p:extLst>
      <p:ext uri="{BB962C8B-B14F-4D97-AF65-F5344CB8AC3E}">
        <p14:creationId xmlns:p14="http://schemas.microsoft.com/office/powerpoint/2010/main" val="793002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And thank you to Sven </a:t>
            </a:r>
            <a:r>
              <a:rPr lang="en-US" dirty="0" err="1" smtClean="0"/>
              <a:t>Bugiel</a:t>
            </a:r>
            <a:r>
              <a:rPr lang="en-US" dirty="0" smtClean="0"/>
              <a:t>, who helped with the study!</a:t>
            </a:r>
          </a:p>
          <a:p>
            <a:r>
              <a:rPr lang="en-US" dirty="0" smtClean="0"/>
              <a:t>Thank you Marten </a:t>
            </a:r>
            <a:r>
              <a:rPr lang="en-US" dirty="0" err="1" smtClean="0"/>
              <a:t>Oltrogge</a:t>
            </a:r>
            <a:r>
              <a:rPr lang="en-US" dirty="0" smtClean="0"/>
              <a:t> for the static analysis results!</a:t>
            </a:r>
          </a:p>
          <a:p>
            <a:r>
              <a:rPr lang="en-US" dirty="0" smtClean="0"/>
              <a:t>Thank you Jennifer DeSimone and Joseph Smith from UMD’s IRB for being super helpful (and quick)!</a:t>
            </a:r>
          </a:p>
          <a:p>
            <a:r>
              <a:rPr lang="en-US" dirty="0" smtClean="0"/>
              <a:t>Thanks to Michelle </a:t>
            </a:r>
            <a:r>
              <a:rPr lang="en-US" dirty="0" err="1" smtClean="0"/>
              <a:t>Mazurek’s</a:t>
            </a:r>
            <a:r>
              <a:rPr lang="en-US" dirty="0" smtClean="0"/>
              <a:t> undergrads Andrew </a:t>
            </a:r>
            <a:r>
              <a:rPr lang="en-US" dirty="0" err="1" smtClean="0"/>
              <a:t>Lui</a:t>
            </a:r>
            <a:r>
              <a:rPr lang="en-US" dirty="0" smtClean="0"/>
              <a:t> and </a:t>
            </a:r>
            <a:r>
              <a:rPr lang="en-US" dirty="0" err="1" smtClean="0"/>
              <a:t>Yichen</a:t>
            </a:r>
            <a:r>
              <a:rPr lang="en-US" dirty="0" smtClean="0"/>
              <a:t> Qian who also helped with the study.</a:t>
            </a:r>
          </a:p>
          <a:p>
            <a:r>
              <a:rPr lang="en-US" dirty="0" smtClean="0"/>
              <a:t>Thanks to BMBF, CISPA and NIST for funding.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I’m happy to take questions!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4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Stack Overflow is usable and offers people quick fixes for their problems – </a:t>
            </a:r>
            <a:r>
              <a:rPr lang="en-US" dirty="0" smtClean="0">
                <a:solidFill>
                  <a:srgbClr val="C00000"/>
                </a:solidFill>
              </a:rPr>
              <a:t>but it is insecure!</a:t>
            </a:r>
          </a:p>
          <a:p>
            <a:r>
              <a:rPr lang="en-US" dirty="0" smtClean="0"/>
              <a:t>Official Documentation </a:t>
            </a:r>
            <a:r>
              <a:rPr lang="en-US" dirty="0" smtClean="0">
                <a:solidFill>
                  <a:srgbClr val="00B050"/>
                </a:solidFill>
              </a:rPr>
              <a:t>is secure</a:t>
            </a:r>
            <a:r>
              <a:rPr lang="en-US" dirty="0" smtClean="0"/>
              <a:t>, but less usable. </a:t>
            </a:r>
            <a:endParaRPr lang="en-US" dirty="0"/>
          </a:p>
          <a:p>
            <a:r>
              <a:rPr lang="en-US" dirty="0" smtClean="0"/>
              <a:t>We need to integrate both: Security and usability in one resource.</a:t>
            </a:r>
          </a:p>
          <a:p>
            <a:pPr lvl="1"/>
            <a:r>
              <a:rPr lang="en-US" dirty="0" smtClean="0"/>
              <a:t>Add a security rating to Stack Overflow that influences </a:t>
            </a:r>
            <a:r>
              <a:rPr lang="en-US" dirty="0" err="1" smtClean="0"/>
              <a:t>upvote</a:t>
            </a:r>
            <a:endParaRPr lang="en-US" dirty="0" smtClean="0"/>
          </a:p>
          <a:p>
            <a:pPr lvl="1"/>
            <a:r>
              <a:rPr lang="en-US" dirty="0" smtClean="0"/>
              <a:t>New security-focused Q&amp;A-site?</a:t>
            </a:r>
          </a:p>
          <a:p>
            <a:pPr lvl="1"/>
            <a:r>
              <a:rPr lang="en-US" dirty="0" smtClean="0"/>
              <a:t>Seamlessly integrate a Q&amp;A feature into the official documentation</a:t>
            </a:r>
          </a:p>
          <a:p>
            <a:pPr lvl="1"/>
            <a:r>
              <a:rPr lang="en-US" dirty="0" smtClean="0"/>
              <a:t>Find trouble spots in code </a:t>
            </a:r>
          </a:p>
          <a:p>
            <a:pPr lvl="2"/>
            <a:r>
              <a:rPr lang="en-US" dirty="0" smtClean="0"/>
              <a:t>Provide secure code snippet that fix those in the official documentation!</a:t>
            </a:r>
            <a:endParaRPr lang="en-US" dirty="0"/>
          </a:p>
          <a:p>
            <a:r>
              <a:rPr lang="en-US" dirty="0" smtClean="0"/>
              <a:t>Interested? </a:t>
            </a:r>
          </a:p>
          <a:p>
            <a:r>
              <a:rPr lang="en-US" dirty="0" smtClean="0"/>
              <a:t>Contact </a:t>
            </a:r>
            <a:r>
              <a:rPr lang="en-US" dirty="0" smtClean="0">
                <a:hlinkClick r:id="rId2"/>
              </a:rPr>
              <a:t>acar@cs.uni-saarland.de</a:t>
            </a:r>
            <a:r>
              <a:rPr lang="en-US" dirty="0"/>
              <a:t> or </a:t>
            </a:r>
            <a:r>
              <a:rPr lang="en-US" dirty="0" smtClean="0">
                <a:hlinkClick r:id="rId3"/>
              </a:rPr>
              <a:t>mmazurek@cs.umd.edu</a:t>
            </a:r>
            <a:r>
              <a:rPr lang="en-US" dirty="0" smtClean="0"/>
              <a:t>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7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..and it turned out to be a CCS paper in 2012.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Reverse engineered 13,500 Android apps</a:t>
            </a:r>
          </a:p>
          <a:p>
            <a:r>
              <a:rPr lang="en-US" dirty="0" smtClean="0"/>
              <a:t>Call Graphs</a:t>
            </a:r>
          </a:p>
          <a:p>
            <a:r>
              <a:rPr lang="en-US" dirty="0" smtClean="0"/>
              <a:t>Found custom </a:t>
            </a:r>
            <a:r>
              <a:rPr lang="en-US" dirty="0" err="1" smtClean="0"/>
              <a:t>trustmanagers</a:t>
            </a:r>
            <a:endParaRPr lang="en-US" dirty="0" smtClean="0"/>
          </a:p>
          <a:p>
            <a:pPr lvl="1"/>
            <a:r>
              <a:rPr lang="en-US" dirty="0" smtClean="0"/>
              <a:t>1074 (17%!!) of all apps with HTTPS fail!</a:t>
            </a:r>
          </a:p>
          <a:p>
            <a:pPr lvl="2"/>
            <a:r>
              <a:rPr lang="en-US" dirty="0" smtClean="0"/>
              <a:t>790 accept all certificates</a:t>
            </a:r>
          </a:p>
          <a:p>
            <a:pPr lvl="2"/>
            <a:r>
              <a:rPr lang="en-US" dirty="0" smtClean="0"/>
              <a:t>284 accept all hostnames</a:t>
            </a:r>
          </a:p>
          <a:p>
            <a:r>
              <a:rPr lang="en-US" dirty="0" smtClean="0"/>
              <a:t>Was this a unicorn flaw, or is this typical for Stack Overflow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1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Overflow considered insecure?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“Everyone knows” copy &amp; paste code from the Internet is bad.</a:t>
            </a:r>
          </a:p>
          <a:p>
            <a:r>
              <a:rPr lang="en-US" dirty="0" smtClean="0"/>
              <a:t>Insecure workflows, probably from Stack Overflow, can be found in apps.</a:t>
            </a:r>
          </a:p>
          <a:p>
            <a:r>
              <a:rPr lang="en-US" dirty="0" smtClean="0"/>
              <a:t>How does this happen? </a:t>
            </a:r>
          </a:p>
          <a:p>
            <a:r>
              <a:rPr lang="en-US" dirty="0" smtClean="0"/>
              <a:t>Can we isolate this?</a:t>
            </a:r>
          </a:p>
          <a:p>
            <a:r>
              <a:rPr lang="en-US" dirty="0" smtClean="0"/>
              <a:t>Does everyone just copy &amp; paste stuff?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827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to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kind of resources do developers actually use? </a:t>
            </a:r>
          </a:p>
          <a:p>
            <a:pPr lvl="1"/>
            <a:r>
              <a:rPr lang="en-US" dirty="0" smtClean="0"/>
              <a:t>Only Stack Overflow? </a:t>
            </a:r>
          </a:p>
          <a:p>
            <a:r>
              <a:rPr lang="en-US" dirty="0" smtClean="0"/>
              <a:t>Does this resource differ when the question is security-relevant? </a:t>
            </a:r>
          </a:p>
        </p:txBody>
      </p:sp>
    </p:spTree>
    <p:extLst>
      <p:ext uri="{BB962C8B-B14F-4D97-AF65-F5344CB8AC3E}">
        <p14:creationId xmlns:p14="http://schemas.microsoft.com/office/powerpoint/2010/main" val="306822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developer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7443" y="656013"/>
            <a:ext cx="8435769" cy="5262564"/>
          </a:xfrm>
        </p:spPr>
        <p:txBody>
          <a:bodyPr/>
          <a:lstStyle/>
          <a:p>
            <a:r>
              <a:rPr lang="en-US" dirty="0" smtClean="0"/>
              <a:t>Extracted developer email addresses from Android Apps</a:t>
            </a:r>
          </a:p>
          <a:p>
            <a:r>
              <a:rPr lang="en-US" dirty="0" smtClean="0"/>
              <a:t>Emailed 50,000 developers with a plea to participate in our survey (approved by the IRB of the University of </a:t>
            </a:r>
            <a:r>
              <a:rPr lang="en-US" dirty="0"/>
              <a:t>M</a:t>
            </a:r>
            <a:r>
              <a:rPr lang="en-US" dirty="0" smtClean="0"/>
              <a:t>aryland, College Park)</a:t>
            </a:r>
          </a:p>
          <a:p>
            <a:r>
              <a:rPr lang="en-US" dirty="0" smtClean="0"/>
              <a:t>Asked them which resource they use when they get stuck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69% Stack Overflow, 62% search engine; 27.5% official documentation</a:t>
            </a:r>
          </a:p>
          <a:p>
            <a:r>
              <a:rPr lang="en-US" dirty="0" smtClean="0"/>
              <a:t>A small number also mentioned books, blogs..</a:t>
            </a:r>
          </a:p>
          <a:p>
            <a:r>
              <a:rPr lang="en-US" dirty="0" smtClean="0"/>
              <a:t>Also asked them for demographic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62" y="2580689"/>
            <a:ext cx="4662463" cy="253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5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 the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Is it reasonable that Stack Overflow is so popular? </a:t>
            </a:r>
          </a:p>
          <a:p>
            <a:pPr lvl="1"/>
            <a:r>
              <a:rPr lang="en-US" dirty="0" smtClean="0"/>
              <a:t>Is it more helpful than other resources in finding solutions, fast?</a:t>
            </a:r>
          </a:p>
          <a:p>
            <a:endParaRPr lang="en-US" dirty="0"/>
          </a:p>
          <a:p>
            <a:r>
              <a:rPr lang="en-US" dirty="0" smtClean="0"/>
              <a:t>Does using Stack Overflow make code insecure? </a:t>
            </a:r>
          </a:p>
          <a:p>
            <a:endParaRPr lang="en-US" dirty="0" smtClean="0"/>
          </a:p>
          <a:p>
            <a:r>
              <a:rPr lang="en-US" dirty="0" smtClean="0"/>
              <a:t>Do developers think about security when writing security-relevant code? </a:t>
            </a:r>
          </a:p>
        </p:txBody>
      </p:sp>
    </p:spTree>
    <p:extLst>
      <p:ext uri="{BB962C8B-B14F-4D97-AF65-F5344CB8AC3E}">
        <p14:creationId xmlns:p14="http://schemas.microsoft.com/office/powerpoint/2010/main" val="1714379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 this – Lab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Recruited 54 Android developers to come to our lab		 (approved by the IRB of the University of Maryland, College Park)</a:t>
            </a:r>
          </a:p>
          <a:p>
            <a:r>
              <a:rPr lang="en-US" dirty="0" smtClean="0"/>
              <a:t>Recruitment in USA and Germany via mailing lists, poster advertisements, and, in the USA, Craigslist</a:t>
            </a:r>
          </a:p>
          <a:p>
            <a:r>
              <a:rPr lang="en-US" dirty="0" smtClean="0"/>
              <a:t>Asked 5 screening questions</a:t>
            </a:r>
          </a:p>
          <a:p>
            <a:r>
              <a:rPr lang="en-US" dirty="0" smtClean="0"/>
              <a:t>8 women, 48 students, ages 18-40 (mean 26, </a:t>
            </a:r>
            <a:r>
              <a:rPr lang="en-US" dirty="0" err="1" smtClean="0"/>
              <a:t>sd</a:t>
            </a:r>
            <a:r>
              <a:rPr lang="en-US" dirty="0" smtClean="0"/>
              <a:t>=4.7)</a:t>
            </a:r>
          </a:p>
          <a:p>
            <a:r>
              <a:rPr lang="en-US" dirty="0" smtClean="0"/>
              <a:t>12 in the US, 42 in Germany</a:t>
            </a:r>
          </a:p>
          <a:p>
            <a:r>
              <a:rPr lang="en-US" dirty="0" smtClean="0"/>
              <a:t>28 grew up in Germany, 6 in India, 5 in US</a:t>
            </a:r>
          </a:p>
          <a:p>
            <a:r>
              <a:rPr lang="en-US" dirty="0" smtClean="0"/>
              <a:t>No differences in gender, ages, education across US and German recruits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14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SPA_Vorlage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E36C09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alpha val="34000"/>
          </a:schemeClr>
        </a:solidFill>
        <a:ln w="57150" cmpd="sng">
          <a:solidFill>
            <a:schemeClr val="accent2"/>
          </a:solidFill>
          <a:prstDash val="sysDash"/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rgbClr val="6C747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CISPA_Vorlage.potx</Template>
  <TotalTime>212</TotalTime>
  <Words>1525</Words>
  <Application>Microsoft Macintosh PowerPoint</Application>
  <PresentationFormat>On-screen Show (4:3)</PresentationFormat>
  <Paragraphs>225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CISPA_Vorlage</vt:lpstr>
      <vt:lpstr>You Get Where You‘re Looking For The Impact of Information Sources on Code Security</vt:lpstr>
      <vt:lpstr>Have you ever had to look up something while writing code?</vt:lpstr>
      <vt:lpstr>We’ve done the same thing.. </vt:lpstr>
      <vt:lpstr>..and it turned out to be a CCS paper in 2012. </vt:lpstr>
      <vt:lpstr>Stack Overflow considered insecure?</vt:lpstr>
      <vt:lpstr>Talking to developers</vt:lpstr>
      <vt:lpstr>Online developer survey</vt:lpstr>
      <vt:lpstr>Isolate the conditions</vt:lpstr>
      <vt:lpstr>Isolate this – Lab study</vt:lpstr>
      <vt:lpstr>PowerPoint Presentation</vt:lpstr>
      <vt:lpstr>4 tasks</vt:lpstr>
      <vt:lpstr>Android Studio &amp; Emulator</vt:lpstr>
      <vt:lpstr>Storing Login credentials</vt:lpstr>
      <vt:lpstr>Networking</vt:lpstr>
      <vt:lpstr>Least privilege / least permissions</vt:lpstr>
      <vt:lpstr>Inter Process Communication </vt:lpstr>
      <vt:lpstr>Exit Interview</vt:lpstr>
      <vt:lpstr>Participant perception of resources</vt:lpstr>
      <vt:lpstr>Thinking about security.</vt:lpstr>
      <vt:lpstr>Our rating – functional, even secure? </vt:lpstr>
      <vt:lpstr>Our rating – functional, even secure? </vt:lpstr>
      <vt:lpstr>Results – Functional correctness</vt:lpstr>
      <vt:lpstr>How about security?</vt:lpstr>
      <vt:lpstr>Using Stack Overflow leads to more functional code!</vt:lpstr>
      <vt:lpstr>PowerPoint Presentation</vt:lpstr>
      <vt:lpstr>Lookup behavior</vt:lpstr>
      <vt:lpstr>Search Queries</vt:lpstr>
      <vt:lpstr>External validity</vt:lpstr>
      <vt:lpstr>Limitations</vt:lpstr>
      <vt:lpstr>Take aways</vt:lpstr>
      <vt:lpstr>Real take aways</vt:lpstr>
      <vt:lpstr>Thank you for listening!</vt:lpstr>
      <vt:lpstr>Real take aways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2012</dc:title>
  <dc:creator>smeiser;fbendun</dc:creator>
  <cp:lastModifiedBy>Ceavco</cp:lastModifiedBy>
  <cp:revision>1092</cp:revision>
  <cp:lastPrinted>2016-04-07T06:31:01Z</cp:lastPrinted>
  <dcterms:created xsi:type="dcterms:W3CDTF">2012-01-28T09:55:07Z</dcterms:created>
  <dcterms:modified xsi:type="dcterms:W3CDTF">2016-05-23T22:20:20Z</dcterms:modified>
</cp:coreProperties>
</file>