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3" r:id="rId3"/>
    <p:sldId id="305" r:id="rId4"/>
    <p:sldId id="306" r:id="rId5"/>
    <p:sldId id="307" r:id="rId6"/>
    <p:sldId id="308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5"/>
    <p:restoredTop sz="94694"/>
  </p:normalViewPr>
  <p:slideViewPr>
    <p:cSldViewPr snapToGrid="0">
      <p:cViewPr varScale="1">
        <p:scale>
          <a:sx n="86" d="100"/>
          <a:sy n="86" d="100"/>
        </p:scale>
        <p:origin x="23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860D-152A-6242-90E1-55E1F5AA559C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BEA1-C226-CF49-85C3-2AFFD092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9330-6BE4-A94B-AAA7-024B4D767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28F35-012D-8844-AD1D-308318A0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F44AD-08D5-B74D-9103-B5EAA24F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46C4E-C9C2-6547-A3F3-7D442E99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D2D7-861A-ED42-A178-1F8E8D92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36DF-4145-8D4B-AAC1-2AA4D827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C0301-F0A7-9647-BD83-C52E7B02A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0EADD-3E88-E94D-9F98-4F701B54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27FB4-A377-7949-B62D-0103F522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A0E94-310F-E447-A3B9-E227F3E9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3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F3672-3ADC-384A-8AA4-D2186346F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866D4-F250-CE43-812F-F561D8990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DFF85-6AAF-2D41-ADE4-B1FF9F1C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BE18E-2722-DD45-A128-2669FC88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F7813-E2C9-D04C-8843-759F344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181F-F147-E34A-AAD0-3158D439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EB32-BE32-BD48-9A54-F3658D70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2AD0-E04E-8D46-9EEB-22061956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12313-ADF8-5949-92FF-55625FE4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F4094-98BA-6F43-B85B-2EE7B023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2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A492-D784-6D4C-87DC-B68B92E3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E9E0-9547-1A4B-BB52-97C71D12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6CA3-CA86-9F4E-A609-2D842C90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8007-7468-024C-B3CD-A4BAAFBC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83B2-25E3-3B47-8FF2-ABAB1C08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1F6D-4679-F744-9EED-2A12ADDC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B66E-71DF-784C-B847-3BEA734AE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2228F-7515-4847-8ACC-2CDB55C7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FD9C8-6FFA-A745-B7D6-A6DDEDF6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FB5A-1DA5-7646-8CC0-33B56162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D47B-08B0-6A49-A8A1-96492840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60B1-D779-1346-A47E-6334E912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B13E4-21A8-904F-B236-910B3F978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EBA23-CA74-C647-B6EF-332D8789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34C10-9163-B843-83BD-32AA212C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03593-0365-7F4F-9F73-ADD928BE4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42840-ABA1-BE4D-96FE-8ACE3555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5392C-B648-E443-9F4C-B3A4BC7A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D7092-3C9E-6A4D-B215-BF375ECB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96C2-C2C1-EA49-9861-12166F2D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E02E2-095F-144F-97EA-642E6976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5CA5A-EC4E-734B-85BF-13925719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73ECA-F942-A447-BA46-35F04993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03DD5-D45F-6E47-997F-1EED7C48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B0E0E-3D6B-8345-9316-EDF41F77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5AD1-9FE0-0A44-8657-E1BFF296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A3B6-245C-7843-82F2-7DDEC480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D37A-6E5E-0343-89FC-1158653A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55B5A-7470-1E40-8226-8A88B4555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19FF3-2B41-AD46-A62B-D192E076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D6D87-E5A5-CF47-9C7F-BF50562C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DD4AA-2547-BF46-B70A-4265706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6F15-BB8C-B34F-A050-B9F6B5B5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CDAC5-F4B1-C64B-81AB-6A66ABA6C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7D266-98A4-5C43-B781-3EEABD3B6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D9D5F-C651-5244-9F7B-EBCCF54B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22C57-2E30-304E-9258-441B7A2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339E2-E39A-4B45-A758-FCEBFD98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CA21C-0F21-8842-9073-E107CA45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8E3E9-C5FB-C74F-98AA-2EAF8698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811D0-0B0E-334F-9C00-157122BB1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D015-2F1A-D048-A63F-0C87091CFA7A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E36-A4C2-194F-AA02-336A44698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1B03-3852-7D42-9DE0-949165972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BE69-84E3-2C40-8A7C-A501FB93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A09BD-6386-7043-8407-58D4F428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7818"/>
          </a:xfrm>
          <a:prstGeom prst="rect">
            <a:avLst/>
          </a:prstGeom>
        </p:spPr>
      </p:pic>
      <p:sp>
        <p:nvSpPr>
          <p:cNvPr id="6" name="Google Shape;163;p25">
            <a:extLst>
              <a:ext uri="{FF2B5EF4-FFF2-40B4-BE49-F238E27FC236}">
                <a16:creationId xmlns:a16="http://schemas.microsoft.com/office/drawing/2014/main" id="{5E35ED64-C21D-CE4D-BE83-E06E902A3F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963711"/>
            <a:ext cx="12192000" cy="336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Registration Chair’s Report</a:t>
            </a:r>
            <a:br>
              <a:rPr lang="en-US" sz="32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32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Alvaro Cardenas, UC Santa Cruz</a:t>
            </a:r>
            <a:endParaRPr lang="en-US" sz="3200" dirty="0">
              <a:latin typeface="Arial"/>
              <a:ea typeface="Arial"/>
              <a:cs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IEEE S&amp;P 2020 Registration Chair</a:t>
            </a:r>
            <a:endParaRPr lang="en-US" sz="32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8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7641-30F3-D948-8DE4-B58762C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Registration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9914-C9D2-6B41-89AD-109DC3A0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/>
          </a:bodyPr>
          <a:lstStyle/>
          <a:p>
            <a:r>
              <a:rPr lang="en-US" dirty="0"/>
              <a:t>Online conference changes:</a:t>
            </a:r>
          </a:p>
          <a:p>
            <a:pPr lvl="1"/>
            <a:r>
              <a:rPr lang="en-US" dirty="0"/>
              <a:t>No separate registration for Symposium and Workshops</a:t>
            </a:r>
          </a:p>
          <a:p>
            <a:pPr lvl="1"/>
            <a:r>
              <a:rPr lang="en-US" dirty="0"/>
              <a:t>No early bird registration</a:t>
            </a:r>
          </a:p>
          <a:p>
            <a:pPr lvl="1"/>
            <a:r>
              <a:rPr lang="en-US" dirty="0"/>
              <a:t>No difference in prices between IEEE members/non-members</a:t>
            </a:r>
          </a:p>
          <a:p>
            <a:pPr lvl="1"/>
            <a:r>
              <a:rPr lang="en-US" dirty="0"/>
              <a:t>Two new categories: Paper Presenter / General Attendee</a:t>
            </a:r>
          </a:p>
          <a:p>
            <a:r>
              <a:rPr lang="en-US" dirty="0" err="1"/>
              <a:t>ExecutivEvents</a:t>
            </a:r>
            <a:r>
              <a:rPr lang="en-US" dirty="0"/>
              <a:t> continues to provide significant value in managing the registration process and now the online experience as well. Thank You!</a:t>
            </a:r>
          </a:p>
          <a:p>
            <a:r>
              <a:rPr lang="en-US" dirty="0"/>
              <a:t>Paid registrations were up by 187% </a:t>
            </a:r>
          </a:p>
          <a:p>
            <a:pPr lvl="1"/>
            <a:r>
              <a:rPr lang="en-US" dirty="0"/>
              <a:t>Total by 209% (donors)</a:t>
            </a:r>
          </a:p>
        </p:txBody>
      </p:sp>
    </p:spTree>
    <p:extLst>
      <p:ext uri="{BB962C8B-B14F-4D97-AF65-F5344CB8AC3E}">
        <p14:creationId xmlns:p14="http://schemas.microsoft.com/office/powerpoint/2010/main" val="90253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7641-30F3-D948-8DE4-B58762C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Attendance by Region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8511F8-CBDA-F04E-A7AE-BC1DEAE99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78" r="5274" b="5384"/>
          <a:stretch/>
        </p:blipFill>
        <p:spPr>
          <a:xfrm>
            <a:off x="134910" y="1405874"/>
            <a:ext cx="7974767" cy="5221323"/>
          </a:xfr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64DE818-8F6F-464E-BEC2-E387931D1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99" y="1405873"/>
            <a:ext cx="9487630" cy="43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7641-30F3-D948-8DE4-B58762C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Registration: 1963 Total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F2BCF1B-3275-384A-BE38-1CBFBFEDD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1" t="9170" r="28204" b="4324"/>
          <a:stretch/>
        </p:blipFill>
        <p:spPr>
          <a:xfrm>
            <a:off x="177715" y="1364105"/>
            <a:ext cx="5098823" cy="5344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807B8-3163-2E43-9AEB-0C3FA873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27" y="1690688"/>
            <a:ext cx="4836673" cy="37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9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7641-30F3-D948-8DE4-B58762C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Registration “trends”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02C42C-7539-8849-A654-B87F7C20F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6" y="1341777"/>
            <a:ext cx="11907187" cy="55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7641-30F3-D948-8DE4-B58762C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%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2CCFC842-0FE5-3B4A-B19E-4BC8F605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7" y="1438999"/>
            <a:ext cx="11697325" cy="54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91D7-1D19-0444-BC25-8F628B12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Institution Registrations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D25A9-58B1-034B-8982-DA1ED3E4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79" y="1585757"/>
            <a:ext cx="9792442" cy="50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105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Registration Chair’s Report  Alvaro Cardenas, UC Santa Cruz IEEE S&amp;P 2020 Registration Chair</vt:lpstr>
      <vt:lpstr>Registration Overview</vt:lpstr>
      <vt:lpstr>Attendance by Region</vt:lpstr>
      <vt:lpstr>Registration: 1963 Total </vt:lpstr>
      <vt:lpstr>Registration “trends”</vt:lpstr>
      <vt:lpstr>Student %</vt:lpstr>
      <vt:lpstr>Top Institution Registrations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Ciocarlie</dc:creator>
  <cp:lastModifiedBy>Alvaro A Cardenas</cp:lastModifiedBy>
  <cp:revision>30</cp:revision>
  <dcterms:created xsi:type="dcterms:W3CDTF">2020-05-14T01:33:23Z</dcterms:created>
  <dcterms:modified xsi:type="dcterms:W3CDTF">2020-05-20T03:15:47Z</dcterms:modified>
</cp:coreProperties>
</file>