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4" r:id="rId3"/>
    <p:sldId id="358" r:id="rId4"/>
    <p:sldId id="353" r:id="rId5"/>
    <p:sldId id="354" r:id="rId6"/>
    <p:sldId id="359" r:id="rId7"/>
    <p:sldId id="360" r:id="rId8"/>
    <p:sldId id="312" r:id="rId9"/>
    <p:sldId id="361" r:id="rId10"/>
    <p:sldId id="362" r:id="rId11"/>
    <p:sldId id="356" r:id="rId12"/>
    <p:sldId id="357" r:id="rId13"/>
    <p:sldId id="352" r:id="rId14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Helvetica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slan Khan" initials="" lastIdx="1" clrIdx="0"/>
  <p:cmAuthor id="1" name="Hyungsub Kim" initials="" lastIdx="2" clrIdx="1"/>
  <p:cmAuthor id="2" name="Hyungsub Kim" initials="HK" lastIdx="1" clrIdx="2">
    <p:extLst>
      <p:ext uri="{19B8F6BF-5375-455C-9EA6-DF929625EA0E}">
        <p15:presenceInfo xmlns:p15="http://schemas.microsoft.com/office/powerpoint/2012/main" userId="S::kim2956@purdue.edu::1cf03b9d-23d8-4fe1-86a6-53792d471b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63050"/>
    <a:srgbClr val="F1F3F3"/>
    <a:srgbClr val="F7F8F8"/>
    <a:srgbClr val="005390"/>
    <a:srgbClr val="BFE4FF"/>
    <a:srgbClr val="F4E6A5"/>
    <a:srgbClr val="EDEFEF"/>
    <a:srgbClr val="C9E2B1"/>
    <a:srgbClr val="007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F95FBB-9B35-4FD7-B1E3-F57030AA873C}">
  <a:tblStyle styleId="{D9F95FBB-9B35-4FD7-B1E3-F57030AA87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239EE41-4FC7-471A-BC94-7462EBEFC843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2E8"/>
          </a:solidFill>
        </a:fill>
      </a:tcStyle>
    </a:wholeTbl>
    <a:band1H>
      <a:tcTxStyle/>
      <a:tcStyle>
        <a:tcBdr/>
        <a:fill>
          <a:solidFill>
            <a:srgbClr val="D5E4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5E4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BA8CE05-A770-4366-B470-0D5CEC03B6BA}" styleName="Table_2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BF2E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BF2E8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166" autoAdjust="0"/>
    <p:restoredTop sz="84294" autoAdjust="0"/>
  </p:normalViewPr>
  <p:slideViewPr>
    <p:cSldViewPr snapToGrid="0">
      <p:cViewPr varScale="1">
        <p:scale>
          <a:sx n="83" d="100"/>
          <a:sy n="83" d="100"/>
        </p:scale>
        <p:origin x="216" y="1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862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8E9BB2-91B2-4BCF-9FE7-91D576963C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EA661-3D3C-4917-A631-6C1D95602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9E677-E4E7-4CDE-A387-C98142A9B2F3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BDC8EF-5253-4A41-BD91-4B6633F611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6B05B-F257-42E4-B972-57D8EC78C0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EAD5-B417-41A9-9C19-A1165A031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7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2513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be325949d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7be325949d_2_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What is SGX?</a:t>
            </a:r>
            <a:endParaRPr dirty="0"/>
          </a:p>
        </p:txBody>
      </p:sp>
      <p:sp>
        <p:nvSpPr>
          <p:cNvPr id="192" name="Google Shape;192;g7be325949d_2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90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85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9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70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it hard to protect the kernel?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1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find these vulnerabilities?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1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find these vulnerabilities?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1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it hard to protect the kernel?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5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it hard to protect the kernel?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0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it hard to protect the kernel?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5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it hard to protect the kernel?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8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02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99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Ref idx="1001">
        <a:schemeClr val="bg1"/>
      </p:bgRef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 hasCustomPrompt="1"/>
          </p:nvPr>
        </p:nvSpPr>
        <p:spPr>
          <a:xfrm>
            <a:off x="1144190" y="215900"/>
            <a:ext cx="6858000" cy="144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5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 dirty="0"/>
              <a:t> 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143000" y="1905000"/>
            <a:ext cx="6858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3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9090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090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9090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None/>
              <a:defRPr sz="1100">
                <a:solidFill>
                  <a:srgbClr val="9090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None/>
              <a:defRPr sz="1100">
                <a:solidFill>
                  <a:srgbClr val="9090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None/>
              <a:defRPr sz="1100">
                <a:solidFill>
                  <a:srgbClr val="9090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None/>
              <a:defRPr sz="1100">
                <a:solidFill>
                  <a:srgbClr val="9090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None/>
              <a:defRPr sz="1100">
                <a:solidFill>
                  <a:srgbClr val="909090"/>
                </a:solidFill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9AA05-D6D8-4E9C-8C17-0261B7791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8816" y="4070350"/>
            <a:ext cx="1282644" cy="857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8EE1D5-11DF-416F-9F0C-D699FCCF8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47406" y="4041553"/>
            <a:ext cx="1235514" cy="937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E12DDF-7C21-4553-8A2C-56CEBFEC11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16677" y="4075188"/>
            <a:ext cx="1235513" cy="8697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Ref idx="1001">
        <a:schemeClr val="bg1"/>
      </p:bgRef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630936" y="288036"/>
            <a:ext cx="7886700" cy="92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628650" y="1314450"/>
            <a:ext cx="3840480" cy="57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700" b="0" cap="none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 b="1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2"/>
          </p:nvPr>
        </p:nvSpPr>
        <p:spPr>
          <a:xfrm>
            <a:off x="628650" y="2000250"/>
            <a:ext cx="384048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200"/>
            </a:lvl2pPr>
            <a:lvl3pPr marL="1371600" lvl="2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900"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3"/>
          </p:nvPr>
        </p:nvSpPr>
        <p:spPr>
          <a:xfrm>
            <a:off x="4674870" y="1314450"/>
            <a:ext cx="3840480" cy="57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700" b="0" cap="none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200" b="1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4"/>
          </p:nvPr>
        </p:nvSpPr>
        <p:spPr>
          <a:xfrm>
            <a:off x="4674870" y="1991901"/>
            <a:ext cx="3840480" cy="258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200"/>
            </a:lvl2pPr>
            <a:lvl3pPr marL="1371600" lvl="2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3pPr>
            <a:lvl4pPr marL="1828800" lvl="3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900"/>
            </a:lvl4pPr>
            <a:lvl5pPr marL="2286000" lvl="4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 sz="900"/>
            </a:lvl5pPr>
            <a:lvl6pPr marL="2743200" lvl="5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6pPr>
            <a:lvl7pPr marL="3200400" lvl="6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7pPr>
            <a:lvl8pPr marL="3657600" lvl="7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8pPr>
            <a:lvl9pPr marL="4114800" lvl="8" indent="-2984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sz="900"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dt" idx="10"/>
          </p:nvPr>
        </p:nvSpPr>
        <p:spPr>
          <a:xfrm>
            <a:off x="5657850" y="4857750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ftr" idx="11"/>
          </p:nvPr>
        </p:nvSpPr>
        <p:spPr>
          <a:xfrm>
            <a:off x="228600" y="4857750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6423660" y="4857750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3;p1" descr="purdue_logo.jpg">
            <a:extLst>
              <a:ext uri="{FF2B5EF4-FFF2-40B4-BE49-F238E27FC236}">
                <a16:creationId xmlns:a16="http://schemas.microsoft.com/office/drawing/2014/main" id="{A41548DE-25C8-4CF8-965D-1C454AB20C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4;p1" descr="cerias_logo.png">
            <a:extLst>
              <a:ext uri="{FF2B5EF4-FFF2-40B4-BE49-F238E27FC236}">
                <a16:creationId xmlns:a16="http://schemas.microsoft.com/office/drawing/2014/main" id="{17D7778D-A374-4D6A-84B7-89579807984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Awesome">
            <a:extLst>
              <a:ext uri="{FF2B5EF4-FFF2-40B4-BE49-F238E27FC236}">
                <a16:creationId xmlns:a16="http://schemas.microsoft.com/office/drawing/2014/main" id="{5D90964C-A5DE-4749-803A-1F99263943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20" y="4755165"/>
            <a:ext cx="1028701" cy="3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Ref idx="1001">
        <a:schemeClr val="bg1"/>
      </p:bgRef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628650" y="25400"/>
            <a:ext cx="78867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dt" idx="10"/>
          </p:nvPr>
        </p:nvSpPr>
        <p:spPr>
          <a:xfrm>
            <a:off x="5657850" y="4857750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228600" y="4857750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6423660" y="4857750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3;p1" descr="purdue_logo.jpg">
            <a:extLst>
              <a:ext uri="{FF2B5EF4-FFF2-40B4-BE49-F238E27FC236}">
                <a16:creationId xmlns:a16="http://schemas.microsoft.com/office/drawing/2014/main" id="{E36FE89C-3BCC-4DB1-96BD-8F603CBD435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;p1" descr="cerias_logo.png">
            <a:extLst>
              <a:ext uri="{FF2B5EF4-FFF2-40B4-BE49-F238E27FC236}">
                <a16:creationId xmlns:a16="http://schemas.microsoft.com/office/drawing/2014/main" id="{5BDF2654-4B71-440E-8498-1E853483E7E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Awesome">
            <a:extLst>
              <a:ext uri="{FF2B5EF4-FFF2-40B4-BE49-F238E27FC236}">
                <a16:creationId xmlns:a16="http://schemas.microsoft.com/office/drawing/2014/main" id="{C7893982-4D1A-4248-B2E6-1190E2D9B9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20" y="4755165"/>
            <a:ext cx="1028701" cy="3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Ref idx="1001">
        <a:schemeClr val="bg1"/>
      </p:bgRef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>
            <a:off x="5657850" y="4857750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ftr" idx="11"/>
          </p:nvPr>
        </p:nvSpPr>
        <p:spPr>
          <a:xfrm>
            <a:off x="228600" y="4857750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6423660" y="4857750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3;p1" descr="purdue_logo.jpg">
            <a:extLst>
              <a:ext uri="{FF2B5EF4-FFF2-40B4-BE49-F238E27FC236}">
                <a16:creationId xmlns:a16="http://schemas.microsoft.com/office/drawing/2014/main" id="{A1B8D18A-73E6-465E-B888-782DD4D643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;p1" descr="cerias_logo.png">
            <a:extLst>
              <a:ext uri="{FF2B5EF4-FFF2-40B4-BE49-F238E27FC236}">
                <a16:creationId xmlns:a16="http://schemas.microsoft.com/office/drawing/2014/main" id="{2583F9F5-84C8-4039-8CDC-109E726E70F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Awesome">
            <a:extLst>
              <a:ext uri="{FF2B5EF4-FFF2-40B4-BE49-F238E27FC236}">
                <a16:creationId xmlns:a16="http://schemas.microsoft.com/office/drawing/2014/main" id="{97ED8CFD-1681-4EC0-B064-F87F17129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20" y="4755165"/>
            <a:ext cx="1028701" cy="3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Ref idx="1001">
        <a:schemeClr val="bg1"/>
      </p:bgRef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570309" y="1771650"/>
            <a:ext cx="2400300" cy="149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2600"/>
              <a:buNone/>
              <a:defRPr sz="2600" b="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3370659" y="514350"/>
            <a:ext cx="5429251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 sz="1500"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marL="1828800" lvl="3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4pPr>
            <a:lvl5pPr marL="2286000" lvl="4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5pPr>
            <a:lvl6pPr marL="2743200" lvl="5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6pPr>
            <a:lvl7pPr marL="3200400" lvl="6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7pPr>
            <a:lvl8pPr marL="3657600" lvl="7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8pPr>
            <a:lvl9pPr marL="4114800" lvl="8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2"/>
          </p:nvPr>
        </p:nvSpPr>
        <p:spPr>
          <a:xfrm>
            <a:off x="570309" y="3275481"/>
            <a:ext cx="2400300" cy="121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dt" idx="10"/>
          </p:nvPr>
        </p:nvSpPr>
        <p:spPr>
          <a:xfrm>
            <a:off x="5657850" y="4857750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228600" y="4857750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6423660" y="4857750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1" descr="purdue_logo.jpg">
            <a:extLst>
              <a:ext uri="{FF2B5EF4-FFF2-40B4-BE49-F238E27FC236}">
                <a16:creationId xmlns:a16="http://schemas.microsoft.com/office/drawing/2014/main" id="{6F694994-6454-4C84-A3DB-2E7748ADE52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descr="cerias_logo.png">
            <a:extLst>
              <a:ext uri="{FF2B5EF4-FFF2-40B4-BE49-F238E27FC236}">
                <a16:creationId xmlns:a16="http://schemas.microsoft.com/office/drawing/2014/main" id="{60476C78-87D1-4484-8572-FE61DD4A6EF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Awesome">
            <a:extLst>
              <a:ext uri="{FF2B5EF4-FFF2-40B4-BE49-F238E27FC236}">
                <a16:creationId xmlns:a16="http://schemas.microsoft.com/office/drawing/2014/main" id="{3D1893E8-FFB9-49B5-80B5-15944AC65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20" y="4755165"/>
            <a:ext cx="1028701" cy="3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Content with Caption" type="objTx">
  <p:cSld name="OBJECT_WITH_CAPTION_TEXT">
    <p:bg>
      <p:bgRef idx="1001">
        <a:schemeClr val="bg1"/>
      </p:bgRef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/>
          <p:nvPr/>
        </p:nvSpPr>
        <p:spPr>
          <a:xfrm>
            <a:off x="0" y="0"/>
            <a:ext cx="3655314" cy="51435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570309" y="1771650"/>
            <a:ext cx="2400300" cy="1493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4022169" y="514350"/>
            <a:ext cx="477774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 sz="1500"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200"/>
            </a:lvl3pPr>
            <a:lvl4pPr marL="1828800" lvl="3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4pPr>
            <a:lvl5pPr marL="2286000" lvl="4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300"/>
              <a:buChar char="•"/>
              <a:defRPr sz="1100"/>
            </a:lvl5pPr>
            <a:lvl6pPr marL="2743200" lvl="5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6pPr>
            <a:lvl7pPr marL="3200400" lvl="6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7pPr>
            <a:lvl8pPr marL="3657600" lvl="7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8pPr>
            <a:lvl9pPr marL="4114800" lvl="8" indent="-3111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Char char="•"/>
              <a:defRPr sz="1100"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2"/>
          </p:nvPr>
        </p:nvSpPr>
        <p:spPr>
          <a:xfrm>
            <a:off x="570309" y="3275481"/>
            <a:ext cx="2400300" cy="121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dt" idx="10"/>
          </p:nvPr>
        </p:nvSpPr>
        <p:spPr>
          <a:xfrm>
            <a:off x="5657850" y="4857750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ftr" idx="11"/>
          </p:nvPr>
        </p:nvSpPr>
        <p:spPr>
          <a:xfrm>
            <a:off x="228600" y="4857750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6423660" y="4857750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Ref idx="1001">
        <a:schemeClr val="bg1"/>
      </p:bgRef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5486400" y="0"/>
            <a:ext cx="3655314" cy="5143500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1C243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5942411" y="1771650"/>
            <a:ext cx="2400300" cy="149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5"/>
          <p:cNvSpPr>
            <a:spLocks noGrp="1"/>
          </p:cNvSpPr>
          <p:nvPr>
            <p:ph type="pic" idx="2"/>
          </p:nvPr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rgbClr val="CCD2D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sz="2100" b="0" i="0" u="none" strike="noStrike" cap="none">
                <a:solidFill>
                  <a:srgbClr val="00539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  <a:defRPr sz="1800" b="0" i="0" u="none" strike="noStrike" cap="non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5942411" y="3266694"/>
            <a:ext cx="2400300" cy="123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8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sz="700"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dt" idx="10"/>
          </p:nvPr>
        </p:nvSpPr>
        <p:spPr>
          <a:xfrm>
            <a:off x="5657850" y="4857750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ftr" idx="11"/>
          </p:nvPr>
        </p:nvSpPr>
        <p:spPr>
          <a:xfrm>
            <a:off x="228600" y="4857750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ldNum" idx="12"/>
          </p:nvPr>
        </p:nvSpPr>
        <p:spPr>
          <a:xfrm>
            <a:off x="6423660" y="4857750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Ref idx="1001">
        <a:schemeClr val="bg1"/>
      </p:bgRef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628650" y="31750"/>
            <a:ext cx="78867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 rot="5400000">
            <a:off x="2628900" y="-1257300"/>
            <a:ext cx="3886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dt" idx="10"/>
          </p:nvPr>
        </p:nvSpPr>
        <p:spPr>
          <a:xfrm>
            <a:off x="5657850" y="4857750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ftr" idx="11"/>
          </p:nvPr>
        </p:nvSpPr>
        <p:spPr>
          <a:xfrm>
            <a:off x="228600" y="4857750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6423660" y="4857750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100;p15">
            <a:extLst>
              <a:ext uri="{FF2B5EF4-FFF2-40B4-BE49-F238E27FC236}">
                <a16:creationId xmlns:a16="http://schemas.microsoft.com/office/drawing/2014/main" id="{CE4F4AAF-6CF1-4942-BB7C-EF21A0543BA0}"/>
              </a:ext>
            </a:extLst>
          </p:cNvPr>
          <p:cNvSpPr/>
          <p:nvPr userDrawn="1"/>
        </p:nvSpPr>
        <p:spPr>
          <a:xfrm>
            <a:off x="1190" y="4684647"/>
            <a:ext cx="9142809" cy="55498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직사각형 9">
            <a:extLst>
              <a:ext uri="{FF2B5EF4-FFF2-40B4-BE49-F238E27FC236}">
                <a16:creationId xmlns:a16="http://schemas.microsoft.com/office/drawing/2014/main" id="{F067E6B1-010F-4C77-9EE4-E5AF7BE13E19}"/>
              </a:ext>
            </a:extLst>
          </p:cNvPr>
          <p:cNvSpPr/>
          <p:nvPr userDrawn="1"/>
        </p:nvSpPr>
        <p:spPr>
          <a:xfrm>
            <a:off x="0" y="569265"/>
            <a:ext cx="9144000" cy="45719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oogle Shape;13;p1" descr="purdue_logo.jpg">
            <a:extLst>
              <a:ext uri="{FF2B5EF4-FFF2-40B4-BE49-F238E27FC236}">
                <a16:creationId xmlns:a16="http://schemas.microsoft.com/office/drawing/2014/main" id="{DE931033-15E7-4BB1-8B10-96CFF3F03C8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4;p1" descr="cerias_logo.png">
            <a:extLst>
              <a:ext uri="{FF2B5EF4-FFF2-40B4-BE49-F238E27FC236}">
                <a16:creationId xmlns:a16="http://schemas.microsoft.com/office/drawing/2014/main" id="{C2834667-EA3E-473F-8B3B-0FA24B5FFBC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Awesome">
            <a:extLst>
              <a:ext uri="{FF2B5EF4-FFF2-40B4-BE49-F238E27FC236}">
                <a16:creationId xmlns:a16="http://schemas.microsoft.com/office/drawing/2014/main" id="{4DB83FC0-D908-4338-AF98-357C48B794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20" y="4755165"/>
            <a:ext cx="1028701" cy="3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Ref idx="1001">
        <a:schemeClr val="bg1"/>
      </p:bgRef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 rot="5400000">
            <a:off x="5317927" y="1431727"/>
            <a:ext cx="4423172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 rot="5400000">
            <a:off x="1317427" y="-482798"/>
            <a:ext cx="4423172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dt" idx="10"/>
          </p:nvPr>
        </p:nvSpPr>
        <p:spPr>
          <a:xfrm>
            <a:off x="5657850" y="4857750"/>
            <a:ext cx="72009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ftr" idx="11"/>
          </p:nvPr>
        </p:nvSpPr>
        <p:spPr>
          <a:xfrm>
            <a:off x="228600" y="4857750"/>
            <a:ext cx="5369814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6423660" y="4857750"/>
            <a:ext cx="480060" cy="178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100;p15">
            <a:extLst>
              <a:ext uri="{FF2B5EF4-FFF2-40B4-BE49-F238E27FC236}">
                <a16:creationId xmlns:a16="http://schemas.microsoft.com/office/drawing/2014/main" id="{C17FE2B3-6AE9-4208-BA9A-61CA07234E45}"/>
              </a:ext>
            </a:extLst>
          </p:cNvPr>
          <p:cNvSpPr/>
          <p:nvPr userDrawn="1"/>
        </p:nvSpPr>
        <p:spPr>
          <a:xfrm>
            <a:off x="1190" y="4684647"/>
            <a:ext cx="9142809" cy="55498"/>
          </a:xfrm>
          <a:prstGeom prst="rect">
            <a:avLst/>
          </a:prstGeom>
          <a:solidFill>
            <a:srgbClr val="1C243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3;p1" descr="purdue_logo.jpg">
            <a:extLst>
              <a:ext uri="{FF2B5EF4-FFF2-40B4-BE49-F238E27FC236}">
                <a16:creationId xmlns:a16="http://schemas.microsoft.com/office/drawing/2014/main" id="{D8BC1EF2-C051-4E7F-99C3-20ED47595EC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9081" y="4766734"/>
            <a:ext cx="1030816" cy="35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;p1" descr="cerias_logo.png">
            <a:extLst>
              <a:ext uri="{FF2B5EF4-FFF2-40B4-BE49-F238E27FC236}">
                <a16:creationId xmlns:a16="http://schemas.microsoft.com/office/drawing/2014/main" id="{B5CF7650-EBF4-4009-B0D7-BB7BAEE0C81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7621" y="4755976"/>
            <a:ext cx="559053" cy="35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Awesome">
            <a:extLst>
              <a:ext uri="{FF2B5EF4-FFF2-40B4-BE49-F238E27FC236}">
                <a16:creationId xmlns:a16="http://schemas.microsoft.com/office/drawing/2014/main" id="{169FF0D5-CE86-4AFB-AD36-588CF61322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20" y="4755165"/>
            <a:ext cx="1028701" cy="3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1190" y="4740146"/>
            <a:ext cx="9141620" cy="4033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628650" y="31750"/>
            <a:ext cx="78867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1C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628650" y="742950"/>
            <a:ext cx="78867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4127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7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•"/>
              <a:defRPr sz="2100" b="0" i="0" u="none" strike="noStrike" cap="none">
                <a:solidFill>
                  <a:srgbClr val="00539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1800" b="0" i="0" u="none" strike="noStrike" cap="non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1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1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1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11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AD8CEABF-C89E-41A5-8EFE-54A07EA5DDF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515350" y="4876347"/>
            <a:ext cx="480000" cy="1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tx1"/>
                </a:solidFill>
                <a:latin typeface="+mj-lt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70">
          <p15:clr>
            <a:srgbClr val="F26B43"/>
          </p15:clr>
        </p15:guide>
        <p15:guide id="2" pos="30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urseclab/FuzzSG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657150" y="427892"/>
            <a:ext cx="78297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lnSpc>
                <a:spcPct val="100000"/>
              </a:lnSpc>
              <a:buSzPts val="2700"/>
            </a:pPr>
            <a:r>
              <a:rPr lang="en-US" sz="2400" dirty="0">
                <a:effectLst/>
                <a:latin typeface="Helvetica Light" panose="020B0403020202020204" pitchFamily="34" charset="0"/>
              </a:rPr>
              <a:t>Fuzzing SGX Enclaves via Host Program Mutations</a:t>
            </a:r>
            <a:endParaRPr sz="2400" dirty="0">
              <a:solidFill>
                <a:srgbClr val="000000"/>
              </a:solidFill>
              <a:latin typeface="Helvetica Light" panose="020B040302020202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BBFD93-C3C6-AD1F-84B0-5E8CF1A02A59}"/>
              </a:ext>
            </a:extLst>
          </p:cNvPr>
          <p:cNvCxnSpPr/>
          <p:nvPr/>
        </p:nvCxnSpPr>
        <p:spPr>
          <a:xfrm>
            <a:off x="1129004" y="1996752"/>
            <a:ext cx="688599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95;p28">
            <a:extLst>
              <a:ext uri="{FF2B5EF4-FFF2-40B4-BE49-F238E27FC236}">
                <a16:creationId xmlns:a16="http://schemas.microsoft.com/office/drawing/2014/main" id="{3F224617-4723-6068-C6EA-864BEDE98654}"/>
              </a:ext>
            </a:extLst>
          </p:cNvPr>
          <p:cNvSpPr txBox="1">
            <a:spLocks/>
          </p:cNvSpPr>
          <p:nvPr/>
        </p:nvSpPr>
        <p:spPr>
          <a:xfrm>
            <a:off x="1129003" y="2255792"/>
            <a:ext cx="6885991" cy="86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SzPts val="2500"/>
            </a:pPr>
            <a:r>
              <a:rPr lang="en-US" sz="1800" u="sng" dirty="0">
                <a:effectLst/>
                <a:latin typeface="Helvetica Light" panose="020B0403020202020204" pitchFamily="34" charset="0"/>
              </a:rPr>
              <a:t>Arslan Khan</a:t>
            </a:r>
            <a:r>
              <a:rPr lang="en-US" sz="1800" dirty="0">
                <a:effectLst/>
                <a:latin typeface="Helvetica Light" panose="020B0403020202020204" pitchFamily="34" charset="0"/>
              </a:rPr>
              <a:t>, </a:t>
            </a:r>
            <a:r>
              <a:rPr lang="en-US" sz="1800" dirty="0" err="1">
                <a:effectLst/>
                <a:latin typeface="Helvetica Light" panose="020B0403020202020204" pitchFamily="34" charset="0"/>
              </a:rPr>
              <a:t>Muqi</a:t>
            </a:r>
            <a:r>
              <a:rPr lang="en-US" sz="1800" dirty="0">
                <a:effectLst/>
                <a:latin typeface="Helvetica Light" panose="020B0403020202020204" pitchFamily="34" charset="0"/>
              </a:rPr>
              <a:t> Zou, </a:t>
            </a:r>
            <a:r>
              <a:rPr lang="en-US" sz="1800" dirty="0" err="1">
                <a:effectLst/>
                <a:latin typeface="Helvetica Light" panose="020B0403020202020204" pitchFamily="34" charset="0"/>
              </a:rPr>
              <a:t>Kyungtae</a:t>
            </a:r>
            <a:r>
              <a:rPr lang="en-US" sz="1800" dirty="0">
                <a:effectLst/>
                <a:latin typeface="Helvetica Light" panose="020B0403020202020204" pitchFamily="34" charset="0"/>
              </a:rPr>
              <a:t> Kim</a:t>
            </a:r>
            <a:endParaRPr lang="en-US" sz="1800" dirty="0">
              <a:latin typeface="Helvetica Light" panose="020B0403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SzPts val="2500"/>
            </a:pPr>
            <a:r>
              <a:rPr lang="en-US" sz="1800" dirty="0">
                <a:effectLst/>
                <a:latin typeface="Helvetica Light" panose="020B0403020202020204" pitchFamily="34" charset="0"/>
              </a:rPr>
              <a:t> </a:t>
            </a:r>
            <a:r>
              <a:rPr lang="en-US" sz="1800" dirty="0" err="1">
                <a:effectLst/>
                <a:latin typeface="Helvetica Light" panose="020B0403020202020204" pitchFamily="34" charset="0"/>
              </a:rPr>
              <a:t>Dongyan</a:t>
            </a:r>
            <a:r>
              <a:rPr lang="en-US" sz="1800" dirty="0">
                <a:effectLst/>
                <a:latin typeface="Helvetica Light" panose="020B0403020202020204" pitchFamily="34" charset="0"/>
              </a:rPr>
              <a:t> Xu, Antonio Bianchi, Dave (Jing) Tian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Helvetica Light" panose="020B0403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Google Shape;195;p28">
            <a:extLst>
              <a:ext uri="{FF2B5EF4-FFF2-40B4-BE49-F238E27FC236}">
                <a16:creationId xmlns:a16="http://schemas.microsoft.com/office/drawing/2014/main" id="{321D294C-D8A3-1431-FE07-382C19908DF0}"/>
              </a:ext>
            </a:extLst>
          </p:cNvPr>
          <p:cNvSpPr txBox="1">
            <a:spLocks/>
          </p:cNvSpPr>
          <p:nvPr/>
        </p:nvSpPr>
        <p:spPr>
          <a:xfrm>
            <a:off x="3172408" y="3155218"/>
            <a:ext cx="2799182" cy="410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3300" b="0" i="0" u="none" strike="noStrike" cap="non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09090"/>
              </a:buClr>
              <a:buSzPts val="1300"/>
              <a:buFont typeface="Arial"/>
              <a:buNone/>
              <a:defRPr sz="1100" b="0" i="0" u="none" strike="noStrike" cap="none">
                <a:solidFill>
                  <a:srgbClr val="90909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indent="0">
              <a:buSzPts val="2500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Helvetica Light" panose="020B0403020202020204" pitchFamily="34" charset="0"/>
                <a:cs typeface="Helvetica" panose="020B0604020202020204" pitchFamily="34" charset="0"/>
              </a:rPr>
              <a:t>Purdue University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Helvetica Light" panose="020B0403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Case Study: SGX LKL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C42642E-89C2-1D44-8305-D3F98C7F2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91733-CCA6-CC73-5A6A-194347BA4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854570"/>
            <a:ext cx="1882140" cy="716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8DE448-4035-04E1-BC95-EFA2CFCBDC4F}"/>
              </a:ext>
            </a:extLst>
          </p:cNvPr>
          <p:cNvSpPr txBox="1"/>
          <p:nvPr/>
        </p:nvSpPr>
        <p:spPr>
          <a:xfrm>
            <a:off x="467360" y="854570"/>
            <a:ext cx="5283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293 for (</a:t>
            </a:r>
            <a:r>
              <a:rPr lang="en-US" dirty="0" err="1">
                <a:latin typeface="Courier" pitchFamily="2" charset="0"/>
              </a:rPr>
              <a:t>size_t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0; </a:t>
            </a:r>
          </a:p>
          <a:p>
            <a:r>
              <a:rPr lang="en-US" dirty="0">
                <a:latin typeface="Courier" pitchFamily="2" charset="0"/>
              </a:rPr>
              <a:t>           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&lt; enc-&gt;</a:t>
            </a:r>
            <a:r>
              <a:rPr lang="en-US" dirty="0" err="1">
                <a:latin typeface="Courier" pitchFamily="2" charset="0"/>
              </a:rPr>
              <a:t>num_virtio_blk_dev</a:t>
            </a:r>
            <a:r>
              <a:rPr lang="en-US" dirty="0">
                <a:latin typeface="Courier" pitchFamily="2" charset="0"/>
              </a:rPr>
              <a:t>; </a:t>
            </a:r>
          </a:p>
          <a:p>
            <a:r>
              <a:rPr lang="en-US" dirty="0">
                <a:latin typeface="Courier" pitchFamily="2" charset="0"/>
              </a:rPr>
              <a:t>           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++)</a:t>
            </a:r>
          </a:p>
          <a:p>
            <a:r>
              <a:rPr lang="en-US" dirty="0">
                <a:latin typeface="Courier" pitchFamily="2" charset="0"/>
              </a:rPr>
              <a:t>294 {</a:t>
            </a:r>
          </a:p>
          <a:p>
            <a:r>
              <a:rPr lang="en-US" dirty="0">
                <a:latin typeface="Courier" pitchFamily="2" charset="0"/>
              </a:rPr>
              <a:t>295     enc-&gt;</a:t>
            </a:r>
            <a:r>
              <a:rPr lang="en-US" dirty="0" err="1">
                <a:latin typeface="Courier" pitchFamily="2" charset="0"/>
              </a:rPr>
              <a:t>virtio_blk_dev_mem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 = </a:t>
            </a:r>
          </a:p>
          <a:p>
            <a:r>
              <a:rPr lang="en-US" dirty="0">
                <a:latin typeface="Courier" pitchFamily="2" charset="0"/>
              </a:rPr>
              <a:t>            host-&gt;</a:t>
            </a:r>
            <a:r>
              <a:rPr lang="en-US" dirty="0" err="1">
                <a:latin typeface="Courier" pitchFamily="2" charset="0"/>
              </a:rPr>
              <a:t>virtio_blk_dev_mem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r>
              <a:rPr lang="en-US" dirty="0">
                <a:latin typeface="Courier" pitchFamily="2" charset="0"/>
              </a:rPr>
              <a:t>296     const char* name = </a:t>
            </a:r>
          </a:p>
          <a:p>
            <a:r>
              <a:rPr lang="en-US" dirty="0">
                <a:latin typeface="Courier" pitchFamily="2" charset="0"/>
              </a:rPr>
              <a:t>            host-&gt;</a:t>
            </a:r>
            <a:r>
              <a:rPr lang="en-US" dirty="0" err="1">
                <a:latin typeface="Courier" pitchFamily="2" charset="0"/>
              </a:rPr>
              <a:t>virtio_blk_dev_names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r>
              <a:rPr lang="en-US" dirty="0">
                <a:latin typeface="Courier" pitchFamily="2" charset="0"/>
              </a:rPr>
              <a:t>297     </a:t>
            </a:r>
            <a:r>
              <a:rPr lang="en-US" dirty="0" err="1">
                <a:latin typeface="Courier" pitchFamily="2" charset="0"/>
              </a:rPr>
              <a:t>size_t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name_len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oe_strlen</a:t>
            </a:r>
            <a:r>
              <a:rPr lang="en-US" dirty="0">
                <a:latin typeface="Courier" pitchFamily="2" charset="0"/>
              </a:rPr>
              <a:t>(name) + 1;</a:t>
            </a:r>
          </a:p>
          <a:p>
            <a:r>
              <a:rPr lang="en-US" dirty="0">
                <a:latin typeface="Courier" pitchFamily="2" charset="0"/>
              </a:rPr>
              <a:t>298     enc-&gt;</a:t>
            </a:r>
            <a:r>
              <a:rPr lang="en-US" dirty="0" err="1">
                <a:latin typeface="Courier" pitchFamily="2" charset="0"/>
              </a:rPr>
              <a:t>virtio_blk_dev_names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 = </a:t>
            </a:r>
          </a:p>
          <a:p>
            <a:r>
              <a:rPr lang="en-US" dirty="0">
                <a:latin typeface="Courier" pitchFamily="2" charset="0"/>
              </a:rPr>
              <a:t>            </a:t>
            </a:r>
            <a:r>
              <a:rPr lang="en-US" dirty="0" err="1">
                <a:latin typeface="Courier" pitchFamily="2" charset="0"/>
              </a:rPr>
              <a:t>oe_calloc_or_die</a:t>
            </a:r>
            <a:r>
              <a:rPr lang="en-US" dirty="0">
                <a:latin typeface="Courier" pitchFamily="2" charset="0"/>
              </a:rPr>
              <a:t>(</a:t>
            </a:r>
          </a:p>
          <a:p>
            <a:r>
              <a:rPr lang="en-US" dirty="0">
                <a:latin typeface="Courier" pitchFamily="2" charset="0"/>
              </a:rPr>
              <a:t>299         </a:t>
            </a:r>
            <a:r>
              <a:rPr lang="en-US" dirty="0" err="1">
                <a:latin typeface="Courier" pitchFamily="2" charset="0"/>
              </a:rPr>
              <a:t>name_len</a:t>
            </a:r>
            <a:r>
              <a:rPr lang="en-US" dirty="0">
                <a:latin typeface="Courier" pitchFamily="2" charset="0"/>
              </a:rPr>
              <a:t>,</a:t>
            </a:r>
          </a:p>
          <a:p>
            <a:r>
              <a:rPr lang="en-US" dirty="0">
                <a:latin typeface="Courier" pitchFamily="2" charset="0"/>
              </a:rPr>
              <a:t>300         </a:t>
            </a:r>
            <a:r>
              <a:rPr lang="en-US" dirty="0" err="1">
                <a:latin typeface="Courier" pitchFamily="2" charset="0"/>
              </a:rPr>
              <a:t>sizeof</a:t>
            </a:r>
            <a:r>
              <a:rPr lang="en-US" dirty="0">
                <a:latin typeface="Courier" pitchFamily="2" charset="0"/>
              </a:rPr>
              <a:t>(char),</a:t>
            </a:r>
          </a:p>
          <a:p>
            <a:r>
              <a:rPr lang="en-US" dirty="0">
                <a:latin typeface="Courier" pitchFamily="2" charset="0"/>
              </a:rPr>
              <a:t>301         "Could not allocate memory \n");</a:t>
            </a:r>
          </a:p>
          <a:p>
            <a:r>
              <a:rPr lang="en-US" dirty="0">
                <a:latin typeface="Courier" pitchFamily="2" charset="0"/>
              </a:rPr>
              <a:t>302     </a:t>
            </a:r>
            <a:r>
              <a:rPr lang="en-US" dirty="0" err="1">
                <a:latin typeface="Courier" pitchFamily="2" charset="0"/>
              </a:rPr>
              <a:t>memcpy</a:t>
            </a:r>
            <a:r>
              <a:rPr lang="en-US" dirty="0">
                <a:latin typeface="Courier" pitchFamily="2" charset="0"/>
              </a:rPr>
              <a:t>(enc-&gt;</a:t>
            </a:r>
            <a:r>
              <a:rPr lang="en-US" dirty="0" err="1">
                <a:latin typeface="Courier" pitchFamily="2" charset="0"/>
              </a:rPr>
              <a:t>virtio_blk_dev_names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], </a:t>
            </a:r>
          </a:p>
          <a:p>
            <a:r>
              <a:rPr lang="en-US" dirty="0">
                <a:latin typeface="Courier" pitchFamily="2" charset="0"/>
              </a:rPr>
              <a:t>                name, </a:t>
            </a:r>
            <a:r>
              <a:rPr lang="en-US" dirty="0" err="1">
                <a:latin typeface="Courier" pitchFamily="2" charset="0"/>
              </a:rPr>
              <a:t>name_len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r>
              <a:rPr lang="en-US" dirty="0">
                <a:latin typeface="Courier" pitchFamily="2" charset="0"/>
              </a:rPr>
              <a:t>303 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4EAB-80E4-CE2A-B7B8-7CD09F7CE0D6}"/>
              </a:ext>
            </a:extLst>
          </p:cNvPr>
          <p:cNvSpPr/>
          <p:nvPr/>
        </p:nvSpPr>
        <p:spPr>
          <a:xfrm>
            <a:off x="1300480" y="1737360"/>
            <a:ext cx="3901440" cy="467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Free Right Arrow Icon Png, Download Free Clip Art, Free Clip Art on Clipart  Library">
            <a:extLst>
              <a:ext uri="{FF2B5EF4-FFF2-40B4-BE49-F238E27FC236}">
                <a16:creationId xmlns:a16="http://schemas.microsoft.com/office/drawing/2014/main" id="{D90DA89B-4D23-DE0C-36A2-210BC645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23844">
            <a:off x="5291041" y="1821406"/>
            <a:ext cx="683527" cy="5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6C3DA56D-C26F-7304-1816-C1FD3B2AFD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2004060" cy="20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F2DCA6-273A-2806-3F6C-18BB26E7F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910" y="2732007"/>
            <a:ext cx="1229880" cy="11099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FB8D10-968C-F4E6-1C36-4466AD15746C}"/>
              </a:ext>
            </a:extLst>
          </p:cNvPr>
          <p:cNvSpPr txBox="1"/>
          <p:nvPr/>
        </p:nvSpPr>
        <p:spPr>
          <a:xfrm>
            <a:off x="5856798" y="2395020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TOCTTOU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914CC3-6924-6D00-9952-B4313490C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44" y="1677012"/>
            <a:ext cx="588056" cy="5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Evaluation – Coverage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C42642E-89C2-1D44-8305-D3F98C7F2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10736-26BF-663A-25C5-E54FE329E23E}"/>
              </a:ext>
            </a:extLst>
          </p:cNvPr>
          <p:cNvSpPr txBox="1"/>
          <p:nvPr/>
        </p:nvSpPr>
        <p:spPr>
          <a:xfrm>
            <a:off x="628649" y="732060"/>
            <a:ext cx="754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 panose="020B0403020202020204" pitchFamily="34" charset="0"/>
              </a:rPr>
              <a:t>Used AFL++ and </a:t>
            </a:r>
            <a:r>
              <a:rPr lang="en-US" sz="1800" dirty="0" err="1">
                <a:latin typeface="Helvetica Light" panose="020B0403020202020204" pitchFamily="34" charset="0"/>
              </a:rPr>
              <a:t>SGXFuzz</a:t>
            </a:r>
            <a:r>
              <a:rPr lang="en-US" sz="1800" dirty="0">
                <a:latin typeface="Helvetica Light" panose="020B0403020202020204" pitchFamily="34" charset="0"/>
              </a:rPr>
              <a:t> as the baseline.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 panose="020B0403020202020204" pitchFamily="34" charset="0"/>
              </a:rPr>
              <a:t>Fuzzing campaign for 24-hours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CF3332-1349-CA50-F856-6B9E2A3EA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637731"/>
            <a:ext cx="2898939" cy="2175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AE26F9-62C9-D909-34C5-9CAD88A75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060" y="1679011"/>
            <a:ext cx="2898940" cy="2175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D7B9A8-219D-376F-B171-45637EADB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264" y="1637730"/>
            <a:ext cx="2898940" cy="21757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132D58-D8EB-8738-2F8E-C8A1BDA997D7}"/>
              </a:ext>
            </a:extLst>
          </p:cNvPr>
          <p:cNvSpPr txBox="1"/>
          <p:nvPr/>
        </p:nvSpPr>
        <p:spPr>
          <a:xfrm>
            <a:off x="3890892" y="3854789"/>
            <a:ext cx="1795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SGX-</a:t>
            </a:r>
            <a:r>
              <a:rPr lang="en-US" dirty="0" err="1">
                <a:latin typeface="Courier" pitchFamily="2" charset="0"/>
              </a:rPr>
              <a:t>webassembly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4CF42-332B-7891-F603-FF3D43A08208}"/>
              </a:ext>
            </a:extLst>
          </p:cNvPr>
          <p:cNvSpPr txBox="1"/>
          <p:nvPr/>
        </p:nvSpPr>
        <p:spPr>
          <a:xfrm>
            <a:off x="7226292" y="3854789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SGX-DFC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8DCB3-615A-6B18-74D3-AD0EE8B631C1}"/>
              </a:ext>
            </a:extLst>
          </p:cNvPr>
          <p:cNvSpPr txBox="1"/>
          <p:nvPr/>
        </p:nvSpPr>
        <p:spPr>
          <a:xfrm>
            <a:off x="1616554" y="3854790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SGX-MPI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71F464-02A5-F177-D322-941D9056354A}"/>
              </a:ext>
            </a:extLst>
          </p:cNvPr>
          <p:cNvSpPr txBox="1"/>
          <p:nvPr/>
        </p:nvSpPr>
        <p:spPr>
          <a:xfrm>
            <a:off x="6055452" y="591046"/>
            <a:ext cx="1696535" cy="954107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3.2x higher code coverage compared to state-of-the-art </a:t>
            </a:r>
            <a:r>
              <a:rPr lang="en-US" dirty="0" err="1">
                <a:latin typeface="Helvetica Light" panose="020B0403020202020204" pitchFamily="34" charset="0"/>
              </a:rPr>
              <a:t>fuzzers</a:t>
            </a:r>
            <a:endParaRPr lang="en-US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Takeaways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C42642E-89C2-1D44-8305-D3F98C7F2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0A35B-BF17-E69B-BE17-ED7852BACA69}"/>
              </a:ext>
            </a:extLst>
          </p:cNvPr>
          <p:cNvSpPr txBox="1"/>
          <p:nvPr/>
        </p:nvSpPr>
        <p:spPr>
          <a:xfrm>
            <a:off x="628649" y="732060"/>
            <a:ext cx="754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 panose="020B0403020202020204" pitchFamily="34" charset="0"/>
              </a:rPr>
              <a:t>Don’t trust the untrusted 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 panose="020B0403020202020204" pitchFamily="34" charset="0"/>
              </a:rPr>
              <a:t>Consider concurrency issues.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 panose="020B0403020202020204" pitchFamily="34" charset="0"/>
              </a:rPr>
              <a:t>Consider memory safe programming languages.</a:t>
            </a:r>
          </a:p>
        </p:txBody>
      </p:sp>
    </p:spTree>
    <p:extLst>
      <p:ext uri="{BB962C8B-B14F-4D97-AF65-F5344CB8AC3E}">
        <p14:creationId xmlns:p14="http://schemas.microsoft.com/office/powerpoint/2010/main" val="238492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B720C-BE97-6246-9921-40C0DFC3FD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D158A-C0D4-6830-7E25-B626019AA0C2}"/>
              </a:ext>
            </a:extLst>
          </p:cNvPr>
          <p:cNvSpPr txBox="1"/>
          <p:nvPr/>
        </p:nvSpPr>
        <p:spPr>
          <a:xfrm>
            <a:off x="628649" y="732060"/>
            <a:ext cx="7548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Helvetica Light" panose="020B0403020202020204" pitchFamily="34" charset="0"/>
              </a:rPr>
              <a:t>FuzzSGX</a:t>
            </a:r>
            <a:r>
              <a:rPr lang="en-US" sz="1800" dirty="0">
                <a:latin typeface="Helvetica Light" panose="020B0403020202020204" pitchFamily="34" charset="0"/>
              </a:rPr>
              <a:t>: SGX Enclave </a:t>
            </a:r>
            <a:r>
              <a:rPr lang="en-US" sz="1800" dirty="0" err="1">
                <a:latin typeface="Helvetica Light" panose="020B0403020202020204" pitchFamily="34" charset="0"/>
              </a:rPr>
              <a:t>fuzzer</a:t>
            </a:r>
            <a:r>
              <a:rPr lang="en-US" sz="1800" dirty="0">
                <a:latin typeface="Helvetica Light" panose="020B0403020202020204" pitchFamily="34" charset="0"/>
              </a:rPr>
              <a:t> with support for sanitization for enclave programs.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 panose="020B0403020202020204" pitchFamily="34" charset="0"/>
              </a:rPr>
              <a:t>Found spatial/temporal vulnerabilities in real-world SGX enclaves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 panose="020B0403020202020204" pitchFamily="34" charset="0"/>
              </a:rPr>
              <a:t>Code @ </a:t>
            </a:r>
            <a:r>
              <a:rPr lang="en-US" sz="1800" dirty="0">
                <a:latin typeface="Helvetica Light" panose="020B0403020202020204" pitchFamily="34" charset="0"/>
                <a:hlinkClick r:id="rId3"/>
              </a:rPr>
              <a:t>https://github.com/purseclab/FuzzSGX</a:t>
            </a:r>
            <a:endParaRPr lang="en-US" sz="1800" dirty="0">
              <a:latin typeface="Helvetica Light" panose="020B04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 panose="020B0403020202020204" pitchFamily="34" charset="0"/>
              </a:rPr>
              <a:t>Thanks to NSF CNS-2145744.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Helvetica Light" panose="020B0403020202020204" pitchFamily="34" charset="0"/>
            </a:endParaRPr>
          </a:p>
        </p:txBody>
      </p:sp>
      <p:sp>
        <p:nvSpPr>
          <p:cNvPr id="7" name="Google Shape;194;p28">
            <a:extLst>
              <a:ext uri="{FF2B5EF4-FFF2-40B4-BE49-F238E27FC236}">
                <a16:creationId xmlns:a16="http://schemas.microsoft.com/office/drawing/2014/main" id="{98329342-04EA-0A6F-C8F2-1728143E994E}"/>
              </a:ext>
            </a:extLst>
          </p:cNvPr>
          <p:cNvSpPr txBox="1">
            <a:spLocks/>
          </p:cNvSpPr>
          <p:nvPr/>
        </p:nvSpPr>
        <p:spPr>
          <a:xfrm>
            <a:off x="685650" y="1499046"/>
            <a:ext cx="78297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43C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1C243C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  <a:buSzPts val="2700"/>
            </a:pPr>
            <a:r>
              <a:rPr lang="en-US" sz="3200" dirty="0">
                <a:solidFill>
                  <a:srgbClr val="000000"/>
                </a:solidFill>
                <a:latin typeface="Helvetica Light" panose="020B0403020202020204" pitchFamily="34" charset="0"/>
                <a:cs typeface="Segoe UI Light" panose="020B0502040204020203" pitchFamily="34" charset="0"/>
              </a:rPr>
              <a:t>Question?</a:t>
            </a:r>
          </a:p>
        </p:txBody>
      </p:sp>
      <p:sp>
        <p:nvSpPr>
          <p:cNvPr id="8" name="Google Shape;195;p28">
            <a:extLst>
              <a:ext uri="{FF2B5EF4-FFF2-40B4-BE49-F238E27FC236}">
                <a16:creationId xmlns:a16="http://schemas.microsoft.com/office/drawing/2014/main" id="{D7C1DE93-1AE0-75D2-C626-8418BF32628F}"/>
              </a:ext>
            </a:extLst>
          </p:cNvPr>
          <p:cNvSpPr txBox="1">
            <a:spLocks/>
          </p:cNvSpPr>
          <p:nvPr/>
        </p:nvSpPr>
        <p:spPr>
          <a:xfrm>
            <a:off x="657150" y="3055074"/>
            <a:ext cx="78867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500"/>
            </a:pPr>
            <a:r>
              <a:rPr lang="en-US" sz="2800">
                <a:latin typeface="Helvetica" panose="020B0604020202020204" pitchFamily="34" charset="0"/>
                <a:cs typeface="Helvetica" panose="020B0604020202020204" pitchFamily="34" charset="0"/>
              </a:rPr>
              <a:t>Arslan Khan</a:t>
            </a:r>
          </a:p>
          <a:p>
            <a:pPr algn="ctr">
              <a:buSzPts val="2500"/>
            </a:pPr>
            <a:r>
              <a:rPr lang="en-US" sz="2800">
                <a:latin typeface="Helvetica" panose="020B0604020202020204" pitchFamily="34" charset="0"/>
                <a:cs typeface="Helvetica" panose="020B0604020202020204" pitchFamily="34" charset="0"/>
              </a:rPr>
              <a:t>khan253@purdue.edu</a:t>
            </a:r>
          </a:p>
          <a:p>
            <a:pPr algn="ctr">
              <a:buSzPts val="2500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9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Software Guard Extensions (SGX)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282525-FF87-BBC9-1C04-26DE9D55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07" y="1044694"/>
            <a:ext cx="929989" cy="929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900F1-D1A6-73FE-82E2-AB21BC6962F4}"/>
              </a:ext>
            </a:extLst>
          </p:cNvPr>
          <p:cNvSpPr txBox="1"/>
          <p:nvPr/>
        </p:nvSpPr>
        <p:spPr>
          <a:xfrm>
            <a:off x="1169389" y="2101358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Source Code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AB0D11-EF50-049E-2D2A-289D47727086}"/>
              </a:ext>
            </a:extLst>
          </p:cNvPr>
          <p:cNvGrpSpPr/>
          <p:nvPr/>
        </p:nvGrpSpPr>
        <p:grpSpPr>
          <a:xfrm>
            <a:off x="2488367" y="639489"/>
            <a:ext cx="3974323" cy="3508177"/>
            <a:chOff x="2488367" y="639489"/>
            <a:chExt cx="3974323" cy="35081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39545-DA8F-D624-F1A2-1612B350FB53}"/>
                </a:ext>
              </a:extLst>
            </p:cNvPr>
            <p:cNvSpPr/>
            <p:nvPr/>
          </p:nvSpPr>
          <p:spPr>
            <a:xfrm>
              <a:off x="3377758" y="793378"/>
              <a:ext cx="1826254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Helvetica Light" panose="020B0403020202020204" pitchFamily="34" charset="0"/>
                </a:rPr>
                <a:t> </a:t>
              </a:r>
            </a:p>
          </p:txBody>
        </p:sp>
        <p:pic>
          <p:nvPicPr>
            <p:cNvPr id="9" name="Picture 2" descr="Free Right Arrow Icon Png, Download Free Clip Art, Free Clip Art on Clipart  Library">
              <a:extLst>
                <a:ext uri="{FF2B5EF4-FFF2-40B4-BE49-F238E27FC236}">
                  <a16:creationId xmlns:a16="http://schemas.microsoft.com/office/drawing/2014/main" id="{A162466D-F810-CF73-1F60-AF377153A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07017" flipH="1">
              <a:off x="2488367" y="1335402"/>
              <a:ext cx="790094" cy="597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CCC3A7-D523-762B-8C29-AB17F3AD09C9}"/>
                </a:ext>
              </a:extLst>
            </p:cNvPr>
            <p:cNvSpPr txBox="1"/>
            <p:nvPr/>
          </p:nvSpPr>
          <p:spPr>
            <a:xfrm>
              <a:off x="5204012" y="3839889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0x00000000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3DE1BC-6CFE-5F27-CE9B-A61B95DD8EC6}"/>
                </a:ext>
              </a:extLst>
            </p:cNvPr>
            <p:cNvSpPr txBox="1"/>
            <p:nvPr/>
          </p:nvSpPr>
          <p:spPr>
            <a:xfrm>
              <a:off x="5204012" y="639489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0xFFFFFFFF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14FE97-B254-6C53-90A0-6613184895BC}"/>
                </a:ext>
              </a:extLst>
            </p:cNvPr>
            <p:cNvSpPr/>
            <p:nvPr/>
          </p:nvSpPr>
          <p:spPr>
            <a:xfrm>
              <a:off x="3377758" y="3060808"/>
              <a:ext cx="1826254" cy="371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Courier" pitchFamily="2" charset="0"/>
                </a:rPr>
                <a:t>Code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03ACF74-2854-0C7A-2A07-71344ACF44BF}"/>
              </a:ext>
            </a:extLst>
          </p:cNvPr>
          <p:cNvSpPr/>
          <p:nvPr/>
        </p:nvSpPr>
        <p:spPr>
          <a:xfrm>
            <a:off x="3377232" y="2032154"/>
            <a:ext cx="1826254" cy="3715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libs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89B1C8-4694-33B4-B02E-EA3B27EB5FF4}"/>
              </a:ext>
            </a:extLst>
          </p:cNvPr>
          <p:cNvSpPr/>
          <p:nvPr/>
        </p:nvSpPr>
        <p:spPr>
          <a:xfrm>
            <a:off x="3377232" y="1559846"/>
            <a:ext cx="1826254" cy="415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kernel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6C2E21-2F30-D97E-86EA-39742981C0B4}"/>
              </a:ext>
            </a:extLst>
          </p:cNvPr>
          <p:cNvSpPr/>
          <p:nvPr/>
        </p:nvSpPr>
        <p:spPr>
          <a:xfrm>
            <a:off x="3377232" y="1155544"/>
            <a:ext cx="1826254" cy="415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hypervisor… </a:t>
            </a:r>
          </a:p>
        </p:txBody>
      </p:sp>
      <p:pic>
        <p:nvPicPr>
          <p:cNvPr id="1026" name="Picture 2" descr="SGX, Intel’s supposedly impregnable data fortress, has been breached yet again">
            <a:extLst>
              <a:ext uri="{FF2B5EF4-FFF2-40B4-BE49-F238E27FC236}">
                <a16:creationId xmlns:a16="http://schemas.microsoft.com/office/drawing/2014/main" id="{EABA3441-105B-F606-D96B-D315CAA71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2" t="8493" r="28497" b="13260"/>
          <a:stretch/>
        </p:blipFill>
        <p:spPr bwMode="auto">
          <a:xfrm>
            <a:off x="6462690" y="1974683"/>
            <a:ext cx="648929" cy="67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2132921-7E80-3579-8DB0-0836A0AC9843}"/>
              </a:ext>
            </a:extLst>
          </p:cNvPr>
          <p:cNvSpPr txBox="1"/>
          <p:nvPr/>
        </p:nvSpPr>
        <p:spPr>
          <a:xfrm>
            <a:off x="8009843" y="1733856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Secrets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561474D-0F55-0A5E-7195-23E77060C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843" y="954193"/>
            <a:ext cx="790601" cy="79060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D7E10C8-92DD-ECB4-BABA-CDF5CBCE324E}"/>
              </a:ext>
            </a:extLst>
          </p:cNvPr>
          <p:cNvSpPr txBox="1"/>
          <p:nvPr/>
        </p:nvSpPr>
        <p:spPr>
          <a:xfrm>
            <a:off x="7832681" y="2964636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Confidential </a:t>
            </a:r>
          </a:p>
          <a:p>
            <a:pPr algn="ctr"/>
            <a:r>
              <a:rPr lang="en-US" dirty="0">
                <a:latin typeface="Helvetica Light" panose="020B0403020202020204" pitchFamily="34" charset="0"/>
              </a:rPr>
              <a:t>Computing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0FC8096-95DC-362A-6EE8-2623F63AF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9843" y="2143050"/>
            <a:ext cx="835426" cy="8354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6300062-7B1F-8D24-1E18-8458153503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1203" y="3520952"/>
            <a:ext cx="889907" cy="88990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DC0EB57-67FB-C609-BD1E-5D98B3FBC7A5}"/>
              </a:ext>
            </a:extLst>
          </p:cNvPr>
          <p:cNvSpPr txBox="1"/>
          <p:nvPr/>
        </p:nvSpPr>
        <p:spPr>
          <a:xfrm>
            <a:off x="8113236" y="4386264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DRM</a:t>
            </a: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7AB77EED-DFE5-9329-1450-27B744CAD7C9}"/>
              </a:ext>
            </a:extLst>
          </p:cNvPr>
          <p:cNvSpPr/>
          <p:nvPr/>
        </p:nvSpPr>
        <p:spPr>
          <a:xfrm>
            <a:off x="2576052" y="2202426"/>
            <a:ext cx="796413" cy="1573161"/>
          </a:xfrm>
          <a:custGeom>
            <a:avLst/>
            <a:gdLst>
              <a:gd name="connsiteX0" fmla="*/ 796413 w 796413"/>
              <a:gd name="connsiteY0" fmla="*/ 0 h 1573161"/>
              <a:gd name="connsiteX1" fmla="*/ 0 w 796413"/>
              <a:gd name="connsiteY1" fmla="*/ 1091380 h 1573161"/>
              <a:gd name="connsiteX2" fmla="*/ 796413 w 796413"/>
              <a:gd name="connsiteY2" fmla="*/ 1573161 h 1573161"/>
              <a:gd name="connsiteX3" fmla="*/ 796413 w 796413"/>
              <a:gd name="connsiteY3" fmla="*/ 1573161 h 157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413" h="1573161">
                <a:moveTo>
                  <a:pt x="796413" y="0"/>
                </a:moveTo>
                <a:cubicBezTo>
                  <a:pt x="398206" y="414593"/>
                  <a:pt x="0" y="829187"/>
                  <a:pt x="0" y="1091380"/>
                </a:cubicBezTo>
                <a:cubicBezTo>
                  <a:pt x="0" y="1353573"/>
                  <a:pt x="796413" y="1573161"/>
                  <a:pt x="796413" y="1573161"/>
                </a:cubicBezTo>
                <a:lnTo>
                  <a:pt x="796413" y="1573161"/>
                </a:lnTo>
              </a:path>
            </a:pathLst>
          </a:custGeom>
          <a:noFill/>
          <a:ln>
            <a:solidFill>
              <a:schemeClr val="bg2">
                <a:lumMod val="10000"/>
              </a:schemeClr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BC303DE-F0ED-C348-C01D-0DA7A4A407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7866" y="2833034"/>
            <a:ext cx="455548" cy="455548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D2B54E88-2A7D-F983-F59E-B4800A2B0598}"/>
              </a:ext>
            </a:extLst>
          </p:cNvPr>
          <p:cNvSpPr/>
          <p:nvPr/>
        </p:nvSpPr>
        <p:spPr>
          <a:xfrm>
            <a:off x="5211097" y="3244645"/>
            <a:ext cx="344140" cy="521110"/>
          </a:xfrm>
          <a:custGeom>
            <a:avLst/>
            <a:gdLst>
              <a:gd name="connsiteX0" fmla="*/ 9832 w 344140"/>
              <a:gd name="connsiteY0" fmla="*/ 0 h 521110"/>
              <a:gd name="connsiteX1" fmla="*/ 344129 w 344140"/>
              <a:gd name="connsiteY1" fmla="*/ 314632 h 521110"/>
              <a:gd name="connsiteX2" fmla="*/ 0 w 344140"/>
              <a:gd name="connsiteY2" fmla="*/ 521110 h 5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4140" h="521110">
                <a:moveTo>
                  <a:pt x="9832" y="0"/>
                </a:moveTo>
                <a:cubicBezTo>
                  <a:pt x="177800" y="113890"/>
                  <a:pt x="345768" y="227780"/>
                  <a:pt x="344129" y="314632"/>
                </a:cubicBezTo>
                <a:cubicBezTo>
                  <a:pt x="342490" y="401484"/>
                  <a:pt x="171245" y="461297"/>
                  <a:pt x="0" y="521110"/>
                </a:cubicBezTo>
              </a:path>
            </a:pathLst>
          </a:custGeom>
          <a:noFill/>
          <a:ln>
            <a:solidFill>
              <a:schemeClr val="bg2">
                <a:lumMod val="10000"/>
              </a:schemeClr>
            </a:solidFill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E44AAB2-FC8F-ACA8-65CC-33CC3F8882E9}"/>
              </a:ext>
            </a:extLst>
          </p:cNvPr>
          <p:cNvSpPr/>
          <p:nvPr/>
        </p:nvSpPr>
        <p:spPr>
          <a:xfrm>
            <a:off x="5354513" y="3392059"/>
            <a:ext cx="5258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EDL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6B3AC78-4179-797D-F6DD-DCB370331B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5235" y="3182354"/>
            <a:ext cx="351357" cy="35135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C3FDE7-D3BF-DE38-2CE7-90B6FCF37130}"/>
              </a:ext>
            </a:extLst>
          </p:cNvPr>
          <p:cNvGrpSpPr/>
          <p:nvPr/>
        </p:nvGrpSpPr>
        <p:grpSpPr>
          <a:xfrm>
            <a:off x="3377232" y="3068475"/>
            <a:ext cx="1826254" cy="742119"/>
            <a:chOff x="3377232" y="3068475"/>
            <a:chExt cx="1826254" cy="7421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04B544-DF43-8072-D984-B561D891E80E}"/>
                </a:ext>
              </a:extLst>
            </p:cNvPr>
            <p:cNvSpPr/>
            <p:nvPr/>
          </p:nvSpPr>
          <p:spPr>
            <a:xfrm>
              <a:off x="3377232" y="3439029"/>
              <a:ext cx="1826254" cy="3715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Courier" pitchFamily="2" charset="0"/>
                </a:rPr>
                <a:t>Enclave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D603DC-0F03-6775-A40E-1CF9775FAD4D}"/>
                </a:ext>
              </a:extLst>
            </p:cNvPr>
            <p:cNvSpPr/>
            <p:nvPr/>
          </p:nvSpPr>
          <p:spPr>
            <a:xfrm>
              <a:off x="3377232" y="3068475"/>
              <a:ext cx="1826254" cy="371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Courier" pitchFamily="2" charset="0"/>
                </a:rPr>
                <a:t>Host App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8F56FF-0A30-D13B-7957-4E266B3AC54A}"/>
              </a:ext>
            </a:extLst>
          </p:cNvPr>
          <p:cNvGrpSpPr/>
          <p:nvPr/>
        </p:nvGrpSpPr>
        <p:grpSpPr>
          <a:xfrm>
            <a:off x="3112394" y="840359"/>
            <a:ext cx="479460" cy="1451233"/>
            <a:chOff x="3112394" y="840359"/>
            <a:chExt cx="479460" cy="14512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F6524D-B389-2CDC-A641-E64C81722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12394" y="840359"/>
              <a:ext cx="479460" cy="4794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B97854-A96D-381F-27FF-CA464FA74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12394" y="1333717"/>
              <a:ext cx="479460" cy="47946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5201FB-FC03-8CA6-E4F4-702AD9F8F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12394" y="1812132"/>
              <a:ext cx="479460" cy="47946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0BCDD67-1554-E356-BD34-3099FA7387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7932" y="2815881"/>
            <a:ext cx="479460" cy="4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0" grpId="0"/>
      <p:bldP spid="32" grpId="0"/>
      <p:bldP spid="35" grpId="0"/>
      <p:bldP spid="36" grpId="0" animBg="1"/>
      <p:bldP spid="36" grpId="1" animBg="1"/>
      <p:bldP spid="4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SGX == Secure Software?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AB0D11-EF50-049E-2D2A-289D47727086}"/>
              </a:ext>
            </a:extLst>
          </p:cNvPr>
          <p:cNvGrpSpPr/>
          <p:nvPr/>
        </p:nvGrpSpPr>
        <p:grpSpPr>
          <a:xfrm>
            <a:off x="3377758" y="639489"/>
            <a:ext cx="3084932" cy="3508177"/>
            <a:chOff x="3377758" y="639489"/>
            <a:chExt cx="3084932" cy="350817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39545-DA8F-D624-F1A2-1612B350FB53}"/>
                </a:ext>
              </a:extLst>
            </p:cNvPr>
            <p:cNvSpPr/>
            <p:nvPr/>
          </p:nvSpPr>
          <p:spPr>
            <a:xfrm>
              <a:off x="3377758" y="793378"/>
              <a:ext cx="1826254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Helvetica Light" panose="020B0403020202020204" pitchFamily="34" charset="0"/>
                </a:rPr>
                <a:t>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CCC3A7-D523-762B-8C29-AB17F3AD09C9}"/>
                </a:ext>
              </a:extLst>
            </p:cNvPr>
            <p:cNvSpPr txBox="1"/>
            <p:nvPr/>
          </p:nvSpPr>
          <p:spPr>
            <a:xfrm>
              <a:off x="5204012" y="3839889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0x00000000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3DE1BC-6CFE-5F27-CE9B-A61B95DD8EC6}"/>
                </a:ext>
              </a:extLst>
            </p:cNvPr>
            <p:cNvSpPr txBox="1"/>
            <p:nvPr/>
          </p:nvSpPr>
          <p:spPr>
            <a:xfrm>
              <a:off x="5204012" y="639489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 pitchFamily="2" charset="0"/>
                </a:rPr>
                <a:t>0xFFFFFFFF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14FE97-B254-6C53-90A0-6613184895BC}"/>
                </a:ext>
              </a:extLst>
            </p:cNvPr>
            <p:cNvSpPr/>
            <p:nvPr/>
          </p:nvSpPr>
          <p:spPr>
            <a:xfrm>
              <a:off x="3377758" y="3060808"/>
              <a:ext cx="1826254" cy="371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  <a:latin typeface="Courier" pitchFamily="2" charset="0"/>
                </a:rPr>
                <a:t>Code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03ACF74-2854-0C7A-2A07-71344ACF44BF}"/>
              </a:ext>
            </a:extLst>
          </p:cNvPr>
          <p:cNvSpPr/>
          <p:nvPr/>
        </p:nvSpPr>
        <p:spPr>
          <a:xfrm>
            <a:off x="3377232" y="2032154"/>
            <a:ext cx="1826254" cy="3715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libs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89B1C8-4694-33B4-B02E-EA3B27EB5FF4}"/>
              </a:ext>
            </a:extLst>
          </p:cNvPr>
          <p:cNvSpPr/>
          <p:nvPr/>
        </p:nvSpPr>
        <p:spPr>
          <a:xfrm>
            <a:off x="3377232" y="1559846"/>
            <a:ext cx="1826254" cy="415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kernel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6C2E21-2F30-D97E-86EA-39742981C0B4}"/>
              </a:ext>
            </a:extLst>
          </p:cNvPr>
          <p:cNvSpPr/>
          <p:nvPr/>
        </p:nvSpPr>
        <p:spPr>
          <a:xfrm>
            <a:off x="3377232" y="1155544"/>
            <a:ext cx="1826254" cy="41507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hypervisor…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CFFB4-8F27-3465-9D2C-C44A0D134073}"/>
              </a:ext>
            </a:extLst>
          </p:cNvPr>
          <p:cNvSpPr txBox="1"/>
          <p:nvPr/>
        </p:nvSpPr>
        <p:spPr>
          <a:xfrm>
            <a:off x="6361471" y="2156472"/>
            <a:ext cx="24913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Helvetica Light" panose="020B0403020202020204" pitchFamily="34" charset="0"/>
              </a:rPr>
              <a:t>Memory unsafe language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Helvetica Light" panose="020B0403020202020204" pitchFamily="34" charset="0"/>
              </a:rPr>
              <a:t>Concurrency issues</a:t>
            </a:r>
          </a:p>
          <a:p>
            <a:pPr marL="285750" indent="-285750">
              <a:buFontTx/>
              <a:buChar char="-"/>
            </a:pPr>
            <a:endParaRPr lang="en-US" dirty="0">
              <a:latin typeface="Helvetica Light" panose="020B0403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E787B-0305-DB5E-9F47-BBC920CBA4C5}"/>
              </a:ext>
            </a:extLst>
          </p:cNvPr>
          <p:cNvSpPr/>
          <p:nvPr/>
        </p:nvSpPr>
        <p:spPr>
          <a:xfrm>
            <a:off x="3377232" y="3439029"/>
            <a:ext cx="1826254" cy="371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Enclave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B8BE8-38A7-E308-1241-7988CF5F4BEE}"/>
              </a:ext>
            </a:extLst>
          </p:cNvPr>
          <p:cNvSpPr/>
          <p:nvPr/>
        </p:nvSpPr>
        <p:spPr>
          <a:xfrm>
            <a:off x="3377232" y="3068475"/>
            <a:ext cx="1826254" cy="3715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Host App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C4C24-251B-CC0B-82AC-D0B59C41C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736" y="3601123"/>
            <a:ext cx="267692" cy="26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F7058A-4E65-3509-6A91-B1998515B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394" y="840359"/>
            <a:ext cx="479460" cy="479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FCC18-D546-5F2C-3907-98C547668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394" y="1333717"/>
            <a:ext cx="479460" cy="479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38211D-1038-1DBD-E66E-2A9D67121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394" y="1812132"/>
            <a:ext cx="479460" cy="479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AE16C5-B418-0B82-E8FE-76EE9D1BC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932" y="2815881"/>
            <a:ext cx="479460" cy="4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9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Fuzzing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AAECC-D309-F9CE-43C8-D7BC1CB67CA3}"/>
              </a:ext>
            </a:extLst>
          </p:cNvPr>
          <p:cNvSpPr/>
          <p:nvPr/>
        </p:nvSpPr>
        <p:spPr>
          <a:xfrm>
            <a:off x="4707052" y="1920732"/>
            <a:ext cx="1285857" cy="907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Test Program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E22863-EC13-19DD-4BA6-7EEC81A5920D}"/>
              </a:ext>
            </a:extLst>
          </p:cNvPr>
          <p:cNvSpPr/>
          <p:nvPr/>
        </p:nvSpPr>
        <p:spPr>
          <a:xfrm>
            <a:off x="2432507" y="1330271"/>
            <a:ext cx="1285857" cy="8694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Fuzzer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 </a:t>
            </a:r>
          </a:p>
        </p:txBody>
      </p:sp>
      <p:pic>
        <p:nvPicPr>
          <p:cNvPr id="8" name="Picture 2" descr="Free Right Arrow Icon Png, Download Free Clip Art, Free Clip Art on Clipart  Library">
            <a:extLst>
              <a:ext uri="{FF2B5EF4-FFF2-40B4-BE49-F238E27FC236}">
                <a16:creationId xmlns:a16="http://schemas.microsoft.com/office/drawing/2014/main" id="{F39FB837-A4D8-C7A5-B3E6-85158BE2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7017" flipH="1">
            <a:off x="3896319" y="1433725"/>
            <a:ext cx="790094" cy="5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Right Arrow Icon Png, Download Free Clip Art, Free Clip Art on Clipart  Library">
            <a:extLst>
              <a:ext uri="{FF2B5EF4-FFF2-40B4-BE49-F238E27FC236}">
                <a16:creationId xmlns:a16="http://schemas.microsoft.com/office/drawing/2014/main" id="{E64B6CC2-A6BD-D713-A475-C13EF25D5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73" flipH="1">
            <a:off x="3686320" y="2309995"/>
            <a:ext cx="790094" cy="5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C7EBBC-5D46-4EFA-DB39-C9AEC8917928}"/>
              </a:ext>
            </a:extLst>
          </p:cNvPr>
          <p:cNvSpPr/>
          <p:nvPr/>
        </p:nvSpPr>
        <p:spPr>
          <a:xfrm>
            <a:off x="4707052" y="1920731"/>
            <a:ext cx="1285857" cy="907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Enclave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3CDA61-C85D-026F-7E0F-90181CA1A1D6}"/>
              </a:ext>
            </a:extLst>
          </p:cNvPr>
          <p:cNvSpPr/>
          <p:nvPr/>
        </p:nvSpPr>
        <p:spPr>
          <a:xfrm>
            <a:off x="4707052" y="2627441"/>
            <a:ext cx="1285857" cy="453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FuzzSGX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ourier" pitchFamily="2" charset="0"/>
              </a:rPr>
              <a:t> Runtime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F7AB95-3014-85E3-4B60-296FB4272713}"/>
              </a:ext>
            </a:extLst>
          </p:cNvPr>
          <p:cNvSpPr txBox="1"/>
          <p:nvPr/>
        </p:nvSpPr>
        <p:spPr>
          <a:xfrm>
            <a:off x="4376761" y="1088084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Random Mutated </a:t>
            </a:r>
          </a:p>
          <a:p>
            <a:r>
              <a:rPr lang="en-US" dirty="0">
                <a:latin typeface="Helvetica Light" panose="020B0403020202020204" pitchFamily="34" charset="0"/>
              </a:rPr>
              <a:t>Inputs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9DABEC-1551-19DB-AA07-F492808CB797}"/>
              </a:ext>
            </a:extLst>
          </p:cNvPr>
          <p:cNvSpPr txBox="1"/>
          <p:nvPr/>
        </p:nvSpPr>
        <p:spPr>
          <a:xfrm>
            <a:off x="3287106" y="2808985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Execution </a:t>
            </a:r>
          </a:p>
          <a:p>
            <a:r>
              <a:rPr lang="en-US" dirty="0">
                <a:latin typeface="Helvetica Light" panose="020B0403020202020204" pitchFamily="34" charset="0"/>
              </a:rPr>
              <a:t>Feedback</a:t>
            </a:r>
          </a:p>
        </p:txBody>
      </p:sp>
      <p:sp>
        <p:nvSpPr>
          <p:cNvPr id="26" name="Google Shape;272;p30">
            <a:extLst>
              <a:ext uri="{FF2B5EF4-FFF2-40B4-BE49-F238E27FC236}">
                <a16:creationId xmlns:a16="http://schemas.microsoft.com/office/drawing/2014/main" id="{2933E268-A8D2-05D6-4877-63C892407221}"/>
              </a:ext>
            </a:extLst>
          </p:cNvPr>
          <p:cNvSpPr/>
          <p:nvPr/>
        </p:nvSpPr>
        <p:spPr>
          <a:xfrm rot="10800000" flipH="1" flipV="1">
            <a:off x="6123459" y="2608846"/>
            <a:ext cx="189563" cy="514349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rbel" panose="020B05030202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B7061C-3AAA-0EEB-CC75-3B462171E801}"/>
              </a:ext>
            </a:extLst>
          </p:cNvPr>
          <p:cNvSpPr txBox="1"/>
          <p:nvPr/>
        </p:nvSpPr>
        <p:spPr>
          <a:xfrm>
            <a:off x="6313022" y="270048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Light" panose="020B0403020202020204" pitchFamily="34" charset="0"/>
              </a:rPr>
              <a:t>LibOS</a:t>
            </a:r>
            <a:endParaRPr lang="en-US" dirty="0">
              <a:latin typeface="Helvetica Light" panose="020B04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2A1D46-9E4D-2943-8748-67AE06F1CD0A}"/>
              </a:ext>
            </a:extLst>
          </p:cNvPr>
          <p:cNvSpPr txBox="1"/>
          <p:nvPr/>
        </p:nvSpPr>
        <p:spPr>
          <a:xfrm>
            <a:off x="6443572" y="2969306"/>
            <a:ext cx="19351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Emulates OS services</a:t>
            </a:r>
          </a:p>
          <a:p>
            <a:r>
              <a:rPr lang="en-US" dirty="0">
                <a:latin typeface="Helvetica Light" panose="020B0403020202020204" pitchFamily="34" charset="0"/>
              </a:rPr>
              <a:t>Provides Feedback</a:t>
            </a:r>
          </a:p>
          <a:p>
            <a:r>
              <a:rPr lang="en-US" dirty="0">
                <a:latin typeface="Helvetica Light" panose="020B0403020202020204" pitchFamily="34" charset="0"/>
              </a:rPr>
              <a:t>Enables Sanitizers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674BDA-2E59-217E-EEAF-BA436F553D6C}"/>
              </a:ext>
            </a:extLst>
          </p:cNvPr>
          <p:cNvSpPr txBox="1"/>
          <p:nvPr/>
        </p:nvSpPr>
        <p:spPr>
          <a:xfrm>
            <a:off x="6313022" y="1080621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No OS Services</a:t>
            </a:r>
          </a:p>
          <a:p>
            <a:r>
              <a:rPr lang="en-US" dirty="0">
                <a:latin typeface="Helvetica Light" panose="020B0403020202020204" pitchFamily="34" charset="0"/>
              </a:rPr>
              <a:t>No sanitizers..</a:t>
            </a:r>
          </a:p>
        </p:txBody>
      </p:sp>
    </p:spTree>
    <p:extLst>
      <p:ext uri="{BB962C8B-B14F-4D97-AF65-F5344CB8AC3E}">
        <p14:creationId xmlns:p14="http://schemas.microsoft.com/office/powerpoint/2010/main" val="27288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  <p:bldP spid="27" grpId="0"/>
      <p:bldP spid="2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 Light" panose="020B0403020202020204" pitchFamily="34" charset="0"/>
              </a:rPr>
              <a:t>FuzzSGX</a:t>
            </a:r>
            <a:endParaRPr lang="en-US" dirty="0">
              <a:latin typeface="Helvetica Light" panose="020B04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02760-348C-29B4-DC9C-6B0C8F9C9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3" y="1306961"/>
            <a:ext cx="8472270" cy="25295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7A6820-9E9D-FE9D-3FA0-B6E6764BBD7E}"/>
              </a:ext>
            </a:extLst>
          </p:cNvPr>
          <p:cNvSpPr/>
          <p:nvPr/>
        </p:nvSpPr>
        <p:spPr>
          <a:xfrm>
            <a:off x="248943" y="1306961"/>
            <a:ext cx="1335619" cy="26849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 Light" panose="020B0403020202020204" pitchFamily="34" charset="0"/>
              </a:rPr>
              <a:t>FuzzSGX</a:t>
            </a:r>
            <a:endParaRPr lang="en-US" dirty="0">
              <a:latin typeface="Helvetica Light" panose="020B04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02760-348C-29B4-DC9C-6B0C8F9C9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3" y="1306961"/>
            <a:ext cx="8472270" cy="25295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7A6820-9E9D-FE9D-3FA0-B6E6764BBD7E}"/>
              </a:ext>
            </a:extLst>
          </p:cNvPr>
          <p:cNvSpPr/>
          <p:nvPr/>
        </p:nvSpPr>
        <p:spPr>
          <a:xfrm>
            <a:off x="1586130" y="1306961"/>
            <a:ext cx="2720399" cy="26849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 Light" panose="020B0403020202020204" pitchFamily="34" charset="0"/>
              </a:rPr>
              <a:t>FuzzSGX</a:t>
            </a:r>
            <a:endParaRPr lang="en-US" dirty="0">
              <a:latin typeface="Helvetica Light" panose="020B04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02760-348C-29B4-DC9C-6B0C8F9C9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3" y="1306961"/>
            <a:ext cx="8472270" cy="25295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C7A6820-9E9D-FE9D-3FA0-B6E6764BBD7E}"/>
              </a:ext>
            </a:extLst>
          </p:cNvPr>
          <p:cNvSpPr/>
          <p:nvPr/>
        </p:nvSpPr>
        <p:spPr>
          <a:xfrm>
            <a:off x="4211343" y="1306961"/>
            <a:ext cx="4785173" cy="26849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Evaluation - Vulnerabilities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C42642E-89C2-1D44-8305-D3F98C7F2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78EC4-2671-BD6D-08B1-B09A84A5A4D5}"/>
              </a:ext>
            </a:extLst>
          </p:cNvPr>
          <p:cNvSpPr txBox="1"/>
          <p:nvPr/>
        </p:nvSpPr>
        <p:spPr>
          <a:xfrm>
            <a:off x="628649" y="732060"/>
            <a:ext cx="754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 panose="020B0403020202020204" pitchFamily="34" charset="0"/>
              </a:rPr>
              <a:t>Fuzzed 30 SGX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Light" panose="020B0403020202020204" pitchFamily="34" charset="0"/>
              </a:rPr>
              <a:t>Found 93 previously unknown vulnerabilities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A59CC-D9EE-FCF5-AA38-D660FC390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73" y="1779159"/>
            <a:ext cx="3886200" cy="1985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5AAB15-4CD1-3C36-FF33-408E653FA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33" y="2193471"/>
            <a:ext cx="3135573" cy="114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2BF2-DFB4-FE49-8149-9D7B8F14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 Light" panose="020B0403020202020204" pitchFamily="34" charset="0"/>
              </a:rPr>
              <a:t>Case Study: SGX LKL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C42642E-89C2-1D44-8305-D3F98C7F24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91733-CCA6-CC73-5A6A-194347BA4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720" y="854570"/>
            <a:ext cx="1882140" cy="716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8DE448-4035-04E1-BC95-EFA2CFCBDC4F}"/>
              </a:ext>
            </a:extLst>
          </p:cNvPr>
          <p:cNvSpPr txBox="1"/>
          <p:nvPr/>
        </p:nvSpPr>
        <p:spPr>
          <a:xfrm>
            <a:off x="467360" y="854570"/>
            <a:ext cx="5283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293 for (</a:t>
            </a:r>
            <a:r>
              <a:rPr lang="en-US" dirty="0" err="1">
                <a:latin typeface="Courier" pitchFamily="2" charset="0"/>
              </a:rPr>
              <a:t>size_t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0; </a:t>
            </a:r>
          </a:p>
          <a:p>
            <a:r>
              <a:rPr lang="en-US" dirty="0">
                <a:latin typeface="Courier" pitchFamily="2" charset="0"/>
              </a:rPr>
              <a:t>           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&lt; enc-&gt;</a:t>
            </a:r>
            <a:r>
              <a:rPr lang="en-US" dirty="0" err="1">
                <a:latin typeface="Courier" pitchFamily="2" charset="0"/>
              </a:rPr>
              <a:t>num_virtio_blk_dev</a:t>
            </a:r>
            <a:r>
              <a:rPr lang="en-US" dirty="0">
                <a:latin typeface="Courier" pitchFamily="2" charset="0"/>
              </a:rPr>
              <a:t>; </a:t>
            </a:r>
          </a:p>
          <a:p>
            <a:r>
              <a:rPr lang="en-US" dirty="0">
                <a:latin typeface="Courier" pitchFamily="2" charset="0"/>
              </a:rPr>
              <a:t>           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++)</a:t>
            </a:r>
          </a:p>
          <a:p>
            <a:r>
              <a:rPr lang="en-US" dirty="0">
                <a:latin typeface="Courier" pitchFamily="2" charset="0"/>
              </a:rPr>
              <a:t>294 {</a:t>
            </a:r>
          </a:p>
          <a:p>
            <a:r>
              <a:rPr lang="en-US" dirty="0">
                <a:latin typeface="Courier" pitchFamily="2" charset="0"/>
              </a:rPr>
              <a:t>295     enc-&gt;</a:t>
            </a:r>
            <a:r>
              <a:rPr lang="en-US" dirty="0" err="1">
                <a:latin typeface="Courier" pitchFamily="2" charset="0"/>
              </a:rPr>
              <a:t>virtio_blk_dev_mem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 = </a:t>
            </a:r>
          </a:p>
          <a:p>
            <a:r>
              <a:rPr lang="en-US" dirty="0">
                <a:latin typeface="Courier" pitchFamily="2" charset="0"/>
              </a:rPr>
              <a:t>            host-&gt;</a:t>
            </a:r>
            <a:r>
              <a:rPr lang="en-US" dirty="0" err="1">
                <a:latin typeface="Courier" pitchFamily="2" charset="0"/>
              </a:rPr>
              <a:t>virtio_blk_dev_mem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r>
              <a:rPr lang="en-US" dirty="0">
                <a:latin typeface="Courier" pitchFamily="2" charset="0"/>
              </a:rPr>
              <a:t>296     const char* name = </a:t>
            </a:r>
          </a:p>
          <a:p>
            <a:r>
              <a:rPr lang="en-US" dirty="0">
                <a:latin typeface="Courier" pitchFamily="2" charset="0"/>
              </a:rPr>
              <a:t>            host-&gt;</a:t>
            </a:r>
            <a:r>
              <a:rPr lang="en-US" dirty="0" err="1">
                <a:latin typeface="Courier" pitchFamily="2" charset="0"/>
              </a:rPr>
              <a:t>virtio_blk_dev_names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r>
              <a:rPr lang="en-US" dirty="0">
                <a:latin typeface="Courier" pitchFamily="2" charset="0"/>
              </a:rPr>
              <a:t>297     </a:t>
            </a:r>
            <a:r>
              <a:rPr lang="en-US" dirty="0" err="1">
                <a:latin typeface="Courier" pitchFamily="2" charset="0"/>
              </a:rPr>
              <a:t>size_t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name_len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oe_strlen</a:t>
            </a:r>
            <a:r>
              <a:rPr lang="en-US" dirty="0">
                <a:latin typeface="Courier" pitchFamily="2" charset="0"/>
              </a:rPr>
              <a:t>(name) + 1;</a:t>
            </a:r>
          </a:p>
          <a:p>
            <a:r>
              <a:rPr lang="en-US" dirty="0">
                <a:latin typeface="Courier" pitchFamily="2" charset="0"/>
              </a:rPr>
              <a:t>298     enc-&gt;</a:t>
            </a:r>
            <a:r>
              <a:rPr lang="en-US" dirty="0" err="1">
                <a:latin typeface="Courier" pitchFamily="2" charset="0"/>
              </a:rPr>
              <a:t>virtio_blk_dev_names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 = </a:t>
            </a:r>
          </a:p>
          <a:p>
            <a:r>
              <a:rPr lang="en-US" dirty="0">
                <a:latin typeface="Courier" pitchFamily="2" charset="0"/>
              </a:rPr>
              <a:t>            </a:t>
            </a:r>
            <a:r>
              <a:rPr lang="en-US" dirty="0" err="1">
                <a:latin typeface="Courier" pitchFamily="2" charset="0"/>
              </a:rPr>
              <a:t>oe_calloc_or_die</a:t>
            </a:r>
            <a:r>
              <a:rPr lang="en-US" dirty="0">
                <a:latin typeface="Courier" pitchFamily="2" charset="0"/>
              </a:rPr>
              <a:t>(</a:t>
            </a:r>
          </a:p>
          <a:p>
            <a:r>
              <a:rPr lang="en-US" dirty="0">
                <a:latin typeface="Courier" pitchFamily="2" charset="0"/>
              </a:rPr>
              <a:t>299         </a:t>
            </a:r>
            <a:r>
              <a:rPr lang="en-US" dirty="0" err="1">
                <a:latin typeface="Courier" pitchFamily="2" charset="0"/>
              </a:rPr>
              <a:t>name_len</a:t>
            </a:r>
            <a:r>
              <a:rPr lang="en-US" dirty="0">
                <a:latin typeface="Courier" pitchFamily="2" charset="0"/>
              </a:rPr>
              <a:t>,</a:t>
            </a:r>
          </a:p>
          <a:p>
            <a:r>
              <a:rPr lang="en-US" dirty="0">
                <a:latin typeface="Courier" pitchFamily="2" charset="0"/>
              </a:rPr>
              <a:t>300         </a:t>
            </a:r>
            <a:r>
              <a:rPr lang="en-US" dirty="0" err="1">
                <a:latin typeface="Courier" pitchFamily="2" charset="0"/>
              </a:rPr>
              <a:t>sizeof</a:t>
            </a:r>
            <a:r>
              <a:rPr lang="en-US" dirty="0">
                <a:latin typeface="Courier" pitchFamily="2" charset="0"/>
              </a:rPr>
              <a:t>(char),</a:t>
            </a:r>
          </a:p>
          <a:p>
            <a:r>
              <a:rPr lang="en-US" dirty="0">
                <a:latin typeface="Courier" pitchFamily="2" charset="0"/>
              </a:rPr>
              <a:t>301         "Could not allocate memory \n");</a:t>
            </a:r>
          </a:p>
          <a:p>
            <a:r>
              <a:rPr lang="en-US" dirty="0">
                <a:latin typeface="Courier" pitchFamily="2" charset="0"/>
              </a:rPr>
              <a:t>302     </a:t>
            </a:r>
            <a:r>
              <a:rPr lang="en-US" dirty="0" err="1">
                <a:latin typeface="Courier" pitchFamily="2" charset="0"/>
              </a:rPr>
              <a:t>memcpy</a:t>
            </a:r>
            <a:r>
              <a:rPr lang="en-US" dirty="0">
                <a:latin typeface="Courier" pitchFamily="2" charset="0"/>
              </a:rPr>
              <a:t>(enc-&gt;</a:t>
            </a:r>
            <a:r>
              <a:rPr lang="en-US" dirty="0" err="1">
                <a:latin typeface="Courier" pitchFamily="2" charset="0"/>
              </a:rPr>
              <a:t>virtio_blk_dev_names</a:t>
            </a:r>
            <a:r>
              <a:rPr lang="en-US" dirty="0">
                <a:latin typeface="Courier" pitchFamily="2" charset="0"/>
              </a:rPr>
              <a:t>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], </a:t>
            </a:r>
          </a:p>
          <a:p>
            <a:r>
              <a:rPr lang="en-US" dirty="0">
                <a:latin typeface="Courier" pitchFamily="2" charset="0"/>
              </a:rPr>
              <a:t>                name, </a:t>
            </a:r>
            <a:r>
              <a:rPr lang="en-US" dirty="0" err="1">
                <a:latin typeface="Courier" pitchFamily="2" charset="0"/>
              </a:rPr>
              <a:t>name_len</a:t>
            </a:r>
            <a:r>
              <a:rPr lang="en-US" dirty="0">
                <a:latin typeface="Courier" pitchFamily="2" charset="0"/>
              </a:rPr>
              <a:t>);</a:t>
            </a:r>
          </a:p>
          <a:p>
            <a:r>
              <a:rPr lang="en-US" dirty="0">
                <a:latin typeface="Courier" pitchFamily="2" charset="0"/>
              </a:rPr>
              <a:t>303 }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D635B5-DB5E-D356-C560-AEDCDDFF2E05}"/>
              </a:ext>
            </a:extLst>
          </p:cNvPr>
          <p:cNvGrpSpPr/>
          <p:nvPr/>
        </p:nvGrpSpPr>
        <p:grpSpPr>
          <a:xfrm>
            <a:off x="1300480" y="1737360"/>
            <a:ext cx="6679015" cy="965437"/>
            <a:chOff x="1300480" y="1737360"/>
            <a:chExt cx="6679015" cy="9654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BF4EAB-80E4-CE2A-B7B8-7CD09F7CE0D6}"/>
                </a:ext>
              </a:extLst>
            </p:cNvPr>
            <p:cNvSpPr/>
            <p:nvPr/>
          </p:nvSpPr>
          <p:spPr>
            <a:xfrm>
              <a:off x="1300480" y="1737360"/>
              <a:ext cx="3901440" cy="4673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Free Right Arrow Icon Png, Download Free Clip Art, Free Clip Art on Clipart  Library">
              <a:extLst>
                <a:ext uri="{FF2B5EF4-FFF2-40B4-BE49-F238E27FC236}">
                  <a16:creationId xmlns:a16="http://schemas.microsoft.com/office/drawing/2014/main" id="{D90DA89B-4D23-DE0C-36A2-210BC645D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23844">
              <a:off x="5291041" y="1821406"/>
              <a:ext cx="683527" cy="506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A1980C-13E2-2F89-E786-9FE6015A56A5}"/>
                </a:ext>
              </a:extLst>
            </p:cNvPr>
            <p:cNvSpPr txBox="1"/>
            <p:nvPr/>
          </p:nvSpPr>
          <p:spPr>
            <a:xfrm>
              <a:off x="5856798" y="2395020"/>
              <a:ext cx="21226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Light" panose="020B0403020202020204" pitchFamily="34" charset="0"/>
                </a:rPr>
                <a:t>Null pointer dereference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96851CD-C8CD-14D6-0BFA-8B1715478214}"/>
              </a:ext>
            </a:extLst>
          </p:cNvPr>
          <p:cNvSpPr txBox="1"/>
          <p:nvPr/>
        </p:nvSpPr>
        <p:spPr>
          <a:xfrm>
            <a:off x="6547678" y="2986990"/>
            <a:ext cx="1204402" cy="73866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Light" panose="020B0403020202020204" pitchFamily="34" charset="0"/>
              </a:rPr>
              <a:t>Solution:</a:t>
            </a:r>
            <a:br>
              <a:rPr lang="en-US" dirty="0">
                <a:latin typeface="Helvetica Light" panose="020B0403020202020204" pitchFamily="34" charset="0"/>
              </a:rPr>
            </a:br>
            <a:r>
              <a:rPr lang="en-US" dirty="0">
                <a:latin typeface="Helvetica Light" panose="020B0403020202020204" pitchFamily="34" charset="0"/>
              </a:rPr>
              <a:t>Add sanity checks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3D1269-AEFC-0416-781C-8E440C0F2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44" y="1677012"/>
            <a:ext cx="588056" cy="5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rgbClr val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76394</TotalTime>
  <Words>611</Words>
  <Application>Microsoft Macintosh PowerPoint</Application>
  <PresentationFormat>On-screen Show (16:9)</PresentationFormat>
  <Paragraphs>126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Corbel</vt:lpstr>
      <vt:lpstr>Arial</vt:lpstr>
      <vt:lpstr>Helvetica Light</vt:lpstr>
      <vt:lpstr>Helvetica</vt:lpstr>
      <vt:lpstr>Helvetica Light</vt:lpstr>
      <vt:lpstr>Courier</vt:lpstr>
      <vt:lpstr>Banded Design Blue 16x9</vt:lpstr>
      <vt:lpstr>Fuzzing SGX Enclaves via Host Program Mutations</vt:lpstr>
      <vt:lpstr>Software Guard Extensions (SGX)</vt:lpstr>
      <vt:lpstr>SGX == Secure Software?</vt:lpstr>
      <vt:lpstr>Fuzzing</vt:lpstr>
      <vt:lpstr>FuzzSGX</vt:lpstr>
      <vt:lpstr>FuzzSGX</vt:lpstr>
      <vt:lpstr>FuzzSGX</vt:lpstr>
      <vt:lpstr>Evaluation - Vulnerabilities</vt:lpstr>
      <vt:lpstr>Case Study: SGX LKL</vt:lpstr>
      <vt:lpstr>Case Study: SGX LKL</vt:lpstr>
      <vt:lpstr>Evaluation – Coverage</vt:lpstr>
      <vt:lpstr>Takeaways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M2MON: Building a MMIO-based Security Reference Monitor for Cyber-Physical Systems</dc:title>
  <dc:creator>CSUser</dc:creator>
  <cp:lastModifiedBy>Khan, Arslan</cp:lastModifiedBy>
  <cp:revision>626</cp:revision>
  <dcterms:modified xsi:type="dcterms:W3CDTF">2023-07-01T01:30:17Z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2023-05-03T07:46:53Z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f3b32b97-9ae5-4c78-819d-32bba194300e</vt:lpwstr>
  </property>
  <property fmtid="{D5CDD505-2E9C-101B-9397-08002B2CF9AE}" pid="8" name="MSIP_Label_4044bd30-2ed7-4c9d-9d12-46200872a97b_ContentBits">
    <vt:lpwstr>0</vt:lpwstr>
  </property>
</Properties>
</file>