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73" r:id="rId14"/>
    <p:sldId id="274" r:id="rId15"/>
    <p:sldId id="275" r:id="rId16"/>
    <p:sldId id="276" r:id="rId17"/>
    <p:sldId id="278"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KWKXOq2C+rxilo65IC3wr2oZoF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8C8"/>
    <a:srgbClr val="DC84DE"/>
    <a:srgbClr val="71810F"/>
    <a:srgbClr val="C34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767" autoAdjust="0"/>
  </p:normalViewPr>
  <p:slideViewPr>
    <p:cSldViewPr snapToGrid="0">
      <p:cViewPr varScale="1">
        <p:scale>
          <a:sx n="90" d="100"/>
          <a:sy n="90" d="100"/>
        </p:scale>
        <p:origin x="18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rgbClr val="DC84DE"/>
              </a:solidFill>
              <a:ln w="19050">
                <a:solidFill>
                  <a:schemeClr val="lt1"/>
                </a:solidFill>
              </a:ln>
              <a:effectLst/>
            </c:spPr>
            <c:extLst>
              <c:ext xmlns:c16="http://schemas.microsoft.com/office/drawing/2014/chart" uri="{C3380CC4-5D6E-409C-BE32-E72D297353CC}">
                <c16:uniqueId val="{00000002-26CF-4953-BCAC-740D5BBC015E}"/>
              </c:ext>
            </c:extLst>
          </c:dPt>
          <c:dPt>
            <c:idx val="1"/>
            <c:bubble3D val="0"/>
            <c:spPr>
              <a:solidFill>
                <a:srgbClr val="0018C8"/>
              </a:solidFill>
              <a:ln w="19050">
                <a:solidFill>
                  <a:schemeClr val="lt1"/>
                </a:solidFill>
              </a:ln>
              <a:effectLst/>
            </c:spPr>
            <c:extLst>
              <c:ext xmlns:c16="http://schemas.microsoft.com/office/drawing/2014/chart" uri="{C3380CC4-5D6E-409C-BE32-E72D297353CC}">
                <c16:uniqueId val="{00000001-26CF-4953-BCAC-740D5BBC015E}"/>
              </c:ext>
            </c:extLst>
          </c:dPt>
          <c:dLbls>
            <c:dLbl>
              <c:idx val="0"/>
              <c:layout>
                <c:manualLayout>
                  <c:x val="-0.21258243110236222"/>
                  <c:y val="-6.266116740519393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FFE40D19-74A6-448D-90AA-CB62ED7F5453}" type="VALUE">
                      <a:rPr lang="en-US" sz="2000" b="1" smtClean="0">
                        <a:solidFill>
                          <a:schemeClr val="tx1"/>
                        </a:solidFill>
                      </a:rPr>
                      <a:pPr>
                        <a:defRPr/>
                      </a:pPr>
                      <a:t>[VALUE]</a:t>
                    </a:fld>
                    <a:endParaRPr lang="en-US" sz="2000" b="1" dirty="0">
                      <a:solidFill>
                        <a:schemeClr val="tx1"/>
                      </a:solidFill>
                    </a:endParaRPr>
                  </a:p>
                  <a:p>
                    <a:pPr>
                      <a:defRPr/>
                    </a:pPr>
                    <a:r>
                      <a:rPr lang="en-US" sz="2000" b="1" dirty="0">
                        <a:solidFill>
                          <a:schemeClr val="tx1"/>
                        </a:solidFill>
                      </a:rPr>
                      <a:t>Aware</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193749999999999"/>
                      <c:h val="0.16874998961921817"/>
                    </c:manualLayout>
                  </c15:layout>
                  <c15:dlblFieldTable/>
                  <c15:showDataLabelsRange val="0"/>
                </c:ext>
                <c:ext xmlns:c16="http://schemas.microsoft.com/office/drawing/2014/chart" uri="{C3380CC4-5D6E-409C-BE32-E72D297353CC}">
                  <c16:uniqueId val="{00000002-26CF-4953-BCAC-740D5BBC015E}"/>
                </c:ext>
              </c:extLst>
            </c:dLbl>
            <c:dLbl>
              <c:idx val="1"/>
              <c:layout>
                <c:manualLayout>
                  <c:x val="0.23124999999999996"/>
                  <c:y val="1.346253608129082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E3D9B7DA-5735-4A33-8478-83393C98B6A3}" type="VALUE">
                      <a:rPr lang="en-US" sz="2000" b="1" smtClean="0">
                        <a:solidFill>
                          <a:schemeClr val="bg1"/>
                        </a:solidFill>
                      </a:rPr>
                      <a:pPr>
                        <a:defRPr>
                          <a:solidFill>
                            <a:schemeClr val="bg1"/>
                          </a:solidFill>
                        </a:defRPr>
                      </a:pPr>
                      <a:t>[VALUE]</a:t>
                    </a:fld>
                    <a:r>
                      <a:rPr lang="en-US" sz="2000" b="1" dirty="0">
                        <a:solidFill>
                          <a:schemeClr val="bg1"/>
                        </a:solidFill>
                      </a:rPr>
                      <a:t> </a:t>
                    </a:r>
                  </a:p>
                  <a:p>
                    <a:pPr>
                      <a:defRPr>
                        <a:solidFill>
                          <a:schemeClr val="bg1"/>
                        </a:solidFill>
                      </a:defRPr>
                    </a:pPr>
                    <a:r>
                      <a:rPr lang="en-US" sz="2000" b="1" dirty="0">
                        <a:solidFill>
                          <a:schemeClr val="bg1"/>
                        </a:solidFill>
                      </a:rPr>
                      <a:t>Unaware</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390624999999999"/>
                      <c:h val="0.17226561440295185"/>
                    </c:manualLayout>
                  </c15:layout>
                  <c15:dlblFieldTable/>
                  <c15:showDataLabelsRange val="0"/>
                </c:ext>
                <c:ext xmlns:c16="http://schemas.microsoft.com/office/drawing/2014/chart" uri="{C3380CC4-5D6E-409C-BE32-E72D297353CC}">
                  <c16:uniqueId val="{00000001-26CF-4953-BCAC-740D5BBC01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Unaware</c:v>
                </c:pt>
              </c:strCache>
            </c:strRef>
          </c:cat>
          <c:val>
            <c:numRef>
              <c:f>Sheet1!$B$2:$B$3</c:f>
              <c:numCache>
                <c:formatCode>0.00%</c:formatCode>
                <c:ptCount val="2"/>
                <c:pt idx="0">
                  <c:v>0.52439999999999998</c:v>
                </c:pt>
                <c:pt idx="1">
                  <c:v>0.47560000000000002</c:v>
                </c:pt>
              </c:numCache>
            </c:numRef>
          </c:val>
          <c:extLst>
            <c:ext xmlns:c16="http://schemas.microsoft.com/office/drawing/2014/chart" uri="{C3380CC4-5D6E-409C-BE32-E72D297353CC}">
              <c16:uniqueId val="{00000000-26CF-4953-BCAC-740D5BBC01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0a7b5b886e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20a7b5b886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a7b5b88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most of the time, enforcing policies is not what the collected data is primarily used for.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Localization is the primary usage of bluetooth beacons but is the least selected purpose in that scenario.</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One participant even wrongly assumed that Bluetooth beacon could get unauthorized access to his/her phone: ``I would assume the Bluetooth beacon might also be able to access my phone without me realizing (P272).''</a:t>
            </a:r>
            <a:endParaRPr/>
          </a:p>
        </p:txBody>
      </p:sp>
      <p:sp>
        <p:nvSpPr>
          <p:cNvPr id="232" name="Google Shape;232;g20a7b5b886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0a7b5b886e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Across 3 scenarios, participants' desire for notification is consistent in Bluetooth beacon and camera scenarios. However, about 10% fewer participants wanted to be notified in the smart meter scenario, suggesting that fewer people are concerned about smart meter data collection.</a:t>
            </a:r>
            <a:endParaRPr/>
          </a:p>
          <a:p>
            <a:pPr marL="0" lvl="0" indent="0" algn="l" rtl="0">
              <a:lnSpc>
                <a:spcPct val="100000"/>
              </a:lnSpc>
              <a:spcBef>
                <a:spcPts val="0"/>
              </a:spcBef>
              <a:spcAft>
                <a:spcPts val="0"/>
              </a:spcAft>
              <a:buSzPts val="1100"/>
              <a:buNone/>
            </a:pPr>
            <a:endParaRPr/>
          </a:p>
        </p:txBody>
      </p:sp>
      <p:sp>
        <p:nvSpPr>
          <p:cNvPr id="238" name="Google Shape;238;g20a7b5b886e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0a7b5b886e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g20a7b5b886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0a7b5b886e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g20a7b5b886e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a7b5b886e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800">
                <a:solidFill>
                  <a:srgbClr val="595959"/>
                </a:solidFill>
              </a:rPr>
              <a:t>Among different means of notification such as physical sign, mobile app, website, email, and paper document, email was the most preferred option (69%). A number of participants also selected physical sign (51%) and website (49%) methods. Only 33% selected mobile app.</a:t>
            </a:r>
            <a:endParaRPr/>
          </a:p>
          <a:p>
            <a:pPr marL="0" lvl="0" indent="0" algn="l" rtl="0">
              <a:lnSpc>
                <a:spcPct val="115000"/>
              </a:lnSpc>
              <a:spcBef>
                <a:spcPts val="0"/>
              </a:spcBef>
              <a:spcAft>
                <a:spcPts val="0"/>
              </a:spcAft>
              <a:buSzPts val="1100"/>
              <a:buNone/>
            </a:pPr>
            <a:r>
              <a:rPr lang="en"/>
              <a:t>Email is the most popular choice across all scenarios and in general.</a:t>
            </a:r>
            <a:endParaRPr/>
          </a:p>
          <a:p>
            <a:pPr marL="0" lvl="0" indent="0" algn="l" rtl="0">
              <a:lnSpc>
                <a:spcPct val="115000"/>
              </a:lnSpc>
              <a:spcBef>
                <a:spcPts val="0"/>
              </a:spcBef>
              <a:spcAft>
                <a:spcPts val="0"/>
              </a:spcAft>
              <a:buSzPts val="1100"/>
              <a:buNone/>
            </a:pPr>
            <a:r>
              <a:rPr lang="en"/>
              <a:t>Mobile App is surprisingly the least selected choice.</a:t>
            </a:r>
            <a:endParaRPr/>
          </a:p>
          <a:p>
            <a:pPr marL="0" lvl="0" indent="0" algn="l" rtl="0">
              <a:lnSpc>
                <a:spcPct val="115000"/>
              </a:lnSpc>
              <a:spcBef>
                <a:spcPts val="0"/>
              </a:spcBef>
              <a:spcAft>
                <a:spcPts val="0"/>
              </a:spcAft>
              <a:buSzPts val="1100"/>
              <a:buNone/>
            </a:pPr>
            <a:endParaRPr/>
          </a:p>
        </p:txBody>
      </p:sp>
      <p:sp>
        <p:nvSpPr>
          <p:cNvPr id="265" name="Google Shape;265;g20a7b5b886e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0a7b5b886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20a7b5b886e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a7b5b886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0a7b5b886e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0a7b5b886e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6:notes"/>
          <p:cNvSpPr txBox="1">
            <a:spLocks noGrp="1"/>
          </p:cNvSpPr>
          <p:nvPr>
            <p:ph type="body" idx="1"/>
          </p:nvPr>
        </p:nvSpPr>
        <p:spPr>
          <a:xfrm>
            <a:off x="685790" y="4343382"/>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27" name="Google Shape;12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5922d3c87_0_1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55922d3c87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5922d3c87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g255922d3c8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55922d3c87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255922d3c87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Font typeface="Calibri"/>
              <a:buAutoNum type="arabicPeriod"/>
            </a:pPr>
            <a:r>
              <a:rPr lang="en"/>
              <a:t>Suppose your employer installs bluetooth beacons (devices that wirelessly broadcast a unique identifier to nearby electronic devices) at your workplace. These beacons are used to collect location and movement information to understand how the space is being used.)</a:t>
            </a:r>
            <a:endParaRPr/>
          </a:p>
          <a:p>
            <a:pPr marL="457200" lvl="0" indent="-298450" algn="l" rtl="0">
              <a:lnSpc>
                <a:spcPct val="100000"/>
              </a:lnSpc>
              <a:spcBef>
                <a:spcPts val="0"/>
              </a:spcBef>
              <a:spcAft>
                <a:spcPts val="0"/>
              </a:spcAft>
              <a:buClr>
                <a:schemeClr val="dk1"/>
              </a:buClr>
              <a:buSzPts val="1100"/>
              <a:buFont typeface="Calibri"/>
              <a:buAutoNum type="arabicPeriod"/>
            </a:pPr>
            <a:r>
              <a:rPr lang="en"/>
              <a:t>Suppose your employer installs video surveillance cameras at your workplace that collect photo/video footage to ensure workplace security.</a:t>
            </a:r>
            <a:endParaRPr/>
          </a:p>
          <a:p>
            <a:pPr marL="457200" lvl="0" indent="-298450" algn="l" rtl="0">
              <a:lnSpc>
                <a:spcPct val="100000"/>
              </a:lnSpc>
              <a:spcBef>
                <a:spcPts val="0"/>
              </a:spcBef>
              <a:spcAft>
                <a:spcPts val="0"/>
              </a:spcAft>
              <a:buClr>
                <a:schemeClr val="dk1"/>
              </a:buClr>
              <a:buSzPts val="1100"/>
              <a:buFont typeface="Calibri"/>
              <a:buAutoNum type="arabicPeriod"/>
            </a:pPr>
            <a:r>
              <a:rPr lang="en"/>
              <a:t>Suppose your employer installs smart meters at your workplace that collect data about human activities and resource usage (e.g., energy consumption, bathroom usage) to monitor and optimize the building's resource consumption.</a:t>
            </a:r>
            <a:endParaRPr/>
          </a:p>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0a7b5b886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solidFill>
                  <a:srgbClr val="595959"/>
                </a:solidFill>
              </a:rPr>
              <a:t>Even though our participants noticed IoT devices at their workplace, they were not aware of these devices collecting data.</a:t>
            </a:r>
            <a:endParaRPr/>
          </a:p>
        </p:txBody>
      </p:sp>
      <p:sp>
        <p:nvSpPr>
          <p:cNvPr id="174" name="Google Shape;174;g20a7b5b886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a:spLocks noGrp="1"/>
          </p:cNvSpPr>
          <p:nvPr>
            <p:ph type="pic" idx="2"/>
          </p:nvPr>
        </p:nvSpPr>
        <p:spPr>
          <a:xfrm>
            <a:off x="5183188" y="987425"/>
            <a:ext cx="6172200" cy="4873625"/>
          </a:xfrm>
          <a:prstGeom prst="rect">
            <a:avLst/>
          </a:prstGeom>
          <a:noFill/>
          <a:ln>
            <a:noFill/>
          </a:ln>
        </p:spPr>
      </p:sp>
      <p:sp>
        <p:nvSpPr>
          <p:cNvPr id="76" name="Google Shape;76;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7"/>
        <p:cNvGrpSpPr/>
        <p:nvPr/>
      </p:nvGrpSpPr>
      <p:grpSpPr>
        <a:xfrm>
          <a:off x="0" y="0"/>
          <a:ext cx="0" cy="0"/>
          <a:chOff x="0" y="0"/>
          <a:chExt cx="0" cy="0"/>
        </a:xfrm>
      </p:grpSpPr>
      <p:sp>
        <p:nvSpPr>
          <p:cNvPr id="28" name="Google Shape;28;p29"/>
          <p:cNvSpPr txBox="1">
            <a:spLocks noGrp="1"/>
          </p:cNvSpPr>
          <p:nvPr>
            <p:ph type="ftr" idx="11"/>
          </p:nvPr>
        </p:nvSpPr>
        <p:spPr>
          <a:xfrm>
            <a:off x="4145280" y="6377940"/>
            <a:ext cx="3901600" cy="342800"/>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SzPts val="1400"/>
              <a:buNone/>
              <a:defRPr sz="2000">
                <a:solidFill>
                  <a:srgbClr val="888888"/>
                </a:solidFill>
              </a:defRPr>
            </a:lvl1pPr>
            <a:lvl2pPr marR="0" lvl="1" algn="l">
              <a:lnSpc>
                <a:spcPct val="100000"/>
              </a:lnSpc>
              <a:spcBef>
                <a:spcPts val="0"/>
              </a:spcBef>
              <a:spcAft>
                <a:spcPts val="0"/>
              </a:spcAft>
              <a:buSzPts val="1400"/>
              <a:buNone/>
              <a:defRPr sz="2000" b="0" i="0" u="none" strike="noStrike" cap="none"/>
            </a:lvl2pPr>
            <a:lvl3pPr marR="0" lvl="2" algn="l">
              <a:lnSpc>
                <a:spcPct val="100000"/>
              </a:lnSpc>
              <a:spcBef>
                <a:spcPts val="0"/>
              </a:spcBef>
              <a:spcAft>
                <a:spcPts val="0"/>
              </a:spcAft>
              <a:buSzPts val="1400"/>
              <a:buNone/>
              <a:defRPr sz="2000" b="0" i="0" u="none" strike="noStrike" cap="none"/>
            </a:lvl3pPr>
            <a:lvl4pPr marR="0" lvl="3" algn="l">
              <a:lnSpc>
                <a:spcPct val="100000"/>
              </a:lnSpc>
              <a:spcBef>
                <a:spcPts val="0"/>
              </a:spcBef>
              <a:spcAft>
                <a:spcPts val="0"/>
              </a:spcAft>
              <a:buSzPts val="1400"/>
              <a:buNone/>
              <a:defRPr sz="2000" b="0" i="0" u="none" strike="noStrike" cap="none"/>
            </a:lvl4pPr>
            <a:lvl5pPr marR="0" lvl="4" algn="l">
              <a:lnSpc>
                <a:spcPct val="100000"/>
              </a:lnSpc>
              <a:spcBef>
                <a:spcPts val="0"/>
              </a:spcBef>
              <a:spcAft>
                <a:spcPts val="0"/>
              </a:spcAft>
              <a:buSzPts val="1400"/>
              <a:buNone/>
              <a:defRPr sz="2000" b="0" i="0" u="none" strike="noStrike" cap="none"/>
            </a:lvl5pPr>
            <a:lvl6pPr marR="0" lvl="5" algn="l">
              <a:lnSpc>
                <a:spcPct val="100000"/>
              </a:lnSpc>
              <a:spcBef>
                <a:spcPts val="0"/>
              </a:spcBef>
              <a:spcAft>
                <a:spcPts val="0"/>
              </a:spcAft>
              <a:buSzPts val="1400"/>
              <a:buNone/>
              <a:defRPr sz="2000" b="0" i="0" u="none" strike="noStrike" cap="none"/>
            </a:lvl6pPr>
            <a:lvl7pPr marR="0" lvl="6" algn="l">
              <a:lnSpc>
                <a:spcPct val="100000"/>
              </a:lnSpc>
              <a:spcBef>
                <a:spcPts val="0"/>
              </a:spcBef>
              <a:spcAft>
                <a:spcPts val="0"/>
              </a:spcAft>
              <a:buSzPts val="1400"/>
              <a:buNone/>
              <a:defRPr sz="2000" b="0" i="0" u="none" strike="noStrike" cap="none"/>
            </a:lvl7pPr>
            <a:lvl8pPr marR="0" lvl="7" algn="l">
              <a:lnSpc>
                <a:spcPct val="100000"/>
              </a:lnSpc>
              <a:spcBef>
                <a:spcPts val="0"/>
              </a:spcBef>
              <a:spcAft>
                <a:spcPts val="0"/>
              </a:spcAft>
              <a:buSzPts val="1400"/>
              <a:buNone/>
              <a:defRPr sz="2000" b="0" i="0" u="none" strike="noStrike" cap="none"/>
            </a:lvl8pPr>
            <a:lvl9pPr marR="0" lvl="8" algn="l">
              <a:lnSpc>
                <a:spcPct val="100000"/>
              </a:lnSpc>
              <a:spcBef>
                <a:spcPts val="0"/>
              </a:spcBef>
              <a:spcAft>
                <a:spcPts val="0"/>
              </a:spcAft>
              <a:buSzPts val="1400"/>
              <a:buNone/>
              <a:defRPr sz="2000" b="0" i="0" u="none" strike="noStrike" cap="none"/>
            </a:lvl9pPr>
          </a:lstStyle>
          <a:p>
            <a:endParaRPr/>
          </a:p>
        </p:txBody>
      </p:sp>
      <p:sp>
        <p:nvSpPr>
          <p:cNvPr id="29" name="Google Shape;29;p29"/>
          <p:cNvSpPr txBox="1">
            <a:spLocks noGrp="1"/>
          </p:cNvSpPr>
          <p:nvPr>
            <p:ph type="dt" idx="10"/>
          </p:nvPr>
        </p:nvSpPr>
        <p:spPr>
          <a:xfrm>
            <a:off x="609600" y="6377940"/>
            <a:ext cx="2804000" cy="342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SzPts val="1400"/>
              <a:buNone/>
              <a:defRPr sz="2000">
                <a:solidFill>
                  <a:srgbClr val="888888"/>
                </a:solidFill>
              </a:defRPr>
            </a:lvl1pPr>
            <a:lvl2pPr marR="0" lvl="1" algn="l">
              <a:lnSpc>
                <a:spcPct val="100000"/>
              </a:lnSpc>
              <a:spcBef>
                <a:spcPts val="0"/>
              </a:spcBef>
              <a:spcAft>
                <a:spcPts val="0"/>
              </a:spcAft>
              <a:buSzPts val="1400"/>
              <a:buNone/>
              <a:defRPr sz="2000" b="0" i="0" u="none" strike="noStrike" cap="none"/>
            </a:lvl2pPr>
            <a:lvl3pPr marR="0" lvl="2" algn="l">
              <a:lnSpc>
                <a:spcPct val="100000"/>
              </a:lnSpc>
              <a:spcBef>
                <a:spcPts val="0"/>
              </a:spcBef>
              <a:spcAft>
                <a:spcPts val="0"/>
              </a:spcAft>
              <a:buSzPts val="1400"/>
              <a:buNone/>
              <a:defRPr sz="2000" b="0" i="0" u="none" strike="noStrike" cap="none"/>
            </a:lvl3pPr>
            <a:lvl4pPr marR="0" lvl="3" algn="l">
              <a:lnSpc>
                <a:spcPct val="100000"/>
              </a:lnSpc>
              <a:spcBef>
                <a:spcPts val="0"/>
              </a:spcBef>
              <a:spcAft>
                <a:spcPts val="0"/>
              </a:spcAft>
              <a:buSzPts val="1400"/>
              <a:buNone/>
              <a:defRPr sz="2000" b="0" i="0" u="none" strike="noStrike" cap="none"/>
            </a:lvl4pPr>
            <a:lvl5pPr marR="0" lvl="4" algn="l">
              <a:lnSpc>
                <a:spcPct val="100000"/>
              </a:lnSpc>
              <a:spcBef>
                <a:spcPts val="0"/>
              </a:spcBef>
              <a:spcAft>
                <a:spcPts val="0"/>
              </a:spcAft>
              <a:buSzPts val="1400"/>
              <a:buNone/>
              <a:defRPr sz="2000" b="0" i="0" u="none" strike="noStrike" cap="none"/>
            </a:lvl5pPr>
            <a:lvl6pPr marR="0" lvl="5" algn="l">
              <a:lnSpc>
                <a:spcPct val="100000"/>
              </a:lnSpc>
              <a:spcBef>
                <a:spcPts val="0"/>
              </a:spcBef>
              <a:spcAft>
                <a:spcPts val="0"/>
              </a:spcAft>
              <a:buSzPts val="1400"/>
              <a:buNone/>
              <a:defRPr sz="2000" b="0" i="0" u="none" strike="noStrike" cap="none"/>
            </a:lvl6pPr>
            <a:lvl7pPr marR="0" lvl="6" algn="l">
              <a:lnSpc>
                <a:spcPct val="100000"/>
              </a:lnSpc>
              <a:spcBef>
                <a:spcPts val="0"/>
              </a:spcBef>
              <a:spcAft>
                <a:spcPts val="0"/>
              </a:spcAft>
              <a:buSzPts val="1400"/>
              <a:buNone/>
              <a:defRPr sz="2000" b="0" i="0" u="none" strike="noStrike" cap="none"/>
            </a:lvl7pPr>
            <a:lvl8pPr marR="0" lvl="7" algn="l">
              <a:lnSpc>
                <a:spcPct val="100000"/>
              </a:lnSpc>
              <a:spcBef>
                <a:spcPts val="0"/>
              </a:spcBef>
              <a:spcAft>
                <a:spcPts val="0"/>
              </a:spcAft>
              <a:buSzPts val="1400"/>
              <a:buNone/>
              <a:defRPr sz="2000" b="0" i="0" u="none" strike="noStrike" cap="none"/>
            </a:lvl8pPr>
            <a:lvl9pPr marR="0" lvl="8" algn="l">
              <a:lnSpc>
                <a:spcPct val="100000"/>
              </a:lnSpc>
              <a:spcBef>
                <a:spcPts val="0"/>
              </a:spcBef>
              <a:spcAft>
                <a:spcPts val="0"/>
              </a:spcAft>
              <a:buSzPts val="1400"/>
              <a:buNone/>
              <a:defRPr sz="2000" b="0" i="0" u="none" strike="noStrike" cap="none"/>
            </a:lvl9pPr>
          </a:lstStyle>
          <a:p>
            <a:endParaRPr/>
          </a:p>
        </p:txBody>
      </p:sp>
      <p:sp>
        <p:nvSpPr>
          <p:cNvPr id="30" name="Google Shape;30;p29"/>
          <p:cNvSpPr txBox="1">
            <a:spLocks noGrp="1"/>
          </p:cNvSpPr>
          <p:nvPr>
            <p:ph type="sldNum" idx="12"/>
          </p:nvPr>
        </p:nvSpPr>
        <p:spPr>
          <a:xfrm>
            <a:off x="8778240" y="6377940"/>
            <a:ext cx="2804000" cy="342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600">
              <a:solidFill>
                <a:srgbClr val="98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1"/>
              </a:buClr>
              <a:buSzPts val="1800"/>
              <a:buChar char="●"/>
              <a:defRPr/>
            </a:lvl1pPr>
            <a:lvl2pPr marL="914400" lvl="1" indent="-317500" algn="l">
              <a:lnSpc>
                <a:spcPct val="115000"/>
              </a:lnSpc>
              <a:spcBef>
                <a:spcPts val="0"/>
              </a:spcBef>
              <a:spcAft>
                <a:spcPts val="0"/>
              </a:spcAft>
              <a:buClr>
                <a:schemeClr val="dk1"/>
              </a:buClr>
              <a:buSzPts val="1400"/>
              <a:buChar char="○"/>
              <a:defRPr/>
            </a:lvl2pPr>
            <a:lvl3pPr marL="1371600" lvl="2" indent="-317500" algn="l">
              <a:lnSpc>
                <a:spcPct val="115000"/>
              </a:lnSpc>
              <a:spcBef>
                <a:spcPts val="0"/>
              </a:spcBef>
              <a:spcAft>
                <a:spcPts val="0"/>
              </a:spcAft>
              <a:buClr>
                <a:schemeClr val="dk1"/>
              </a:buClr>
              <a:buSzPts val="1400"/>
              <a:buChar char="■"/>
              <a:defRPr/>
            </a:lvl3pPr>
            <a:lvl4pPr marL="1828800" lvl="3" indent="-317500" algn="l">
              <a:lnSpc>
                <a:spcPct val="115000"/>
              </a:lnSpc>
              <a:spcBef>
                <a:spcPts val="0"/>
              </a:spcBef>
              <a:spcAft>
                <a:spcPts val="0"/>
              </a:spcAft>
              <a:buClr>
                <a:schemeClr val="dk1"/>
              </a:buClr>
              <a:buSzPts val="1400"/>
              <a:buChar char="●"/>
              <a:defRPr/>
            </a:lvl4pPr>
            <a:lvl5pPr marL="2286000" lvl="4" indent="-317500" algn="l">
              <a:lnSpc>
                <a:spcPct val="115000"/>
              </a:lnSpc>
              <a:spcBef>
                <a:spcPts val="0"/>
              </a:spcBef>
              <a:spcAft>
                <a:spcPts val="0"/>
              </a:spcAft>
              <a:buClr>
                <a:schemeClr val="dk1"/>
              </a:buClr>
              <a:buSzPts val="1400"/>
              <a:buChar char="○"/>
              <a:defRPr/>
            </a:lvl5pPr>
            <a:lvl6pPr marL="2743200" lvl="5" indent="-317500" algn="l">
              <a:lnSpc>
                <a:spcPct val="115000"/>
              </a:lnSpc>
              <a:spcBef>
                <a:spcPts val="0"/>
              </a:spcBef>
              <a:spcAft>
                <a:spcPts val="0"/>
              </a:spcAft>
              <a:buClr>
                <a:schemeClr val="dk1"/>
              </a:buClr>
              <a:buSzPts val="1400"/>
              <a:buChar char="■"/>
              <a:defRPr/>
            </a:lvl6pPr>
            <a:lvl7pPr marL="3200400" lvl="6" indent="-317500" algn="l">
              <a:lnSpc>
                <a:spcPct val="115000"/>
              </a:lnSpc>
              <a:spcBef>
                <a:spcPts val="0"/>
              </a:spcBef>
              <a:spcAft>
                <a:spcPts val="0"/>
              </a:spcAft>
              <a:buClr>
                <a:schemeClr val="dk1"/>
              </a:buClr>
              <a:buSzPts val="1400"/>
              <a:buChar char="●"/>
              <a:defRPr/>
            </a:lvl7pPr>
            <a:lvl8pPr marL="3657600" lvl="7" indent="-317500" algn="l">
              <a:lnSpc>
                <a:spcPct val="115000"/>
              </a:lnSpc>
              <a:spcBef>
                <a:spcPts val="0"/>
              </a:spcBef>
              <a:spcAft>
                <a:spcPts val="0"/>
              </a:spcAft>
              <a:buClr>
                <a:schemeClr val="dk1"/>
              </a:buClr>
              <a:buSzPts val="1400"/>
              <a:buChar char="○"/>
              <a:defRPr/>
            </a:lvl8pPr>
            <a:lvl9pPr marL="4114800" lvl="8" indent="-317500" algn="l">
              <a:lnSpc>
                <a:spcPct val="115000"/>
              </a:lnSpc>
              <a:spcBef>
                <a:spcPts val="0"/>
              </a:spcBef>
              <a:spcAft>
                <a:spcPts val="0"/>
              </a:spcAft>
              <a:buClr>
                <a:schemeClr val="dk1"/>
              </a:buClr>
              <a:buSzPts val="1400"/>
              <a:buChar char="■"/>
              <a:defRPr/>
            </a:lvl9pPr>
          </a:lstStyle>
          <a:p>
            <a:endParaRPr/>
          </a:p>
        </p:txBody>
      </p:sp>
      <p:sp>
        <p:nvSpPr>
          <p:cNvPr id="34" name="Google Shape;34;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tnl6wk@virginia.ed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 sz="2600"/>
              <a:t>Exploring Smart Commercial Building Occupants’ Perceptions and Notification Preferences of Internet of Things Data Collection in the United States</a:t>
            </a:r>
            <a:endParaRPr sz="2600"/>
          </a:p>
        </p:txBody>
      </p:sp>
      <p:sp>
        <p:nvSpPr>
          <p:cNvPr id="97" name="Google Shape;97;p1"/>
          <p:cNvSpPr txBox="1">
            <a:spLocks noGrp="1"/>
          </p:cNvSpPr>
          <p:nvPr>
            <p:ph type="subTitle" idx="1"/>
          </p:nvPr>
        </p:nvSpPr>
        <p:spPr>
          <a:xfrm>
            <a:off x="1524000" y="3602038"/>
            <a:ext cx="9144000" cy="3651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 sz="1800"/>
              <a:t>Tu Le, Alan Wang, Yaxing Yao, Yuanyuan Feng, Arsalan Heydarian, Norman Sadeh, Yuan Tian</a:t>
            </a:r>
            <a:endParaRPr sz="1800"/>
          </a:p>
        </p:txBody>
      </p:sp>
      <p:pic>
        <p:nvPicPr>
          <p:cNvPr id="98" name="Google Shape;98;p1" descr="UVA   University of Virginia Logo&amp;Arm&amp;Emblem png"/>
          <p:cNvPicPr preferRelativeResize="0"/>
          <p:nvPr/>
        </p:nvPicPr>
        <p:blipFill rotWithShape="1">
          <a:blip r:embed="rId3">
            <a:alphaModFix/>
          </a:blip>
          <a:srcRect/>
          <a:stretch/>
        </p:blipFill>
        <p:spPr>
          <a:xfrm>
            <a:off x="1775445" y="6017455"/>
            <a:ext cx="2798618" cy="677790"/>
          </a:xfrm>
          <a:prstGeom prst="rect">
            <a:avLst/>
          </a:prstGeom>
          <a:noFill/>
          <a:ln>
            <a:noFill/>
          </a:ln>
        </p:spPr>
      </p:pic>
      <p:pic>
        <p:nvPicPr>
          <p:cNvPr id="99" name="Google Shape;99;p1"/>
          <p:cNvPicPr preferRelativeResize="0"/>
          <p:nvPr/>
        </p:nvPicPr>
        <p:blipFill rotWithShape="1">
          <a:blip r:embed="rId4">
            <a:alphaModFix/>
          </a:blip>
          <a:srcRect/>
          <a:stretch/>
        </p:blipFill>
        <p:spPr>
          <a:xfrm>
            <a:off x="4666228" y="5861247"/>
            <a:ext cx="1704975" cy="962025"/>
          </a:xfrm>
          <a:prstGeom prst="rect">
            <a:avLst/>
          </a:prstGeom>
          <a:noFill/>
          <a:ln>
            <a:noFill/>
          </a:ln>
        </p:spPr>
      </p:pic>
      <p:pic>
        <p:nvPicPr>
          <p:cNvPr id="100" name="Google Shape;100;p1" descr="Albin O. Kuhn Library and Gallery"/>
          <p:cNvPicPr preferRelativeResize="0"/>
          <p:nvPr/>
        </p:nvPicPr>
        <p:blipFill rotWithShape="1">
          <a:blip r:embed="rId5">
            <a:alphaModFix/>
          </a:blip>
          <a:srcRect/>
          <a:stretch/>
        </p:blipFill>
        <p:spPr>
          <a:xfrm>
            <a:off x="6483008" y="5641594"/>
            <a:ext cx="767270" cy="1181678"/>
          </a:xfrm>
          <a:prstGeom prst="rect">
            <a:avLst/>
          </a:prstGeom>
          <a:noFill/>
          <a:ln>
            <a:noFill/>
          </a:ln>
        </p:spPr>
      </p:pic>
      <p:pic>
        <p:nvPicPr>
          <p:cNvPr id="101" name="Google Shape;101;p1" descr="University Logo - outlined stacked"/>
          <p:cNvPicPr preferRelativeResize="0"/>
          <p:nvPr/>
        </p:nvPicPr>
        <p:blipFill rotWithShape="1">
          <a:blip r:embed="rId6">
            <a:alphaModFix/>
          </a:blip>
          <a:srcRect/>
          <a:stretch/>
        </p:blipFill>
        <p:spPr>
          <a:xfrm>
            <a:off x="7362083" y="6084835"/>
            <a:ext cx="1798541" cy="738437"/>
          </a:xfrm>
          <a:prstGeom prst="rect">
            <a:avLst/>
          </a:prstGeom>
          <a:noFill/>
          <a:ln>
            <a:noFill/>
          </a:ln>
        </p:spPr>
      </p:pic>
      <p:pic>
        <p:nvPicPr>
          <p:cNvPr id="102" name="Google Shape;102;p1" descr="red wordmark square"/>
          <p:cNvPicPr preferRelativeResize="0"/>
          <p:nvPr/>
        </p:nvPicPr>
        <p:blipFill rotWithShape="1">
          <a:blip r:embed="rId7">
            <a:alphaModFix/>
          </a:blip>
          <a:srcRect/>
          <a:stretch/>
        </p:blipFill>
        <p:spPr>
          <a:xfrm>
            <a:off x="9253047" y="5676322"/>
            <a:ext cx="1181678" cy="1181678"/>
          </a:xfrm>
          <a:prstGeom prst="rect">
            <a:avLst/>
          </a:prstGeom>
          <a:noFill/>
          <a:ln>
            <a:noFill/>
          </a:ln>
        </p:spPr>
      </p:pic>
      <p:sp>
        <p:nvSpPr>
          <p:cNvPr id="103" name="Google Shape;103;p1"/>
          <p:cNvSpPr txBox="1">
            <a:spLocks noGrp="1"/>
          </p:cNvSpPr>
          <p:nvPr>
            <p:ph type="subTitle" idx="1"/>
          </p:nvPr>
        </p:nvSpPr>
        <p:spPr>
          <a:xfrm>
            <a:off x="1524000" y="4274913"/>
            <a:ext cx="9144000" cy="365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 sz="1800"/>
              <a:t>Euro S&amp;P 2023</a:t>
            </a:r>
            <a:endParaRPr sz="1800"/>
          </a:p>
        </p:txBody>
      </p:sp>
      <p:sp>
        <p:nvSpPr>
          <p:cNvPr id="2" name="Slide Number Placeholder 1">
            <a:extLst>
              <a:ext uri="{FF2B5EF4-FFF2-40B4-BE49-F238E27FC236}">
                <a16:creationId xmlns:a16="http://schemas.microsoft.com/office/drawing/2014/main" id="{F7B26348-962C-1692-A407-E0C996D81D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0a7b5b886e_0_37"/>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
              <a:t>Data access</a:t>
            </a:r>
            <a:endParaRPr/>
          </a:p>
        </p:txBody>
      </p:sp>
      <p:sp>
        <p:nvSpPr>
          <p:cNvPr id="2" name="Oval 1">
            <a:extLst>
              <a:ext uri="{FF2B5EF4-FFF2-40B4-BE49-F238E27FC236}">
                <a16:creationId xmlns:a16="http://schemas.microsoft.com/office/drawing/2014/main" id="{9D77C304-105A-B530-FE59-32FDA5E95C30}"/>
              </a:ext>
            </a:extLst>
          </p:cNvPr>
          <p:cNvSpPr/>
          <p:nvPr/>
        </p:nvSpPr>
        <p:spPr>
          <a:xfrm>
            <a:off x="6369973" y="2000428"/>
            <a:ext cx="3830342" cy="15098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53.5% felt comfortable with their company having access</a:t>
            </a:r>
          </a:p>
        </p:txBody>
      </p:sp>
      <p:sp>
        <p:nvSpPr>
          <p:cNvPr id="3" name="Rectangle: Rounded Corners 2">
            <a:extLst>
              <a:ext uri="{FF2B5EF4-FFF2-40B4-BE49-F238E27FC236}">
                <a16:creationId xmlns:a16="http://schemas.microsoft.com/office/drawing/2014/main" id="{773941C6-8FF0-2379-9C69-B9CA5C24A084}"/>
              </a:ext>
            </a:extLst>
          </p:cNvPr>
          <p:cNvSpPr/>
          <p:nvPr/>
        </p:nvSpPr>
        <p:spPr>
          <a:xfrm>
            <a:off x="1556027" y="1809056"/>
            <a:ext cx="4207772" cy="18925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The majority (94.5%) thought their company would have access</a:t>
            </a:r>
          </a:p>
        </p:txBody>
      </p:sp>
      <p:sp>
        <p:nvSpPr>
          <p:cNvPr id="4" name="Rectangle: Rounded Corners 3">
            <a:extLst>
              <a:ext uri="{FF2B5EF4-FFF2-40B4-BE49-F238E27FC236}">
                <a16:creationId xmlns:a16="http://schemas.microsoft.com/office/drawing/2014/main" id="{A433994F-A7B3-85F4-39A9-6A8BA5943BDE}"/>
              </a:ext>
            </a:extLst>
          </p:cNvPr>
          <p:cNvSpPr/>
          <p:nvPr/>
        </p:nvSpPr>
        <p:spPr>
          <a:xfrm>
            <a:off x="1697539" y="4102661"/>
            <a:ext cx="3924747" cy="18925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Very few (11%) thought they would have access</a:t>
            </a:r>
          </a:p>
        </p:txBody>
      </p:sp>
      <p:sp>
        <p:nvSpPr>
          <p:cNvPr id="7" name="Oval 6">
            <a:extLst>
              <a:ext uri="{FF2B5EF4-FFF2-40B4-BE49-F238E27FC236}">
                <a16:creationId xmlns:a16="http://schemas.microsoft.com/office/drawing/2014/main" id="{2F41A9AC-D2C7-8C62-159C-378F3E7AF1A0}"/>
              </a:ext>
            </a:extLst>
          </p:cNvPr>
          <p:cNvSpPr/>
          <p:nvPr/>
        </p:nvSpPr>
        <p:spPr>
          <a:xfrm>
            <a:off x="6369973" y="4294033"/>
            <a:ext cx="3830342" cy="15098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15.4% thought that they would benefit</a:t>
            </a:r>
          </a:p>
        </p:txBody>
      </p:sp>
      <p:sp>
        <p:nvSpPr>
          <p:cNvPr id="5" name="Slide Number Placeholder 4">
            <a:extLst>
              <a:ext uri="{FF2B5EF4-FFF2-40B4-BE49-F238E27FC236}">
                <a16:creationId xmlns:a16="http://schemas.microsoft.com/office/drawing/2014/main" id="{77D05B2E-9515-6A66-E7AE-CAE0FF7B06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0a7b5b886e_0_99"/>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 dirty="0"/>
              <a:t>Perceived purposes of data collection</a:t>
            </a:r>
            <a:endParaRPr dirty="0"/>
          </a:p>
        </p:txBody>
      </p:sp>
      <p:sp>
        <p:nvSpPr>
          <p:cNvPr id="2" name="Speech Bubble: Oval 1">
            <a:extLst>
              <a:ext uri="{FF2B5EF4-FFF2-40B4-BE49-F238E27FC236}">
                <a16:creationId xmlns:a16="http://schemas.microsoft.com/office/drawing/2014/main" id="{F0286035-8CDF-1746-5EE6-CBDAB6BC5F75}"/>
              </a:ext>
            </a:extLst>
          </p:cNvPr>
          <p:cNvSpPr/>
          <p:nvPr/>
        </p:nvSpPr>
        <p:spPr>
          <a:xfrm>
            <a:off x="7251405" y="2728219"/>
            <a:ext cx="4471531" cy="2098963"/>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rPr>
              <a:t>“I would assume the Bluetooth beacon might also be able to access my phone without me realizing” – P272</a:t>
            </a:r>
          </a:p>
          <a:p>
            <a:pPr algn="ctr"/>
            <a:endParaRPr lang="en-US" sz="1800" dirty="0">
              <a:ln w="0"/>
              <a:solidFill>
                <a:schemeClr val="tx1"/>
              </a:solidFill>
              <a:effectLst>
                <a:outerShdw blurRad="38100" dist="19050" dir="2700000" algn="tl" rotWithShape="0">
                  <a:schemeClr val="dk1">
                    <a:alpha val="40000"/>
                  </a:schemeClr>
                </a:outerShdw>
              </a:effectLst>
            </a:endParaRPr>
          </a:p>
        </p:txBody>
      </p:sp>
      <p:sp>
        <p:nvSpPr>
          <p:cNvPr id="3" name="Rectangle: Rounded Corners 2">
            <a:extLst>
              <a:ext uri="{FF2B5EF4-FFF2-40B4-BE49-F238E27FC236}">
                <a16:creationId xmlns:a16="http://schemas.microsoft.com/office/drawing/2014/main" id="{11A1BE40-9D05-4983-1AC4-1AD638D788BD}"/>
              </a:ext>
            </a:extLst>
          </p:cNvPr>
          <p:cNvSpPr/>
          <p:nvPr/>
        </p:nvSpPr>
        <p:spPr>
          <a:xfrm>
            <a:off x="805309" y="2294758"/>
            <a:ext cx="2480152" cy="11785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Bluetooth Beacon</a:t>
            </a:r>
          </a:p>
          <a:p>
            <a:pPr algn="ctr"/>
            <a:r>
              <a:rPr lang="en-US" sz="2000" dirty="0"/>
              <a:t>(localization)</a:t>
            </a:r>
          </a:p>
        </p:txBody>
      </p:sp>
      <p:sp>
        <p:nvSpPr>
          <p:cNvPr id="5" name="TextBox 4">
            <a:extLst>
              <a:ext uri="{FF2B5EF4-FFF2-40B4-BE49-F238E27FC236}">
                <a16:creationId xmlns:a16="http://schemas.microsoft.com/office/drawing/2014/main" id="{E20F5F22-66E3-540E-BA13-7FC39E07BE72}"/>
              </a:ext>
            </a:extLst>
          </p:cNvPr>
          <p:cNvSpPr txBox="1"/>
          <p:nvPr/>
        </p:nvSpPr>
        <p:spPr>
          <a:xfrm>
            <a:off x="554133" y="1765206"/>
            <a:ext cx="7547884" cy="416204"/>
          </a:xfrm>
          <a:prstGeom prst="rect">
            <a:avLst/>
          </a:prstGeom>
          <a:noFill/>
        </p:spPr>
        <p:txBody>
          <a:bodyPr wrap="square">
            <a:spAutoFit/>
          </a:bodyPr>
          <a:lstStyle/>
          <a:p>
            <a:pPr marL="127000" lvl="0" algn="l" rtl="0">
              <a:lnSpc>
                <a:spcPct val="115000"/>
              </a:lnSpc>
              <a:spcBef>
                <a:spcPts val="0"/>
              </a:spcBef>
              <a:spcAft>
                <a:spcPts val="0"/>
              </a:spcAft>
              <a:buSzPts val="2800"/>
            </a:pPr>
            <a:r>
              <a:rPr lang="en-US" sz="2000" b="1" dirty="0"/>
              <a:t>Misconceptions about the data purpose!</a:t>
            </a:r>
            <a:endParaRPr lang="en-US" sz="2000" dirty="0"/>
          </a:p>
        </p:txBody>
      </p:sp>
      <p:sp>
        <p:nvSpPr>
          <p:cNvPr id="6" name="Oval 5">
            <a:extLst>
              <a:ext uri="{FF2B5EF4-FFF2-40B4-BE49-F238E27FC236}">
                <a16:creationId xmlns:a16="http://schemas.microsoft.com/office/drawing/2014/main" id="{B3E8EF6B-032C-9FF9-35F3-39C86C1C37A6}"/>
              </a:ext>
            </a:extLst>
          </p:cNvPr>
          <p:cNvSpPr/>
          <p:nvPr/>
        </p:nvSpPr>
        <p:spPr>
          <a:xfrm>
            <a:off x="479698" y="3542774"/>
            <a:ext cx="3200244" cy="15098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76.5%</a:t>
            </a:r>
          </a:p>
          <a:p>
            <a:pPr algn="ctr"/>
            <a:r>
              <a:rPr lang="en-US" sz="2000" dirty="0">
                <a:solidFill>
                  <a:schemeClr val="tx1"/>
                </a:solidFill>
              </a:rPr>
              <a:t>enforcing policies</a:t>
            </a:r>
          </a:p>
        </p:txBody>
      </p:sp>
      <p:sp>
        <p:nvSpPr>
          <p:cNvPr id="7" name="Oval 6">
            <a:extLst>
              <a:ext uri="{FF2B5EF4-FFF2-40B4-BE49-F238E27FC236}">
                <a16:creationId xmlns:a16="http://schemas.microsoft.com/office/drawing/2014/main" id="{0961EFBF-9DE7-8683-058F-42FA56C6EB4F}"/>
              </a:ext>
            </a:extLst>
          </p:cNvPr>
          <p:cNvSpPr/>
          <p:nvPr/>
        </p:nvSpPr>
        <p:spPr>
          <a:xfrm>
            <a:off x="479698" y="5129795"/>
            <a:ext cx="3200244" cy="15098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71.6%</a:t>
            </a:r>
          </a:p>
          <a:p>
            <a:pPr algn="ctr"/>
            <a:r>
              <a:rPr lang="en-US" sz="2000" dirty="0">
                <a:solidFill>
                  <a:schemeClr val="tx1"/>
                </a:solidFill>
              </a:rPr>
              <a:t>user profiling</a:t>
            </a:r>
          </a:p>
        </p:txBody>
      </p:sp>
      <p:sp>
        <p:nvSpPr>
          <p:cNvPr id="10" name="Oval 9">
            <a:extLst>
              <a:ext uri="{FF2B5EF4-FFF2-40B4-BE49-F238E27FC236}">
                <a16:creationId xmlns:a16="http://schemas.microsoft.com/office/drawing/2014/main" id="{21470A2E-B1A0-6609-CF27-3380D2CC1205}"/>
              </a:ext>
            </a:extLst>
          </p:cNvPr>
          <p:cNvSpPr/>
          <p:nvPr/>
        </p:nvSpPr>
        <p:spPr>
          <a:xfrm>
            <a:off x="3668311" y="4374884"/>
            <a:ext cx="3200244" cy="15098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localization</a:t>
            </a:r>
          </a:p>
          <a:p>
            <a:pPr algn="ctr"/>
            <a:r>
              <a:rPr lang="en-US" sz="2000" dirty="0">
                <a:solidFill>
                  <a:schemeClr val="tx1"/>
                </a:solidFill>
              </a:rPr>
              <a:t>the least selected!</a:t>
            </a:r>
          </a:p>
        </p:txBody>
      </p:sp>
      <p:sp>
        <p:nvSpPr>
          <p:cNvPr id="4" name="Slide Number Placeholder 3">
            <a:extLst>
              <a:ext uri="{FF2B5EF4-FFF2-40B4-BE49-F238E27FC236}">
                <a16:creationId xmlns:a16="http://schemas.microsoft.com/office/drawing/2014/main" id="{6FCA160F-CD29-0988-74DA-09C3DCB898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0a7b5b886e_0_150"/>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
              <a:t>Notification Preferences</a:t>
            </a:r>
            <a:endParaRPr/>
          </a:p>
        </p:txBody>
      </p:sp>
      <p:sp>
        <p:nvSpPr>
          <p:cNvPr id="241" name="Google Shape;241;g20a7b5b886e_0_150"/>
          <p:cNvSpPr txBox="1">
            <a:spLocks noGrp="1"/>
          </p:cNvSpPr>
          <p:nvPr>
            <p:ph type="body" idx="1"/>
          </p:nvPr>
        </p:nvSpPr>
        <p:spPr>
          <a:xfrm>
            <a:off x="554127" y="2048846"/>
            <a:ext cx="11577600" cy="1518000"/>
          </a:xfrm>
          <a:prstGeom prst="rect">
            <a:avLst/>
          </a:prstGeom>
          <a:noFill/>
          <a:ln>
            <a:noFill/>
          </a:ln>
        </p:spPr>
        <p:txBody>
          <a:bodyPr spcFirstLastPara="1" wrap="square" lIns="121900" tIns="121900" rIns="121900" bIns="121900" anchor="t" anchorCtr="0">
            <a:normAutofit fontScale="92500"/>
          </a:bodyPr>
          <a:lstStyle/>
          <a:p>
            <a:pPr marL="609600" lvl="0" indent="-457200" algn="l" rtl="0">
              <a:lnSpc>
                <a:spcPct val="115000"/>
              </a:lnSpc>
              <a:spcBef>
                <a:spcPts val="0"/>
              </a:spcBef>
              <a:spcAft>
                <a:spcPts val="0"/>
              </a:spcAft>
              <a:buSzPts val="2400"/>
              <a:buChar char="●"/>
            </a:pPr>
            <a:r>
              <a:rPr lang="en" dirty="0"/>
              <a:t>The majority of participants wanted to be notified about the data collection.</a:t>
            </a:r>
            <a:endParaRPr dirty="0"/>
          </a:p>
          <a:p>
            <a:pPr marL="609600" lvl="0" indent="-457200" algn="l" rtl="0">
              <a:lnSpc>
                <a:spcPct val="115000"/>
              </a:lnSpc>
              <a:spcBef>
                <a:spcPts val="0"/>
              </a:spcBef>
              <a:spcAft>
                <a:spcPts val="0"/>
              </a:spcAft>
              <a:buSzPts val="2400"/>
              <a:buChar char="●"/>
            </a:pPr>
            <a:r>
              <a:rPr lang="en" dirty="0"/>
              <a:t>Fewer people are concerned about smart meter data collection.</a:t>
            </a:r>
            <a:endParaRPr dirty="0"/>
          </a:p>
        </p:txBody>
      </p:sp>
      <p:pic>
        <p:nvPicPr>
          <p:cNvPr id="242" name="Google Shape;242;g20a7b5b886e_0_150"/>
          <p:cNvPicPr preferRelativeResize="0"/>
          <p:nvPr/>
        </p:nvPicPr>
        <p:blipFill rotWithShape="1">
          <a:blip r:embed="rId3">
            <a:alphaModFix/>
          </a:blip>
          <a:srcRect/>
          <a:stretch/>
        </p:blipFill>
        <p:spPr>
          <a:xfrm>
            <a:off x="2866000" y="3784100"/>
            <a:ext cx="6460000" cy="2281200"/>
          </a:xfrm>
          <a:prstGeom prst="rect">
            <a:avLst/>
          </a:prstGeom>
          <a:noFill/>
          <a:ln>
            <a:noFill/>
          </a:ln>
        </p:spPr>
      </p:pic>
      <p:sp>
        <p:nvSpPr>
          <p:cNvPr id="243" name="Google Shape;243;g20a7b5b886e_0_150"/>
          <p:cNvSpPr/>
          <p:nvPr/>
        </p:nvSpPr>
        <p:spPr>
          <a:xfrm>
            <a:off x="7076591" y="4722851"/>
            <a:ext cx="1014300" cy="339900"/>
          </a:xfrm>
          <a:prstGeom prst="ellipse">
            <a:avLst/>
          </a:prstGeom>
          <a:no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85D46475-07C2-AD01-76BD-3A304F4DB134}"/>
              </a:ext>
            </a:extLst>
          </p:cNvPr>
          <p:cNvSpPr/>
          <p:nvPr/>
        </p:nvSpPr>
        <p:spPr>
          <a:xfrm>
            <a:off x="8276499" y="3327991"/>
            <a:ext cx="3855228" cy="1394860"/>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rPr>
              <a:t>“Data based on resource consumption is not really privacy related” – P7</a:t>
            </a:r>
          </a:p>
          <a:p>
            <a:pPr algn="ctr"/>
            <a:endParaRPr lang="en-US" sz="1800" dirty="0">
              <a:ln w="0"/>
              <a:solidFill>
                <a:schemeClr val="tx1"/>
              </a:solidFill>
              <a:effectLst>
                <a:outerShdw blurRad="38100" dist="19050" dir="2700000" algn="tl" rotWithShape="0">
                  <a:schemeClr val="dk1">
                    <a:alpha val="40000"/>
                  </a:schemeClr>
                </a:outerShdw>
              </a:effectLst>
            </a:endParaRPr>
          </a:p>
        </p:txBody>
      </p:sp>
      <p:sp>
        <p:nvSpPr>
          <p:cNvPr id="3" name="Slide Number Placeholder 2">
            <a:extLst>
              <a:ext uri="{FF2B5EF4-FFF2-40B4-BE49-F238E27FC236}">
                <a16:creationId xmlns:a16="http://schemas.microsoft.com/office/drawing/2014/main" id="{CF7BF2FC-8843-6CCC-A958-FE5B7E1B7E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fade">
                                      <p:cBhvr>
                                        <p:cTn id="7" dur="500"/>
                                        <p:tgtEl>
                                          <p:spTgt spid="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1">
                                            <p:txEl>
                                              <p:pRg st="1" end="1"/>
                                            </p:txEl>
                                          </p:spTgt>
                                        </p:tgtEl>
                                        <p:attrNameLst>
                                          <p:attrName>style.visibility</p:attrName>
                                        </p:attrNameLst>
                                      </p:cBhvr>
                                      <p:to>
                                        <p:strVal val="visible"/>
                                      </p:to>
                                    </p:set>
                                    <p:animEffect transition="in" filter="fade">
                                      <p:cBhvr>
                                        <p:cTn id="12" dur="500"/>
                                        <p:tgtEl>
                                          <p:spTgt spid="2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0a7b5b886e_0_158"/>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
              <a:t>Notification Preferences</a:t>
            </a:r>
            <a:endParaRPr/>
          </a:p>
        </p:txBody>
      </p:sp>
      <p:pic>
        <p:nvPicPr>
          <p:cNvPr id="249" name="Google Shape;249;g20a7b5b886e_0_158"/>
          <p:cNvPicPr preferRelativeResize="0"/>
          <p:nvPr/>
        </p:nvPicPr>
        <p:blipFill rotWithShape="1">
          <a:blip r:embed="rId3">
            <a:alphaModFix/>
          </a:blip>
          <a:srcRect/>
          <a:stretch/>
        </p:blipFill>
        <p:spPr>
          <a:xfrm>
            <a:off x="2162554" y="1653801"/>
            <a:ext cx="7866900" cy="5081550"/>
          </a:xfrm>
          <a:prstGeom prst="rect">
            <a:avLst/>
          </a:prstGeom>
          <a:noFill/>
          <a:ln>
            <a:noFill/>
          </a:ln>
        </p:spPr>
      </p:pic>
      <p:sp>
        <p:nvSpPr>
          <p:cNvPr id="250" name="Google Shape;250;g20a7b5b886e_0_158"/>
          <p:cNvSpPr/>
          <p:nvPr/>
        </p:nvSpPr>
        <p:spPr>
          <a:xfrm>
            <a:off x="8257627" y="2948193"/>
            <a:ext cx="360300" cy="197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20a7b5b886e_0_158"/>
          <p:cNvSpPr/>
          <p:nvPr/>
        </p:nvSpPr>
        <p:spPr>
          <a:xfrm>
            <a:off x="8962669" y="3495571"/>
            <a:ext cx="360300" cy="255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20a7b5b886e_0_158"/>
          <p:cNvSpPr/>
          <p:nvPr/>
        </p:nvSpPr>
        <p:spPr>
          <a:xfrm>
            <a:off x="6917252" y="3297773"/>
            <a:ext cx="1712400" cy="255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20a7b5b886e_0_158"/>
          <p:cNvSpPr/>
          <p:nvPr/>
        </p:nvSpPr>
        <p:spPr>
          <a:xfrm>
            <a:off x="6917237" y="2704379"/>
            <a:ext cx="1712400" cy="197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20a7b5b886e_0_158"/>
          <p:cNvSpPr/>
          <p:nvPr/>
        </p:nvSpPr>
        <p:spPr>
          <a:xfrm>
            <a:off x="6189017" y="3891166"/>
            <a:ext cx="360300" cy="255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3FB169AD-45D6-5046-094F-30C29C2F17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0a7b5b886e_0_170"/>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
              <a:t>Notification Preferences</a:t>
            </a:r>
            <a:endParaRPr/>
          </a:p>
        </p:txBody>
      </p:sp>
      <p:sp>
        <p:nvSpPr>
          <p:cNvPr id="262" name="Google Shape;262;g20a7b5b886e_0_170"/>
          <p:cNvSpPr txBox="1"/>
          <p:nvPr/>
        </p:nvSpPr>
        <p:spPr>
          <a:xfrm>
            <a:off x="3246719" y="4903459"/>
            <a:ext cx="9423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dirty="0">
                <a:solidFill>
                  <a:srgbClr val="000000"/>
                </a:solidFill>
                <a:latin typeface="Arial"/>
                <a:ea typeface="Arial"/>
                <a:cs typeface="Arial"/>
                <a:sym typeface="Arial"/>
              </a:rPr>
              <a:t>&gt;89%</a:t>
            </a:r>
            <a:endParaRPr sz="1900" b="0" i="0" u="none" strike="noStrike" cap="none" dirty="0">
              <a:solidFill>
                <a:srgbClr val="000000"/>
              </a:solidFill>
              <a:latin typeface="Arial"/>
              <a:ea typeface="Arial"/>
              <a:cs typeface="Arial"/>
              <a:sym typeface="Arial"/>
            </a:endParaRPr>
          </a:p>
        </p:txBody>
      </p:sp>
      <p:sp>
        <p:nvSpPr>
          <p:cNvPr id="2" name="Oval 1">
            <a:extLst>
              <a:ext uri="{FF2B5EF4-FFF2-40B4-BE49-F238E27FC236}">
                <a16:creationId xmlns:a16="http://schemas.microsoft.com/office/drawing/2014/main" id="{CAF1E3AE-CC70-F585-D5D4-7C47DC3CC76A}"/>
              </a:ext>
            </a:extLst>
          </p:cNvPr>
          <p:cNvSpPr/>
          <p:nvPr/>
        </p:nvSpPr>
        <p:spPr>
          <a:xfrm>
            <a:off x="1758986" y="2521437"/>
            <a:ext cx="1827567" cy="10760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Presence</a:t>
            </a:r>
          </a:p>
        </p:txBody>
      </p:sp>
      <p:sp>
        <p:nvSpPr>
          <p:cNvPr id="3" name="Oval 2">
            <a:extLst>
              <a:ext uri="{FF2B5EF4-FFF2-40B4-BE49-F238E27FC236}">
                <a16:creationId xmlns:a16="http://schemas.microsoft.com/office/drawing/2014/main" id="{C0092A11-C9CD-A957-0BE4-B7B5B6559085}"/>
              </a:ext>
            </a:extLst>
          </p:cNvPr>
          <p:cNvSpPr/>
          <p:nvPr/>
        </p:nvSpPr>
        <p:spPr>
          <a:xfrm>
            <a:off x="3845110" y="3827439"/>
            <a:ext cx="1827567" cy="10760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Purposes</a:t>
            </a:r>
          </a:p>
        </p:txBody>
      </p:sp>
      <p:sp>
        <p:nvSpPr>
          <p:cNvPr id="4" name="Oval 3">
            <a:extLst>
              <a:ext uri="{FF2B5EF4-FFF2-40B4-BE49-F238E27FC236}">
                <a16:creationId xmlns:a16="http://schemas.microsoft.com/office/drawing/2014/main" id="{1355996D-E3EF-4ADA-F7C1-2A0CB76F1ADF}"/>
              </a:ext>
            </a:extLst>
          </p:cNvPr>
          <p:cNvSpPr/>
          <p:nvPr/>
        </p:nvSpPr>
        <p:spPr>
          <a:xfrm>
            <a:off x="1758986" y="3827439"/>
            <a:ext cx="1827567" cy="10760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Practice</a:t>
            </a:r>
          </a:p>
        </p:txBody>
      </p:sp>
      <p:sp>
        <p:nvSpPr>
          <p:cNvPr id="5" name="Oval 4">
            <a:extLst>
              <a:ext uri="{FF2B5EF4-FFF2-40B4-BE49-F238E27FC236}">
                <a16:creationId xmlns:a16="http://schemas.microsoft.com/office/drawing/2014/main" id="{03CC4A5A-C88A-EFBC-C573-3E584F7838BE}"/>
              </a:ext>
            </a:extLst>
          </p:cNvPr>
          <p:cNvSpPr/>
          <p:nvPr/>
        </p:nvSpPr>
        <p:spPr>
          <a:xfrm>
            <a:off x="7744672" y="3205421"/>
            <a:ext cx="2120593" cy="10760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Duration of retention</a:t>
            </a:r>
          </a:p>
        </p:txBody>
      </p:sp>
      <p:sp>
        <p:nvSpPr>
          <p:cNvPr id="6" name="Oval 5">
            <a:extLst>
              <a:ext uri="{FF2B5EF4-FFF2-40B4-BE49-F238E27FC236}">
                <a16:creationId xmlns:a16="http://schemas.microsoft.com/office/drawing/2014/main" id="{9A98ED3D-DFA4-CCA2-066E-7A5D8480FF30}"/>
              </a:ext>
            </a:extLst>
          </p:cNvPr>
          <p:cNvSpPr/>
          <p:nvPr/>
        </p:nvSpPr>
        <p:spPr>
          <a:xfrm>
            <a:off x="3845109" y="2521437"/>
            <a:ext cx="1827568" cy="10760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Access</a:t>
            </a:r>
          </a:p>
        </p:txBody>
      </p:sp>
      <p:sp>
        <p:nvSpPr>
          <p:cNvPr id="9" name="Google Shape;262;g20a7b5b886e_0_170">
            <a:extLst>
              <a:ext uri="{FF2B5EF4-FFF2-40B4-BE49-F238E27FC236}">
                <a16:creationId xmlns:a16="http://schemas.microsoft.com/office/drawing/2014/main" id="{692FC5D0-F734-FAF1-1B5D-2BAD5C2DD69E}"/>
              </a:ext>
            </a:extLst>
          </p:cNvPr>
          <p:cNvSpPr txBox="1"/>
          <p:nvPr/>
        </p:nvSpPr>
        <p:spPr>
          <a:xfrm>
            <a:off x="8524846" y="4365449"/>
            <a:ext cx="9423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dirty="0">
                <a:solidFill>
                  <a:srgbClr val="000000"/>
                </a:solidFill>
                <a:latin typeface="Arial"/>
                <a:ea typeface="Arial"/>
                <a:cs typeface="Arial"/>
                <a:sym typeface="Arial"/>
              </a:rPr>
              <a:t>78%</a:t>
            </a:r>
            <a:endParaRPr sz="1900" b="0" i="0" u="none" strike="noStrike" cap="none" dirty="0">
              <a:solidFill>
                <a:srgbClr val="000000"/>
              </a:solidFill>
              <a:latin typeface="Arial"/>
              <a:ea typeface="Arial"/>
              <a:cs typeface="Arial"/>
              <a:sym typeface="Arial"/>
            </a:endParaRPr>
          </a:p>
        </p:txBody>
      </p:sp>
      <p:sp>
        <p:nvSpPr>
          <p:cNvPr id="7" name="Slide Number Placeholder 6">
            <a:extLst>
              <a:ext uri="{FF2B5EF4-FFF2-40B4-BE49-F238E27FC236}">
                <a16:creationId xmlns:a16="http://schemas.microsoft.com/office/drawing/2014/main" id="{31FFE395-8F92-CBD2-CFB7-C5F7474B8A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fade">
                                      <p:cBhvr>
                                        <p:cTn id="27" dur="1000"/>
                                        <p:tgtEl>
                                          <p:spTgt spid="262"/>
                                        </p:tgtEl>
                                      </p:cBhvr>
                                    </p:animEffect>
                                    <p:anim calcmode="lin" valueType="num">
                                      <p:cBhvr>
                                        <p:cTn id="28" dur="1000" fill="hold"/>
                                        <p:tgtEl>
                                          <p:spTgt spid="262"/>
                                        </p:tgtEl>
                                        <p:attrNameLst>
                                          <p:attrName>ppt_x</p:attrName>
                                        </p:attrNameLst>
                                      </p:cBhvr>
                                      <p:tavLst>
                                        <p:tav tm="0">
                                          <p:val>
                                            <p:strVal val="#ppt_x"/>
                                          </p:val>
                                        </p:tav>
                                        <p:tav tm="100000">
                                          <p:val>
                                            <p:strVal val="#ppt_x"/>
                                          </p:val>
                                        </p:tav>
                                      </p:tavLst>
                                    </p:anim>
                                    <p:anim calcmode="lin" valueType="num">
                                      <p:cBhvr>
                                        <p:cTn id="29" dur="1000" fill="hold"/>
                                        <p:tgtEl>
                                          <p:spTgt spid="26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 grpId="0" animBg="1"/>
      <p:bldP spid="3" grpId="0" animBg="1"/>
      <p:bldP spid="4" grpId="0" animBg="1"/>
      <p:bldP spid="5" grpId="0" animBg="1"/>
      <p:bldP spid="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0a7b5b886e_0_178"/>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
              <a:t>Notification Preferences</a:t>
            </a:r>
            <a:endParaRPr/>
          </a:p>
        </p:txBody>
      </p:sp>
      <p:pic>
        <p:nvPicPr>
          <p:cNvPr id="268" name="Google Shape;268;g20a7b5b886e_0_178" title="Chart"/>
          <p:cNvPicPr preferRelativeResize="0"/>
          <p:nvPr/>
        </p:nvPicPr>
        <p:blipFill rotWithShape="1">
          <a:blip r:embed="rId3">
            <a:alphaModFix/>
          </a:blip>
          <a:srcRect/>
          <a:stretch/>
        </p:blipFill>
        <p:spPr>
          <a:xfrm>
            <a:off x="1724025" y="1428251"/>
            <a:ext cx="8743950" cy="5143500"/>
          </a:xfrm>
          <a:prstGeom prst="rect">
            <a:avLst/>
          </a:prstGeom>
          <a:noFill/>
          <a:ln>
            <a:noFill/>
          </a:ln>
        </p:spPr>
      </p:pic>
      <p:sp>
        <p:nvSpPr>
          <p:cNvPr id="269" name="Google Shape;269;g20a7b5b886e_0_178"/>
          <p:cNvSpPr/>
          <p:nvPr/>
        </p:nvSpPr>
        <p:spPr>
          <a:xfrm>
            <a:off x="7058024" y="1593787"/>
            <a:ext cx="1409700" cy="4425900"/>
          </a:xfrm>
          <a:prstGeom prst="ellipse">
            <a:avLst/>
          </a:prstGeom>
          <a:noFill/>
          <a:ln w="25400" cap="flat" cmpd="sng">
            <a:solidFill>
              <a:srgbClr val="0018C8"/>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270" name="Google Shape;270;g20a7b5b886e_0_178"/>
          <p:cNvSpPr/>
          <p:nvPr/>
        </p:nvSpPr>
        <p:spPr>
          <a:xfrm>
            <a:off x="4022704" y="3686175"/>
            <a:ext cx="1520700" cy="2394000"/>
          </a:xfrm>
          <a:prstGeom prst="ellipse">
            <a:avLst/>
          </a:prstGeom>
          <a:noFill/>
          <a:ln w="25400" cap="flat" cmpd="sng">
            <a:solidFill>
              <a:srgbClr val="FF00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7F80E264-ED1F-DFA0-9D0F-BA3C592193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fade">
                                      <p:cBhvr>
                                        <p:cTn id="12"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P spid="2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0a7b5b886e_0_187"/>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
              <a:t>Notification Preferences</a:t>
            </a:r>
            <a:endParaRPr/>
          </a:p>
        </p:txBody>
      </p:sp>
      <p:pic>
        <p:nvPicPr>
          <p:cNvPr id="277" name="Google Shape;277;g20a7b5b886e_0_187" title="Chart"/>
          <p:cNvPicPr preferRelativeResize="0"/>
          <p:nvPr/>
        </p:nvPicPr>
        <p:blipFill rotWithShape="1">
          <a:blip r:embed="rId3">
            <a:alphaModFix/>
          </a:blip>
          <a:srcRect/>
          <a:stretch/>
        </p:blipFill>
        <p:spPr>
          <a:xfrm>
            <a:off x="308344" y="1809056"/>
            <a:ext cx="5858541" cy="3551412"/>
          </a:xfrm>
          <a:prstGeom prst="rect">
            <a:avLst/>
          </a:prstGeom>
          <a:noFill/>
          <a:ln>
            <a:noFill/>
          </a:ln>
        </p:spPr>
      </p:pic>
      <p:sp>
        <p:nvSpPr>
          <p:cNvPr id="278" name="Google Shape;278;g20a7b5b886e_0_187"/>
          <p:cNvSpPr/>
          <p:nvPr/>
        </p:nvSpPr>
        <p:spPr>
          <a:xfrm>
            <a:off x="1318929" y="3304487"/>
            <a:ext cx="568500" cy="1479600"/>
          </a:xfrm>
          <a:prstGeom prst="ellipse">
            <a:avLst/>
          </a:prstGeom>
          <a:noFill/>
          <a:ln w="25400" cap="flat" cmpd="sng">
            <a:solidFill>
              <a:srgbClr val="FF00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2" name="Rectangle: Rounded Corners 1">
            <a:extLst>
              <a:ext uri="{FF2B5EF4-FFF2-40B4-BE49-F238E27FC236}">
                <a16:creationId xmlns:a16="http://schemas.microsoft.com/office/drawing/2014/main" id="{A84AEA3D-4242-A5D7-7F24-088AA00F1226}"/>
              </a:ext>
            </a:extLst>
          </p:cNvPr>
          <p:cNvSpPr/>
          <p:nvPr/>
        </p:nvSpPr>
        <p:spPr>
          <a:xfrm>
            <a:off x="6350543" y="1811825"/>
            <a:ext cx="5614986" cy="1693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5260" lvl="0" algn="ctr">
              <a:lnSpc>
                <a:spcPct val="115000"/>
              </a:lnSpc>
              <a:buSzPct val="85714"/>
            </a:pPr>
            <a:r>
              <a:rPr lang="en-US" sz="2000" dirty="0"/>
              <a:t>Physical Sign is significantly more preferred in Bluetooth Beacon and Camera.</a:t>
            </a:r>
          </a:p>
        </p:txBody>
      </p:sp>
      <p:sp>
        <p:nvSpPr>
          <p:cNvPr id="3" name="Speech Bubble: Oval 2">
            <a:extLst>
              <a:ext uri="{FF2B5EF4-FFF2-40B4-BE49-F238E27FC236}">
                <a16:creationId xmlns:a16="http://schemas.microsoft.com/office/drawing/2014/main" id="{A0D032FF-B890-F6E6-3387-FF42DBD8938F}"/>
              </a:ext>
            </a:extLst>
          </p:cNvPr>
          <p:cNvSpPr/>
          <p:nvPr/>
        </p:nvSpPr>
        <p:spPr>
          <a:xfrm>
            <a:off x="7331623" y="3880868"/>
            <a:ext cx="3652825" cy="1479600"/>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rPr>
              <a:t>“Consider notifying me in-person!”</a:t>
            </a:r>
          </a:p>
          <a:p>
            <a:pPr algn="ctr"/>
            <a:endParaRPr lang="en-US" sz="1800" dirty="0">
              <a:ln w="0"/>
              <a:solidFill>
                <a:schemeClr val="tx1"/>
              </a:solidFill>
              <a:effectLst>
                <a:outerShdw blurRad="38100" dist="19050" dir="2700000" algn="tl" rotWithShape="0">
                  <a:schemeClr val="dk1">
                    <a:alpha val="40000"/>
                  </a:schemeClr>
                </a:outerShdw>
              </a:effectLst>
            </a:endParaRPr>
          </a:p>
        </p:txBody>
      </p:sp>
      <p:sp>
        <p:nvSpPr>
          <p:cNvPr id="4" name="Slide Number Placeholder 3">
            <a:extLst>
              <a:ext uri="{FF2B5EF4-FFF2-40B4-BE49-F238E27FC236}">
                <a16:creationId xmlns:a16="http://schemas.microsoft.com/office/drawing/2014/main" id="{6BBAB9FC-E555-B08C-5E8D-86260DE7E0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0a7b5b886e_0_12"/>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a:t>
            </a:r>
            <a:endParaRPr/>
          </a:p>
        </p:txBody>
      </p:sp>
      <p:sp>
        <p:nvSpPr>
          <p:cNvPr id="291" name="Google Shape;291;g20a7b5b886e_0_12"/>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Contact: Tu Le (</a:t>
            </a:r>
            <a:r>
              <a:rPr lang="en" u="sng">
                <a:solidFill>
                  <a:schemeClr val="hlink"/>
                </a:solidFill>
                <a:hlinkClick r:id="rId3"/>
              </a:rPr>
              <a:t>tnl6wk@virginia.edu</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a:t>Key findings:</a:t>
            </a:r>
            <a:endParaRPr/>
          </a:p>
          <a:p>
            <a:pPr marL="457200" lvl="0" indent="-342900" algn="l" rtl="0">
              <a:spcBef>
                <a:spcPts val="0"/>
              </a:spcBef>
              <a:spcAft>
                <a:spcPts val="0"/>
              </a:spcAft>
              <a:buSzPts val="1800"/>
              <a:buChar char="●"/>
            </a:pPr>
            <a:r>
              <a:rPr lang="en"/>
              <a:t>Misunderstandings of the smart building’s data collection.</a:t>
            </a:r>
            <a:endParaRPr/>
          </a:p>
          <a:p>
            <a:pPr marL="457200" lvl="0" indent="-342900" algn="l" rtl="0">
              <a:spcBef>
                <a:spcPts val="0"/>
              </a:spcBef>
              <a:spcAft>
                <a:spcPts val="0"/>
              </a:spcAft>
              <a:buSzPts val="1800"/>
              <a:buChar char="●"/>
            </a:pPr>
            <a:r>
              <a:rPr lang="en"/>
              <a:t>Various opinions on data access and benefits.</a:t>
            </a:r>
            <a:endParaRPr/>
          </a:p>
          <a:p>
            <a:pPr marL="457200" lvl="0" indent="-342900" algn="l" rtl="0">
              <a:spcBef>
                <a:spcPts val="0"/>
              </a:spcBef>
              <a:spcAft>
                <a:spcPts val="0"/>
              </a:spcAft>
              <a:buSzPts val="1800"/>
              <a:buChar char="●"/>
            </a:pPr>
            <a:r>
              <a:rPr lang="en"/>
              <a:t>Notifications about the data practices are important.</a:t>
            </a:r>
            <a:endParaRPr/>
          </a:p>
          <a:p>
            <a:pPr marL="457200" lvl="0" indent="-342900" algn="l" rtl="0">
              <a:spcBef>
                <a:spcPts val="0"/>
              </a:spcBef>
              <a:spcAft>
                <a:spcPts val="0"/>
              </a:spcAft>
              <a:buSzPts val="1800"/>
              <a:buChar char="●"/>
            </a:pPr>
            <a:r>
              <a:rPr lang="en"/>
              <a:t>Notification preferences depending on context.</a:t>
            </a:r>
            <a:endParaRPr/>
          </a:p>
        </p:txBody>
      </p:sp>
      <p:sp>
        <p:nvSpPr>
          <p:cNvPr id="2" name="Slide Number Placeholder 1">
            <a:extLst>
              <a:ext uri="{FF2B5EF4-FFF2-40B4-BE49-F238E27FC236}">
                <a16:creationId xmlns:a16="http://schemas.microsoft.com/office/drawing/2014/main" id="{CF151F67-BC6A-A684-7542-A802D150A6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838200" y="1162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
              <a:t>Smart buildings play an important role</a:t>
            </a:r>
            <a:endParaRPr/>
          </a:p>
        </p:txBody>
      </p:sp>
      <p:pic>
        <p:nvPicPr>
          <p:cNvPr id="109" name="Google Shape;109;p24" descr="What is a Smart City? Definition from WhatIs.com."/>
          <p:cNvPicPr preferRelativeResize="0"/>
          <p:nvPr/>
        </p:nvPicPr>
        <p:blipFill rotWithShape="1">
          <a:blip r:embed="rId3">
            <a:alphaModFix/>
          </a:blip>
          <a:srcRect/>
          <a:stretch/>
        </p:blipFill>
        <p:spPr>
          <a:xfrm>
            <a:off x="2150014" y="1247764"/>
            <a:ext cx="7891972" cy="5494027"/>
          </a:xfrm>
          <a:prstGeom prst="rect">
            <a:avLst/>
          </a:prstGeom>
          <a:noFill/>
          <a:ln>
            <a:noFill/>
          </a:ln>
        </p:spPr>
      </p:pic>
      <p:sp>
        <p:nvSpPr>
          <p:cNvPr id="2" name="Slide Number Placeholder 1">
            <a:extLst>
              <a:ext uri="{FF2B5EF4-FFF2-40B4-BE49-F238E27FC236}">
                <a16:creationId xmlns:a16="http://schemas.microsoft.com/office/drawing/2014/main" id="{2961208C-1FCE-D4B8-450E-1121EA9E30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p:nvPr/>
        </p:nvSpPr>
        <p:spPr>
          <a:xfrm>
            <a:off x="5898304" y="3087059"/>
            <a:ext cx="6068400" cy="1974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15" name="Google Shape;115;p26"/>
          <p:cNvSpPr/>
          <p:nvPr/>
        </p:nvSpPr>
        <p:spPr>
          <a:xfrm>
            <a:off x="5628881" y="2857131"/>
            <a:ext cx="6563200" cy="2417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16" name="Google Shape;116;p26"/>
          <p:cNvSpPr/>
          <p:nvPr/>
        </p:nvSpPr>
        <p:spPr>
          <a:xfrm>
            <a:off x="259399" y="1567451"/>
            <a:ext cx="5638000" cy="23736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17" name="Google Shape;117;p26"/>
          <p:cNvSpPr/>
          <p:nvPr/>
        </p:nvSpPr>
        <p:spPr>
          <a:xfrm>
            <a:off x="0" y="1307215"/>
            <a:ext cx="6213600" cy="28772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18" name="Google Shape;118;p26"/>
          <p:cNvSpPr/>
          <p:nvPr/>
        </p:nvSpPr>
        <p:spPr>
          <a:xfrm>
            <a:off x="1035843" y="3585012"/>
            <a:ext cx="4964800" cy="20800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19" name="Google Shape;119;p26"/>
          <p:cNvSpPr/>
          <p:nvPr/>
        </p:nvSpPr>
        <p:spPr>
          <a:xfrm>
            <a:off x="894056" y="5198391"/>
            <a:ext cx="5255200" cy="5220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20" name="Google Shape;120;p26"/>
          <p:cNvSpPr/>
          <p:nvPr/>
        </p:nvSpPr>
        <p:spPr>
          <a:xfrm>
            <a:off x="6628680" y="1328396"/>
            <a:ext cx="4884800" cy="19552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21" name="Google Shape;121;p26"/>
          <p:cNvSpPr/>
          <p:nvPr/>
        </p:nvSpPr>
        <p:spPr>
          <a:xfrm>
            <a:off x="6332801" y="1080819"/>
            <a:ext cx="5479600" cy="24332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22" name="Google Shape;122;p26"/>
          <p:cNvSpPr txBox="1">
            <a:spLocks noGrp="1"/>
          </p:cNvSpPr>
          <p:nvPr>
            <p:ph type="title" idx="4294967295"/>
          </p:nvPr>
        </p:nvSpPr>
        <p:spPr>
          <a:xfrm>
            <a:off x="731680" y="427267"/>
            <a:ext cx="11794000" cy="93200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dk1"/>
              </a:buClr>
              <a:buSzPts val="4000"/>
              <a:buFont typeface="Calibri"/>
              <a:buNone/>
            </a:pPr>
            <a:r>
              <a:rPr lang="en"/>
              <a:t>Real-world issues</a:t>
            </a:r>
            <a:endParaRPr/>
          </a:p>
        </p:txBody>
      </p:sp>
      <p:pic>
        <p:nvPicPr>
          <p:cNvPr id="123" name="Google Shape;123;p26"/>
          <p:cNvPicPr preferRelativeResize="0"/>
          <p:nvPr/>
        </p:nvPicPr>
        <p:blipFill rotWithShape="1">
          <a:blip r:embed="rId11">
            <a:alphaModFix/>
          </a:blip>
          <a:srcRect/>
          <a:stretch/>
        </p:blipFill>
        <p:spPr>
          <a:xfrm>
            <a:off x="3864990" y="2373244"/>
            <a:ext cx="4515439" cy="1614196"/>
          </a:xfrm>
          <a:prstGeom prst="rect">
            <a:avLst/>
          </a:prstGeom>
          <a:noFill/>
          <a:ln>
            <a:noFill/>
          </a:ln>
        </p:spPr>
      </p:pic>
      <p:sp>
        <p:nvSpPr>
          <p:cNvPr id="2" name="Slide Number Placeholder 1">
            <a:extLst>
              <a:ext uri="{FF2B5EF4-FFF2-40B4-BE49-F238E27FC236}">
                <a16:creationId xmlns:a16="http://schemas.microsoft.com/office/drawing/2014/main" id="{BD5F6695-6D4C-9FB0-7464-F92283FE67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200" smtClean="0"/>
              <a:t>3</a:t>
            </a:fld>
            <a:endParaRPr lang="en" sz="1200" dirty="0">
              <a:solidFill>
                <a:srgbClr val="98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1000"/>
                                        <p:tgtEl>
                                          <p:spTgt spid="115"/>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10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1000"/>
                                        <p:tgtEl>
                                          <p:spTgt spid="121"/>
                                        </p:tgtEl>
                                      </p:cBhvr>
                                    </p:animEffect>
                                  </p:childTnLst>
                                </p:cTn>
                              </p:par>
                              <p:par>
                                <p:cTn id="17" presetID="10"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1000"/>
                                        <p:tgtEl>
                                          <p:spTgt spid="116"/>
                                        </p:tgtEl>
                                      </p:cBhvr>
                                    </p:animEffect>
                                  </p:childTnLst>
                                </p:cTn>
                              </p:par>
                              <p:par>
                                <p:cTn id="20" presetID="10" presetClass="entr" presetSubtype="0" fill="hold"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1000"/>
                                        <p:tgtEl>
                                          <p:spTgt spid="118"/>
                                        </p:tgtEl>
                                      </p:cBhvr>
                                    </p:animEffect>
                                  </p:childTnLst>
                                </p:cTn>
                              </p:par>
                              <p:par>
                                <p:cTn id="23" presetID="10" presetClass="entr" presetSubtype="0"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1000"/>
                                        <p:tgtEl>
                                          <p:spTgt spid="119"/>
                                        </p:tgtEl>
                                      </p:cBhvr>
                                    </p:animEffect>
                                  </p:childTnLst>
                                </p:cTn>
                              </p:par>
                              <p:par>
                                <p:cTn id="26" presetID="10" presetClass="entr" presetSubtype="0"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1000"/>
                                        <p:tgtEl>
                                          <p:spTgt spid="120"/>
                                        </p:tgtEl>
                                      </p:cBhvr>
                                    </p:animEffect>
                                  </p:childTnLst>
                                </p:cTn>
                              </p:par>
                              <p:par>
                                <p:cTn id="29" presetID="10" presetClass="entr" presetSubtype="0"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fade">
                                      <p:cBhvr>
                                        <p:cTn id="31"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 name="Google Shape;130;p25"/>
          <p:cNvSpPr txBox="1">
            <a:spLocks noGrp="1"/>
          </p:cNvSpPr>
          <p:nvPr>
            <p:ph type="title"/>
          </p:nvPr>
        </p:nvSpPr>
        <p:spPr>
          <a:xfrm>
            <a:off x="640079" y="325369"/>
            <a:ext cx="487007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n"/>
              <a:t>What could go wrong?</a:t>
            </a:r>
            <a:endParaRPr/>
          </a:p>
        </p:txBody>
      </p:sp>
      <p:sp>
        <p:nvSpPr>
          <p:cNvPr id="131" name="Google Shape;131;p25"/>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2" name="Google Shape;132;p25"/>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 dirty="0"/>
              <a:t>Physical interactions</a:t>
            </a:r>
            <a:endParaRPr dirty="0"/>
          </a:p>
          <a:p>
            <a:pPr marL="228600" lvl="0" indent="-228600" algn="l" rtl="0">
              <a:lnSpc>
                <a:spcPct val="90000"/>
              </a:lnSpc>
              <a:spcBef>
                <a:spcPts val="1000"/>
              </a:spcBef>
              <a:spcAft>
                <a:spcPts val="0"/>
              </a:spcAft>
              <a:buClr>
                <a:schemeClr val="dk1"/>
              </a:buClr>
              <a:buSzPts val="2800"/>
              <a:buChar char="•"/>
            </a:pPr>
            <a:r>
              <a:rPr lang="en" dirty="0"/>
              <a:t>Connected devices/apps</a:t>
            </a:r>
          </a:p>
          <a:p>
            <a:pPr marL="228600" indent="-228600">
              <a:buSzPts val="2800"/>
            </a:pPr>
            <a:r>
              <a:rPr lang="en-US" dirty="0">
                <a:solidFill>
                  <a:schemeClr val="tx1"/>
                </a:solidFill>
              </a:rPr>
              <a:t>Pervasive data collections</a:t>
            </a:r>
          </a:p>
        </p:txBody>
      </p:sp>
      <p:pic>
        <p:nvPicPr>
          <p:cNvPr id="133" name="Google Shape;133;p25" descr="Internet of Things (IoT): Technology Trends identified by GlobalData"/>
          <p:cNvPicPr preferRelativeResize="0"/>
          <p:nvPr/>
        </p:nvPicPr>
        <p:blipFill rotWithShape="1">
          <a:blip r:embed="rId3">
            <a:alphaModFix/>
          </a:blip>
          <a:srcRect l="24496" r="19084"/>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2" name="Slide Number Placeholder 1">
            <a:extLst>
              <a:ext uri="{FF2B5EF4-FFF2-40B4-BE49-F238E27FC236}">
                <a16:creationId xmlns:a16="http://schemas.microsoft.com/office/drawing/2014/main" id="{AA735156-BD8A-244A-A81E-B45ACD4B4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10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1000"/>
                                        <p:tgtEl>
                                          <p:spTgt spid="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1000" fill="hold"/>
                                        <p:tgtEl>
                                          <p:spTgt spid="132">
                                            <p:txEl>
                                              <p:pRg st="2" end="2"/>
                                            </p:txEl>
                                          </p:spTgt>
                                        </p:tgtEl>
                                        <p:attrNameLst>
                                          <p:attrName>style.color</p:attrName>
                                        </p:attrNameLst>
                                      </p:cBhvr>
                                      <p:to>
                                        <a:srgbClr val="D44A4A"/>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
              <a:t>How to help residents be aware of the risks?</a:t>
            </a:r>
            <a:endParaRPr/>
          </a:p>
        </p:txBody>
      </p:sp>
      <p:pic>
        <p:nvPicPr>
          <p:cNvPr id="139" name="Google Shape;139;p27"/>
          <p:cNvPicPr preferRelativeResize="0"/>
          <p:nvPr/>
        </p:nvPicPr>
        <p:blipFill rotWithShape="1">
          <a:blip r:embed="rId3">
            <a:alphaModFix/>
          </a:blip>
          <a:srcRect/>
          <a:stretch/>
        </p:blipFill>
        <p:spPr>
          <a:xfrm>
            <a:off x="1476000" y="2918108"/>
            <a:ext cx="1321267" cy="1321267"/>
          </a:xfrm>
          <a:prstGeom prst="rect">
            <a:avLst/>
          </a:prstGeom>
          <a:noFill/>
          <a:ln>
            <a:noFill/>
          </a:ln>
        </p:spPr>
      </p:pic>
      <p:pic>
        <p:nvPicPr>
          <p:cNvPr id="140" name="Google Shape;140;p27"/>
          <p:cNvPicPr preferRelativeResize="0"/>
          <p:nvPr/>
        </p:nvPicPr>
        <p:blipFill rotWithShape="1">
          <a:blip r:embed="rId4">
            <a:alphaModFix/>
          </a:blip>
          <a:srcRect/>
          <a:stretch/>
        </p:blipFill>
        <p:spPr>
          <a:xfrm>
            <a:off x="4264192" y="2734996"/>
            <a:ext cx="2126267" cy="1687500"/>
          </a:xfrm>
          <a:prstGeom prst="rect">
            <a:avLst/>
          </a:prstGeom>
          <a:noFill/>
          <a:ln>
            <a:noFill/>
          </a:ln>
        </p:spPr>
      </p:pic>
      <p:sp>
        <p:nvSpPr>
          <p:cNvPr id="141" name="Google Shape;141;p27"/>
          <p:cNvSpPr/>
          <p:nvPr/>
        </p:nvSpPr>
        <p:spPr>
          <a:xfrm>
            <a:off x="8646500" y="3168432"/>
            <a:ext cx="1890900" cy="1461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dirty="0">
                <a:solidFill>
                  <a:schemeClr val="dk1"/>
                </a:solidFill>
                <a:latin typeface="Calibri"/>
                <a:ea typeface="Calibri"/>
                <a:cs typeface="Calibri"/>
                <a:sym typeface="Calibri"/>
              </a:rPr>
              <a:t>Awareness</a:t>
            </a:r>
            <a:endParaRPr sz="2000" dirty="0"/>
          </a:p>
        </p:txBody>
      </p:sp>
      <p:sp>
        <p:nvSpPr>
          <p:cNvPr id="142" name="Google Shape;142;p27"/>
          <p:cNvSpPr/>
          <p:nvPr/>
        </p:nvSpPr>
        <p:spPr>
          <a:xfrm>
            <a:off x="8059250" y="1516250"/>
            <a:ext cx="3065400" cy="178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a:solidFill>
                  <a:schemeClr val="dk1"/>
                </a:solidFill>
                <a:latin typeface="Calibri"/>
                <a:ea typeface="Calibri"/>
                <a:cs typeface="Calibri"/>
                <a:sym typeface="Calibri"/>
              </a:rPr>
              <a:t>Misunderstandings</a:t>
            </a:r>
            <a:endParaRPr sz="2000"/>
          </a:p>
        </p:txBody>
      </p:sp>
      <p:sp>
        <p:nvSpPr>
          <p:cNvPr id="143" name="Google Shape;143;p27"/>
          <p:cNvSpPr/>
          <p:nvPr/>
        </p:nvSpPr>
        <p:spPr>
          <a:xfrm>
            <a:off x="8059250" y="4509975"/>
            <a:ext cx="3065400" cy="178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a:solidFill>
                  <a:schemeClr val="dk1"/>
                </a:solidFill>
                <a:latin typeface="Calibri"/>
                <a:ea typeface="Calibri"/>
                <a:cs typeface="Calibri"/>
                <a:sym typeface="Calibri"/>
              </a:rPr>
              <a:t>Complex privacy notifications</a:t>
            </a:r>
            <a:endParaRPr sz="2000"/>
          </a:p>
        </p:txBody>
      </p:sp>
      <p:sp>
        <p:nvSpPr>
          <p:cNvPr id="144" name="Google Shape;144;p27"/>
          <p:cNvSpPr txBox="1"/>
          <p:nvPr/>
        </p:nvSpPr>
        <p:spPr>
          <a:xfrm>
            <a:off x="8091950" y="6299775"/>
            <a:ext cx="3000000" cy="492600"/>
          </a:xfrm>
          <a:prstGeom prst="rect">
            <a:avLst/>
          </a:prstGeom>
          <a:noFill/>
          <a:ln>
            <a:noFill/>
          </a:ln>
        </p:spPr>
        <p:txBody>
          <a:bodyPr spcFirstLastPara="1" wrap="square" lIns="91425" tIns="91425" rIns="91425" bIns="91425" anchor="t" anchorCtr="0">
            <a:spAutoFit/>
          </a:bodyPr>
          <a:lstStyle/>
          <a:p>
            <a:pPr marL="143130" lvl="0" indent="0" algn="ctr" rtl="0">
              <a:lnSpc>
                <a:spcPct val="115000"/>
              </a:lnSpc>
              <a:spcBef>
                <a:spcPts val="0"/>
              </a:spcBef>
              <a:spcAft>
                <a:spcPts val="0"/>
              </a:spcAft>
              <a:buNone/>
            </a:pPr>
            <a:r>
              <a:rPr lang="en" sz="2000" b="1">
                <a:solidFill>
                  <a:schemeClr val="dk1"/>
                </a:solidFill>
                <a:latin typeface="Calibri"/>
                <a:ea typeface="Calibri"/>
                <a:cs typeface="Calibri"/>
                <a:sym typeface="Calibri"/>
              </a:rPr>
              <a:t>Goals</a:t>
            </a:r>
            <a:endParaRPr sz="2000" b="1"/>
          </a:p>
        </p:txBody>
      </p:sp>
      <p:sp>
        <p:nvSpPr>
          <p:cNvPr id="145" name="Google Shape;145;p27"/>
          <p:cNvSpPr txBox="1"/>
          <p:nvPr/>
        </p:nvSpPr>
        <p:spPr>
          <a:xfrm>
            <a:off x="2152900" y="6311625"/>
            <a:ext cx="3000000" cy="492600"/>
          </a:xfrm>
          <a:prstGeom prst="rect">
            <a:avLst/>
          </a:prstGeom>
          <a:noFill/>
          <a:ln>
            <a:noFill/>
          </a:ln>
        </p:spPr>
        <p:txBody>
          <a:bodyPr spcFirstLastPara="1" wrap="square" lIns="91425" tIns="91425" rIns="91425" bIns="91425" anchor="t" anchorCtr="0">
            <a:spAutoFit/>
          </a:bodyPr>
          <a:lstStyle/>
          <a:p>
            <a:pPr marL="143130" lvl="0" indent="0" algn="ctr" rtl="0">
              <a:lnSpc>
                <a:spcPct val="115000"/>
              </a:lnSpc>
              <a:spcBef>
                <a:spcPts val="0"/>
              </a:spcBef>
              <a:spcAft>
                <a:spcPts val="0"/>
              </a:spcAft>
              <a:buNone/>
            </a:pPr>
            <a:r>
              <a:rPr lang="en" sz="2000" b="1" dirty="0">
                <a:solidFill>
                  <a:schemeClr val="dk1"/>
                </a:solidFill>
                <a:latin typeface="Calibri"/>
                <a:ea typeface="Calibri"/>
                <a:cs typeface="Calibri"/>
                <a:sym typeface="Calibri"/>
              </a:rPr>
              <a:t>Challenges</a:t>
            </a:r>
            <a:endParaRPr sz="2000" b="1" dirty="0"/>
          </a:p>
        </p:txBody>
      </p:sp>
      <p:sp>
        <p:nvSpPr>
          <p:cNvPr id="146" name="Google Shape;146;p27"/>
          <p:cNvSpPr/>
          <p:nvPr/>
        </p:nvSpPr>
        <p:spPr>
          <a:xfrm>
            <a:off x="636638" y="4422500"/>
            <a:ext cx="3000000" cy="1325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a:solidFill>
                  <a:schemeClr val="dk1"/>
                </a:solidFill>
                <a:latin typeface="Calibri"/>
                <a:ea typeface="Calibri"/>
                <a:cs typeface="Calibri"/>
                <a:sym typeface="Calibri"/>
              </a:rPr>
              <a:t>Complex systems in a public setting</a:t>
            </a:r>
            <a:endParaRPr sz="2000"/>
          </a:p>
        </p:txBody>
      </p:sp>
      <p:sp>
        <p:nvSpPr>
          <p:cNvPr id="147" name="Google Shape;147;p27"/>
          <p:cNvSpPr/>
          <p:nvPr/>
        </p:nvSpPr>
        <p:spPr>
          <a:xfrm>
            <a:off x="3875663" y="4422500"/>
            <a:ext cx="3000000" cy="1325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a:solidFill>
                  <a:schemeClr val="dk1"/>
                </a:solidFill>
                <a:latin typeface="Calibri"/>
                <a:ea typeface="Calibri"/>
                <a:cs typeface="Calibri"/>
                <a:sym typeface="Calibri"/>
              </a:rPr>
              <a:t>Large scale</a:t>
            </a:r>
            <a:endParaRPr sz="2000"/>
          </a:p>
        </p:txBody>
      </p:sp>
      <p:sp>
        <p:nvSpPr>
          <p:cNvPr id="148" name="Google Shape;148;p27"/>
          <p:cNvSpPr/>
          <p:nvPr/>
        </p:nvSpPr>
        <p:spPr>
          <a:xfrm>
            <a:off x="7157575" y="3850875"/>
            <a:ext cx="721800" cy="388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EB1A4B82-460E-95CA-31D3-B0385330D9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fill="hold"/>
                                        <p:tgtEl>
                                          <p:spTgt spid="145"/>
                                        </p:tgtEl>
                                        <p:attrNameLst>
                                          <p:attrName>ppt_x</p:attrName>
                                        </p:attrNameLst>
                                      </p:cBhvr>
                                      <p:tavLst>
                                        <p:tav tm="0">
                                          <p:val>
                                            <p:strVal val="#ppt_x"/>
                                          </p:val>
                                        </p:tav>
                                        <p:tav tm="100000">
                                          <p:val>
                                            <p:strVal val="#ppt_x"/>
                                          </p:val>
                                        </p:tav>
                                      </p:tavLst>
                                    </p:anim>
                                    <p:anim calcmode="lin" valueType="num">
                                      <p:cBhvr additive="base">
                                        <p:cTn id="8"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fade">
                                      <p:cBhvr>
                                        <p:cTn id="13" dur="500"/>
                                        <p:tgtEl>
                                          <p:spTgt spid="1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fade">
                                      <p:cBhvr>
                                        <p:cTn id="16" dur="500"/>
                                        <p:tgtEl>
                                          <p:spTgt spid="1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0"/>
                                        </p:tgtEl>
                                        <p:attrNameLst>
                                          <p:attrName>style.visibility</p:attrName>
                                        </p:attrNameLst>
                                      </p:cBhvr>
                                      <p:to>
                                        <p:strVal val="visible"/>
                                      </p:to>
                                    </p:set>
                                    <p:animEffect transition="in" filter="fade">
                                      <p:cBhvr>
                                        <p:cTn id="21" dur="500"/>
                                        <p:tgtEl>
                                          <p:spTgt spid="1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8"/>
                                        </p:tgtEl>
                                        <p:attrNameLst>
                                          <p:attrName>style.visibility</p:attrName>
                                        </p:attrNameLst>
                                      </p:cBhvr>
                                      <p:to>
                                        <p:strVal val="visible"/>
                                      </p:to>
                                    </p:set>
                                    <p:animEffect transition="in" filter="fade">
                                      <p:cBhvr>
                                        <p:cTn id="29" dur="1000"/>
                                        <p:tgtEl>
                                          <p:spTgt spid="148"/>
                                        </p:tgtEl>
                                      </p:cBhvr>
                                    </p:animEffect>
                                    <p:anim calcmode="lin" valueType="num">
                                      <p:cBhvr>
                                        <p:cTn id="30" dur="1000" fill="hold"/>
                                        <p:tgtEl>
                                          <p:spTgt spid="148"/>
                                        </p:tgtEl>
                                        <p:attrNameLst>
                                          <p:attrName>ppt_x</p:attrName>
                                        </p:attrNameLst>
                                      </p:cBhvr>
                                      <p:tavLst>
                                        <p:tav tm="0">
                                          <p:val>
                                            <p:strVal val="#ppt_x"/>
                                          </p:val>
                                        </p:tav>
                                        <p:tav tm="100000">
                                          <p:val>
                                            <p:strVal val="#ppt_x"/>
                                          </p:val>
                                        </p:tav>
                                      </p:tavLst>
                                    </p:anim>
                                    <p:anim calcmode="lin" valueType="num">
                                      <p:cBhvr>
                                        <p:cTn id="31"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4"/>
                                        </p:tgtEl>
                                        <p:attrNameLst>
                                          <p:attrName>style.visibility</p:attrName>
                                        </p:attrNameLst>
                                      </p:cBhvr>
                                      <p:to>
                                        <p:strVal val="visible"/>
                                      </p:to>
                                    </p:set>
                                    <p:anim calcmode="lin" valueType="num">
                                      <p:cBhvr additive="base">
                                        <p:cTn id="36" dur="500" fill="hold"/>
                                        <p:tgtEl>
                                          <p:spTgt spid="144"/>
                                        </p:tgtEl>
                                        <p:attrNameLst>
                                          <p:attrName>ppt_x</p:attrName>
                                        </p:attrNameLst>
                                      </p:cBhvr>
                                      <p:tavLst>
                                        <p:tav tm="0">
                                          <p:val>
                                            <p:strVal val="#ppt_x"/>
                                          </p:val>
                                        </p:tav>
                                        <p:tav tm="100000">
                                          <p:val>
                                            <p:strVal val="#ppt_x"/>
                                          </p:val>
                                        </p:tav>
                                      </p:tavLst>
                                    </p:anim>
                                    <p:anim calcmode="lin" valueType="num">
                                      <p:cBhvr additive="base">
                                        <p:cTn id="37"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fade">
                                      <p:cBhvr>
                                        <p:cTn id="42" dur="500"/>
                                        <p:tgtEl>
                                          <p:spTgt spid="1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2"/>
                                        </p:tgtEl>
                                        <p:attrNameLst>
                                          <p:attrName>style.visibility</p:attrName>
                                        </p:attrNameLst>
                                      </p:cBhvr>
                                      <p:to>
                                        <p:strVal val="visible"/>
                                      </p:to>
                                    </p:set>
                                    <p:animEffect transition="in" filter="fade">
                                      <p:cBhvr>
                                        <p:cTn id="47" dur="500"/>
                                        <p:tgtEl>
                                          <p:spTgt spid="1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fade">
                                      <p:cBhvr>
                                        <p:cTn id="52"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p:bldP spid="145" grpId="0"/>
      <p:bldP spid="146" grpId="0" animBg="1"/>
      <p:bldP spid="147" grpId="0" animBg="1"/>
      <p:bldP spid="1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55922d3c87_0_177"/>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dk1"/>
              </a:buClr>
              <a:buSzPts val="4100"/>
              <a:buFont typeface="Calibri"/>
              <a:buNone/>
            </a:pPr>
            <a:r>
              <a:rPr lang="en"/>
              <a:t>Why studying privacy notifications for smart building?</a:t>
            </a:r>
            <a:endParaRPr/>
          </a:p>
        </p:txBody>
      </p:sp>
      <p:sp>
        <p:nvSpPr>
          <p:cNvPr id="154" name="Google Shape;154;g255922d3c87_0_177"/>
          <p:cNvSpPr txBox="1">
            <a:spLocks noGrp="1"/>
          </p:cNvSpPr>
          <p:nvPr>
            <p:ph type="body" idx="1"/>
          </p:nvPr>
        </p:nvSpPr>
        <p:spPr>
          <a:xfrm>
            <a:off x="554128" y="2048848"/>
            <a:ext cx="10182000" cy="3645900"/>
          </a:xfrm>
          <a:prstGeom prst="rect">
            <a:avLst/>
          </a:prstGeom>
          <a:noFill/>
          <a:ln>
            <a:noFill/>
          </a:ln>
        </p:spPr>
        <p:txBody>
          <a:bodyPr spcFirstLastPara="1" wrap="square" lIns="121900" tIns="121900" rIns="121900" bIns="121900" anchor="t" anchorCtr="0">
            <a:normAutofit lnSpcReduction="10000"/>
          </a:bodyPr>
          <a:lstStyle/>
          <a:p>
            <a:pPr marL="609600" lvl="0" indent="-457200" algn="l" rtl="0">
              <a:lnSpc>
                <a:spcPct val="115000"/>
              </a:lnSpc>
              <a:spcBef>
                <a:spcPts val="0"/>
              </a:spcBef>
              <a:spcAft>
                <a:spcPts val="0"/>
              </a:spcAft>
              <a:buClr>
                <a:schemeClr val="dk1"/>
              </a:buClr>
              <a:buSzPts val="2400"/>
              <a:buChar char="●"/>
            </a:pPr>
            <a:r>
              <a:rPr lang="en" dirty="0"/>
              <a:t>Important but understudied.</a:t>
            </a:r>
            <a:endParaRPr dirty="0"/>
          </a:p>
          <a:p>
            <a:pPr marL="609600" lvl="0" indent="-304800" algn="l" rtl="0">
              <a:lnSpc>
                <a:spcPct val="115000"/>
              </a:lnSpc>
              <a:spcBef>
                <a:spcPts val="0"/>
              </a:spcBef>
              <a:spcAft>
                <a:spcPts val="0"/>
              </a:spcAft>
              <a:buClr>
                <a:schemeClr val="dk1"/>
              </a:buClr>
              <a:buSzPts val="2400"/>
              <a:buNone/>
            </a:pPr>
            <a:endParaRPr dirty="0"/>
          </a:p>
          <a:p>
            <a:pPr marL="609600" lvl="0" indent="-457200" algn="l" rtl="0">
              <a:lnSpc>
                <a:spcPct val="115000"/>
              </a:lnSpc>
              <a:spcBef>
                <a:spcPts val="0"/>
              </a:spcBef>
              <a:spcAft>
                <a:spcPts val="0"/>
              </a:spcAft>
              <a:buClr>
                <a:schemeClr val="dk1"/>
              </a:buClr>
              <a:buSzPts val="2400"/>
              <a:buChar char="●"/>
            </a:pPr>
            <a:r>
              <a:rPr lang="en" dirty="0"/>
              <a:t>The privacy notifications, if not well designed, will cause user apathy or misunderstanding.</a:t>
            </a:r>
            <a:endParaRPr dirty="0"/>
          </a:p>
          <a:p>
            <a:pPr marL="609600" lvl="0" indent="-304800" algn="l" rtl="0">
              <a:lnSpc>
                <a:spcPct val="115000"/>
              </a:lnSpc>
              <a:spcBef>
                <a:spcPts val="0"/>
              </a:spcBef>
              <a:spcAft>
                <a:spcPts val="0"/>
              </a:spcAft>
              <a:buClr>
                <a:schemeClr val="dk1"/>
              </a:buClr>
              <a:buSzPts val="2400"/>
              <a:buNone/>
            </a:pPr>
            <a:endParaRPr dirty="0"/>
          </a:p>
          <a:p>
            <a:pPr marL="609600" lvl="0" indent="-457200" algn="l" rtl="0">
              <a:lnSpc>
                <a:spcPct val="115000"/>
              </a:lnSpc>
              <a:spcBef>
                <a:spcPts val="0"/>
              </a:spcBef>
              <a:spcAft>
                <a:spcPts val="0"/>
              </a:spcAft>
              <a:buClr>
                <a:schemeClr val="dk1"/>
              </a:buClr>
              <a:buSzPts val="2400"/>
              <a:buChar char="●"/>
            </a:pPr>
            <a:r>
              <a:rPr lang="en" dirty="0"/>
              <a:t>Traditional notifications might overwhelm users because of the multi-modal, pervasive, and large-scale data collection.</a:t>
            </a:r>
            <a:endParaRPr dirty="0"/>
          </a:p>
          <a:p>
            <a:pPr marL="609600" lvl="0" indent="-304800" algn="l" rtl="0">
              <a:lnSpc>
                <a:spcPct val="115000"/>
              </a:lnSpc>
              <a:spcBef>
                <a:spcPts val="0"/>
              </a:spcBef>
              <a:spcAft>
                <a:spcPts val="0"/>
              </a:spcAft>
              <a:buClr>
                <a:schemeClr val="dk1"/>
              </a:buClr>
              <a:buSzPts val="2400"/>
              <a:buNone/>
            </a:pPr>
            <a:endParaRPr dirty="0"/>
          </a:p>
        </p:txBody>
      </p:sp>
      <p:sp>
        <p:nvSpPr>
          <p:cNvPr id="2" name="Slide Number Placeholder 1">
            <a:extLst>
              <a:ext uri="{FF2B5EF4-FFF2-40B4-BE49-F238E27FC236}">
                <a16:creationId xmlns:a16="http://schemas.microsoft.com/office/drawing/2014/main" id="{B93EA9B8-3475-7E95-133A-1F3F5EA275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5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xEl>
                                              <p:pRg st="2" end="2"/>
                                            </p:txEl>
                                          </p:spTgt>
                                        </p:tgtEl>
                                        <p:attrNameLst>
                                          <p:attrName>style.visibility</p:attrName>
                                        </p:attrNameLst>
                                      </p:cBhvr>
                                      <p:to>
                                        <p:strVal val="visible"/>
                                      </p:to>
                                    </p:set>
                                    <p:animEffect transition="in" filter="fade">
                                      <p:cBhvr>
                                        <p:cTn id="12" dur="500"/>
                                        <p:tgtEl>
                                          <p:spTgt spid="1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xEl>
                                              <p:pRg st="4" end="4"/>
                                            </p:txEl>
                                          </p:spTgt>
                                        </p:tgtEl>
                                        <p:attrNameLst>
                                          <p:attrName>style.visibility</p:attrName>
                                        </p:attrNameLst>
                                      </p:cBhvr>
                                      <p:to>
                                        <p:strVal val="visible"/>
                                      </p:to>
                                    </p:set>
                                    <p:animEffect transition="in" filter="fade">
                                      <p:cBhvr>
                                        <p:cTn id="17" dur="500"/>
                                        <p:tgtEl>
                                          <p:spTgt spid="1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55922d3c87_0_92"/>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
              <a:t>User study</a:t>
            </a:r>
            <a:endParaRPr/>
          </a:p>
        </p:txBody>
      </p:sp>
      <p:sp>
        <p:nvSpPr>
          <p:cNvPr id="160" name="Google Shape;160;g255922d3c87_0_92"/>
          <p:cNvSpPr txBox="1">
            <a:spLocks noGrp="1"/>
          </p:cNvSpPr>
          <p:nvPr>
            <p:ph type="body" idx="1"/>
          </p:nvPr>
        </p:nvSpPr>
        <p:spPr>
          <a:xfrm>
            <a:off x="554128" y="1755323"/>
            <a:ext cx="9732900" cy="42138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2400"/>
              <a:buNone/>
            </a:pPr>
            <a:r>
              <a:rPr lang="en" b="1"/>
              <a:t>R1: Awareness and Perceptions of data collection</a:t>
            </a:r>
            <a:endParaRPr b="1"/>
          </a:p>
          <a:p>
            <a:pPr marL="0" lvl="0" indent="0" algn="l" rtl="0">
              <a:lnSpc>
                <a:spcPct val="115000"/>
              </a:lnSpc>
              <a:spcBef>
                <a:spcPts val="0"/>
              </a:spcBef>
              <a:spcAft>
                <a:spcPts val="0"/>
              </a:spcAft>
              <a:buSzPts val="2400"/>
              <a:buNone/>
            </a:pPr>
            <a:endParaRPr b="1"/>
          </a:p>
          <a:p>
            <a:pPr marL="0" lvl="0" indent="0" algn="l" rtl="0">
              <a:lnSpc>
                <a:spcPct val="115000"/>
              </a:lnSpc>
              <a:spcBef>
                <a:spcPts val="0"/>
              </a:spcBef>
              <a:spcAft>
                <a:spcPts val="0"/>
              </a:spcAft>
              <a:buSzPts val="2400"/>
              <a:buNone/>
            </a:pPr>
            <a:r>
              <a:rPr lang="en" b="1"/>
              <a:t>R2: Notification Preferences</a:t>
            </a:r>
            <a:endParaRPr b="1"/>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r>
              <a:rPr lang="en">
                <a:solidFill>
                  <a:schemeClr val="accent3"/>
                </a:solidFill>
              </a:rPr>
              <a:t>R3: Factors influencing notification preferences</a:t>
            </a:r>
            <a:endParaRPr>
              <a:solidFill>
                <a:schemeClr val="accent3"/>
              </a:solidFill>
            </a:endParaRPr>
          </a:p>
        </p:txBody>
      </p:sp>
      <p:sp>
        <p:nvSpPr>
          <p:cNvPr id="2" name="Slide Number Placeholder 1">
            <a:extLst>
              <a:ext uri="{FF2B5EF4-FFF2-40B4-BE49-F238E27FC236}">
                <a16:creationId xmlns:a16="http://schemas.microsoft.com/office/drawing/2014/main" id="{396040DE-3851-C3C2-78E2-2591EE8B71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55922d3c87_0_262"/>
          <p:cNvSpPr txBox="1">
            <a:spLocks noGrp="1"/>
          </p:cNvSpPr>
          <p:nvPr>
            <p:ph type="title"/>
          </p:nvPr>
        </p:nvSpPr>
        <p:spPr>
          <a:xfrm>
            <a:off x="311700" y="445025"/>
            <a:ext cx="8520900" cy="57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
              <a:t>Approach – Study design</a:t>
            </a:r>
            <a:endParaRPr/>
          </a:p>
        </p:txBody>
      </p:sp>
      <p:sp>
        <p:nvSpPr>
          <p:cNvPr id="166" name="Google Shape;166;g255922d3c87_0_262"/>
          <p:cNvSpPr txBox="1"/>
          <p:nvPr/>
        </p:nvSpPr>
        <p:spPr>
          <a:xfrm>
            <a:off x="4833547" y="5305387"/>
            <a:ext cx="1566300" cy="4155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Arial"/>
                <a:ea typeface="Arial"/>
                <a:cs typeface="Arial"/>
                <a:sym typeface="Arial"/>
              </a:rPr>
              <a:t>Perceptions</a:t>
            </a:r>
            <a:endParaRPr sz="1900" b="0" i="0" u="none" strike="noStrike" cap="none">
              <a:solidFill>
                <a:srgbClr val="000000"/>
              </a:solidFill>
              <a:latin typeface="Arial"/>
              <a:ea typeface="Arial"/>
              <a:cs typeface="Arial"/>
              <a:sym typeface="Arial"/>
            </a:endParaRPr>
          </a:p>
        </p:txBody>
      </p:sp>
      <p:sp>
        <p:nvSpPr>
          <p:cNvPr id="167" name="Google Shape;167;g255922d3c87_0_262"/>
          <p:cNvSpPr txBox="1"/>
          <p:nvPr/>
        </p:nvSpPr>
        <p:spPr>
          <a:xfrm>
            <a:off x="4833546" y="5747174"/>
            <a:ext cx="1566300" cy="4155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Arial"/>
                <a:ea typeface="Arial"/>
                <a:cs typeface="Arial"/>
                <a:sym typeface="Arial"/>
              </a:rPr>
              <a:t>Preferences</a:t>
            </a:r>
            <a:endParaRPr sz="1900" b="0" i="0" u="none" strike="noStrike" cap="none">
              <a:solidFill>
                <a:srgbClr val="000000"/>
              </a:solidFill>
              <a:latin typeface="Arial"/>
              <a:ea typeface="Arial"/>
              <a:cs typeface="Arial"/>
              <a:sym typeface="Arial"/>
            </a:endParaRPr>
          </a:p>
        </p:txBody>
      </p:sp>
      <p:pic>
        <p:nvPicPr>
          <p:cNvPr id="168" name="Google Shape;168;g255922d3c87_0_262" descr="Timeline&#10;&#10;Description automatically generated with medium confidence"/>
          <p:cNvPicPr preferRelativeResize="0"/>
          <p:nvPr/>
        </p:nvPicPr>
        <p:blipFill rotWithShape="1">
          <a:blip r:embed="rId3">
            <a:alphaModFix/>
          </a:blip>
          <a:srcRect/>
          <a:stretch/>
        </p:blipFill>
        <p:spPr>
          <a:xfrm>
            <a:off x="1888441" y="1482422"/>
            <a:ext cx="8415119" cy="3893157"/>
          </a:xfrm>
          <a:prstGeom prst="rect">
            <a:avLst/>
          </a:prstGeom>
          <a:noFill/>
          <a:ln>
            <a:noFill/>
          </a:ln>
        </p:spPr>
      </p:pic>
      <p:sp>
        <p:nvSpPr>
          <p:cNvPr id="169" name="Google Shape;169;g255922d3c87_0_262"/>
          <p:cNvSpPr txBox="1"/>
          <p:nvPr/>
        </p:nvSpPr>
        <p:spPr>
          <a:xfrm>
            <a:off x="9041949" y="4045150"/>
            <a:ext cx="1958400" cy="4155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Arial"/>
                <a:ea typeface="Arial"/>
                <a:cs typeface="Arial"/>
                <a:sym typeface="Arial"/>
              </a:rPr>
              <a:t>Chi-square/KW</a:t>
            </a:r>
            <a:endParaRPr sz="1900" b="0" i="0" u="none" strike="noStrike" cap="none">
              <a:solidFill>
                <a:srgbClr val="000000"/>
              </a:solidFill>
              <a:latin typeface="Arial"/>
              <a:ea typeface="Arial"/>
              <a:cs typeface="Arial"/>
              <a:sym typeface="Arial"/>
            </a:endParaRPr>
          </a:p>
        </p:txBody>
      </p:sp>
      <p:sp>
        <p:nvSpPr>
          <p:cNvPr id="170" name="Google Shape;170;g255922d3c87_0_262"/>
          <p:cNvSpPr txBox="1"/>
          <p:nvPr/>
        </p:nvSpPr>
        <p:spPr>
          <a:xfrm>
            <a:off x="8983668" y="4439598"/>
            <a:ext cx="2391468" cy="4155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dirty="0">
                <a:solidFill>
                  <a:srgbClr val="000000"/>
                </a:solidFill>
                <a:latin typeface="Arial"/>
                <a:ea typeface="Arial"/>
                <a:cs typeface="Arial"/>
                <a:sym typeface="Arial"/>
              </a:rPr>
              <a:t>Thematic analysis</a:t>
            </a:r>
            <a:endParaRPr sz="1900" b="0" i="0" u="none" strike="noStrike" cap="none" dirty="0">
              <a:solidFill>
                <a:srgbClr val="000000"/>
              </a:solidFill>
              <a:latin typeface="Arial"/>
              <a:ea typeface="Arial"/>
              <a:cs typeface="Arial"/>
              <a:sym typeface="Arial"/>
            </a:endParaRPr>
          </a:p>
        </p:txBody>
      </p:sp>
      <p:sp>
        <p:nvSpPr>
          <p:cNvPr id="171" name="Google Shape;171;g255922d3c87_0_262"/>
          <p:cNvSpPr txBox="1"/>
          <p:nvPr/>
        </p:nvSpPr>
        <p:spPr>
          <a:xfrm>
            <a:off x="1191651" y="4184833"/>
            <a:ext cx="1870214" cy="707815"/>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dirty="0"/>
              <a:t>492 occupants</a:t>
            </a: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dirty="0">
                <a:solidFill>
                  <a:srgbClr val="000000"/>
                </a:solidFill>
                <a:latin typeface="Arial"/>
                <a:ea typeface="Arial"/>
                <a:cs typeface="Arial"/>
                <a:sym typeface="Arial"/>
              </a:rPr>
              <a:t>US population</a:t>
            </a:r>
            <a:endParaRPr sz="19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D746679E-072F-05D9-1C29-2430B97412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fade">
                                      <p:cBhvr>
                                        <p:cTn id="11" dur="500"/>
                                        <p:tgtEl>
                                          <p:spTgt spid="166"/>
                                        </p:tgtEl>
                                      </p:cBhvr>
                                    </p:animEffect>
                                  </p:childTnLst>
                                </p:cTn>
                              </p:par>
                              <p:par>
                                <p:cTn id="12" presetID="10" presetClass="entr" presetSubtype="0" fill="hold" nodeType="withEffect">
                                  <p:stCondLst>
                                    <p:cond delay="0"/>
                                  </p:stCondLst>
                                  <p:childTnLst>
                                    <p:set>
                                      <p:cBhvr>
                                        <p:cTn id="13" dur="1" fill="hold">
                                          <p:stCondLst>
                                            <p:cond delay="0"/>
                                          </p:stCondLst>
                                        </p:cTn>
                                        <p:tgtEl>
                                          <p:spTgt spid="167"/>
                                        </p:tgtEl>
                                        <p:attrNameLst>
                                          <p:attrName>style.visibility</p:attrName>
                                        </p:attrNameLst>
                                      </p:cBhvr>
                                      <p:to>
                                        <p:strVal val="visible"/>
                                      </p:to>
                                    </p:set>
                                    <p:animEffect transition="in" filter="fade">
                                      <p:cBhvr>
                                        <p:cTn id="14" dur="500"/>
                                        <p:tgtEl>
                                          <p:spTgt spid="16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9"/>
                                        </p:tgtEl>
                                        <p:attrNameLst>
                                          <p:attrName>style.visibility</p:attrName>
                                        </p:attrNameLst>
                                      </p:cBhvr>
                                      <p:to>
                                        <p:strVal val="visible"/>
                                      </p:to>
                                    </p:set>
                                    <p:animEffect transition="in" filter="fade">
                                      <p:cBhvr>
                                        <p:cTn id="19" dur="500"/>
                                        <p:tgtEl>
                                          <p:spTgt spid="169"/>
                                        </p:tgtEl>
                                      </p:cBhvr>
                                    </p:animEffect>
                                  </p:childTnLst>
                                </p:cTn>
                              </p:par>
                              <p:par>
                                <p:cTn id="20" presetID="10" presetClass="entr" presetSubtype="0" fill="hold" nodeType="with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0a7b5b886e_0_30"/>
          <p:cNvSpPr txBox="1">
            <a:spLocks noGrp="1"/>
          </p:cNvSpPr>
          <p:nvPr>
            <p:ph type="title"/>
          </p:nvPr>
        </p:nvSpPr>
        <p:spPr>
          <a:xfrm>
            <a:off x="554132" y="791150"/>
            <a:ext cx="28698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
              <a:t>Awareness</a:t>
            </a:r>
            <a:endParaRPr/>
          </a:p>
        </p:txBody>
      </p:sp>
      <p:sp>
        <p:nvSpPr>
          <p:cNvPr id="178" name="Google Shape;178;g20a7b5b886e_0_30"/>
          <p:cNvSpPr txBox="1"/>
          <p:nvPr/>
        </p:nvSpPr>
        <p:spPr>
          <a:xfrm>
            <a:off x="756700" y="1032467"/>
            <a:ext cx="97764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aphicFrame>
        <p:nvGraphicFramePr>
          <p:cNvPr id="6" name="Chart 5">
            <a:extLst>
              <a:ext uri="{FF2B5EF4-FFF2-40B4-BE49-F238E27FC236}">
                <a16:creationId xmlns:a16="http://schemas.microsoft.com/office/drawing/2014/main" id="{2417FF67-62FB-C694-13AE-C5204E97A1F6}"/>
              </a:ext>
            </a:extLst>
          </p:cNvPr>
          <p:cNvGraphicFramePr/>
          <p:nvPr>
            <p:extLst>
              <p:ext uri="{D42A27DB-BD31-4B8C-83A1-F6EECF244321}">
                <p14:modId xmlns:p14="http://schemas.microsoft.com/office/powerpoint/2010/main" val="390291409"/>
              </p:ext>
            </p:extLst>
          </p:nvPr>
        </p:nvGraphicFramePr>
        <p:xfrm>
          <a:off x="-528725" y="115781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8">
            <a:extLst>
              <a:ext uri="{FF2B5EF4-FFF2-40B4-BE49-F238E27FC236}">
                <a16:creationId xmlns:a16="http://schemas.microsoft.com/office/drawing/2014/main" id="{15183E90-08D1-8670-56D6-DECE9111D99D}"/>
              </a:ext>
            </a:extLst>
          </p:cNvPr>
          <p:cNvSpPr/>
          <p:nvPr/>
        </p:nvSpPr>
        <p:spPr>
          <a:xfrm>
            <a:off x="6174750" y="2490417"/>
            <a:ext cx="5463125" cy="29775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Even though our participants noticed IoT devices at their workplace, they were not aware of these devices collecting data.</a:t>
            </a:r>
          </a:p>
        </p:txBody>
      </p:sp>
      <p:sp>
        <p:nvSpPr>
          <p:cNvPr id="2" name="Slide Number Placeholder 1">
            <a:extLst>
              <a:ext uri="{FF2B5EF4-FFF2-40B4-BE49-F238E27FC236}">
                <a16:creationId xmlns:a16="http://schemas.microsoft.com/office/drawing/2014/main" id="{C17DC7A3-B204-8F52-B3D1-44CF5A208D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753</Words>
  <Application>Microsoft Macintosh PowerPoint</Application>
  <PresentationFormat>Widescreen</PresentationFormat>
  <Paragraphs>115</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Exploring Smart Commercial Building Occupants’ Perceptions and Notification Preferences of Internet of Things Data Collection in the United States</vt:lpstr>
      <vt:lpstr>Smart buildings play an important role</vt:lpstr>
      <vt:lpstr>Real-world issues</vt:lpstr>
      <vt:lpstr>What could go wrong?</vt:lpstr>
      <vt:lpstr>How to help residents be aware of the risks?</vt:lpstr>
      <vt:lpstr>Why studying privacy notifications for smart building?</vt:lpstr>
      <vt:lpstr>User study</vt:lpstr>
      <vt:lpstr>Approach – Study design</vt:lpstr>
      <vt:lpstr>Awareness</vt:lpstr>
      <vt:lpstr>Data access</vt:lpstr>
      <vt:lpstr>Perceived purposes of data collection</vt:lpstr>
      <vt:lpstr>Notification Preferences</vt:lpstr>
      <vt:lpstr>Notification Preferences</vt:lpstr>
      <vt:lpstr>Notification Preferences</vt:lpstr>
      <vt:lpstr>Notification Preferences</vt:lpstr>
      <vt:lpstr>Notification Preferences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Smart Commercial Building Occupants’ Perceptions and Notification Preferences of Internet of Things Data Collection in the United States</dc:title>
  <dc:creator>Le, Tu Nhat (tnl6wk)</dc:creator>
  <cp:lastModifiedBy>Microsoft Office User</cp:lastModifiedBy>
  <cp:revision>14</cp:revision>
  <dcterms:created xsi:type="dcterms:W3CDTF">2023-04-29T01:46:58Z</dcterms:created>
  <dcterms:modified xsi:type="dcterms:W3CDTF">2023-06-30T04:37:44Z</dcterms:modified>
</cp:coreProperties>
</file>