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7" r:id="rId2"/>
    <p:sldId id="256" r:id="rId3"/>
    <p:sldId id="258" r:id="rId4"/>
    <p:sldId id="262" r:id="rId5"/>
    <p:sldId id="271" r:id="rId6"/>
    <p:sldId id="263" r:id="rId7"/>
    <p:sldId id="259" r:id="rId8"/>
    <p:sldId id="260" r:id="rId9"/>
    <p:sldId id="261" r:id="rId10"/>
    <p:sldId id="264" r:id="rId11"/>
    <p:sldId id="265" r:id="rId12"/>
    <p:sldId id="267" r:id="rId13"/>
    <p:sldId id="269" r:id="rId14"/>
    <p:sldId id="272" r:id="rId15"/>
    <p:sldId id="273" r:id="rId16"/>
    <p:sldId id="270" r:id="rId17"/>
    <p:sldId id="266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292"/>
    <p:restoredTop sz="96327"/>
  </p:normalViewPr>
  <p:slideViewPr>
    <p:cSldViewPr snapToGrid="0" snapToObjects="1">
      <p:cViewPr varScale="1">
        <p:scale>
          <a:sx n="227" d="100"/>
          <a:sy n="227" d="100"/>
        </p:scale>
        <p:origin x="280" y="1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97" d="100"/>
          <a:sy n="97" d="100"/>
        </p:scale>
        <p:origin x="4328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Comm. volume vs Number</a:t>
            </a:r>
            <a:r>
              <a:rPr lang="en-US" baseline="0" dirty="0"/>
              <a:t> of boxes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Our Protocol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Sheet1!$A$2:$A$6</c:f>
              <c:numCache>
                <c:formatCode>General</c:formatCode>
                <c:ptCount val="5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10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2.63</c:v>
                </c:pt>
                <c:pt idx="1">
                  <c:v>3</c:v>
                </c:pt>
                <c:pt idx="2">
                  <c:v>3.73</c:v>
                </c:pt>
                <c:pt idx="3">
                  <c:v>4.24</c:v>
                </c:pt>
                <c:pt idx="4">
                  <c:v>4.87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DA5-FA41-8757-52F6DDCE671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Baseline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Sheet1!$A$2:$A$6</c:f>
              <c:numCache>
                <c:formatCode>General</c:formatCode>
                <c:ptCount val="5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10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4.9800000000000004</c:v>
                </c:pt>
                <c:pt idx="1">
                  <c:v>9.07</c:v>
                </c:pt>
                <c:pt idx="2">
                  <c:v>13.8</c:v>
                </c:pt>
                <c:pt idx="3">
                  <c:v>17.8</c:v>
                </c:pt>
                <c:pt idx="4">
                  <c:v>19.600000000000001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DA5-FA41-8757-52F6DDCE67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20221759"/>
        <c:axId val="1581577839"/>
      </c:lineChart>
      <c:catAx>
        <c:axId val="172022175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number of boxes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1577839"/>
        <c:crosses val="autoZero"/>
        <c:auto val="1"/>
        <c:lblAlgn val="ctr"/>
        <c:lblOffset val="100"/>
        <c:noMultiLvlLbl val="0"/>
      </c:catAx>
      <c:valAx>
        <c:axId val="15815778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accent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Comm.</a:t>
                </a:r>
                <a:r>
                  <a:rPr lang="en-US" baseline="0" dirty="0"/>
                  <a:t> (in KB)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02217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Compute</a:t>
            </a:r>
            <a:r>
              <a:rPr lang="en-US" baseline="0" dirty="0"/>
              <a:t> time vs Number of boxes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Our Protocol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10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29.2</c:v>
                </c:pt>
                <c:pt idx="1">
                  <c:v>36.1</c:v>
                </c:pt>
                <c:pt idx="2">
                  <c:v>54.4</c:v>
                </c:pt>
                <c:pt idx="3">
                  <c:v>62.5</c:v>
                </c:pt>
                <c:pt idx="4">
                  <c:v>62.7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95-7441-BF13-7D4F95B682B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Baseline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10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42.5</c:v>
                </c:pt>
                <c:pt idx="1">
                  <c:v>123.9</c:v>
                </c:pt>
                <c:pt idx="2">
                  <c:v>187.36</c:v>
                </c:pt>
                <c:pt idx="3">
                  <c:v>241.7</c:v>
                </c:pt>
                <c:pt idx="4">
                  <c:v>270.5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895-7441-BF13-7D4F95B682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84516911"/>
        <c:axId val="1732492751"/>
      </c:barChart>
      <c:catAx>
        <c:axId val="1584516911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number of boxes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32492751"/>
        <c:crosses val="autoZero"/>
        <c:auto val="1"/>
        <c:lblAlgn val="ctr"/>
        <c:lblOffset val="100"/>
        <c:noMultiLvlLbl val="0"/>
      </c:catAx>
      <c:valAx>
        <c:axId val="17324927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Time</a:t>
                </a:r>
                <a:r>
                  <a:rPr lang="en-US" baseline="0" dirty="0"/>
                  <a:t> (in </a:t>
                </a:r>
                <a:r>
                  <a:rPr lang="en-US" baseline="0" dirty="0" err="1"/>
                  <a:t>ms</a:t>
                </a:r>
                <a:r>
                  <a:rPr lang="en-US" baseline="0" dirty="0"/>
                  <a:t>)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45169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Comm. volume vs Number</a:t>
            </a:r>
            <a:r>
              <a:rPr lang="en-US" baseline="0" dirty="0"/>
              <a:t> of boxes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Our Protocol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numRef>
              <c:f>Sheet1!$A$2:$A$6</c:f>
              <c:numCache>
                <c:formatCode>General</c:formatCode>
                <c:ptCount val="5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10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28</c:v>
                </c:pt>
                <c:pt idx="1">
                  <c:v>34</c:v>
                </c:pt>
                <c:pt idx="2">
                  <c:v>37</c:v>
                </c:pt>
                <c:pt idx="3">
                  <c:v>39</c:v>
                </c:pt>
                <c:pt idx="4">
                  <c:v>41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ADA5-FA41-8757-52F6DDCE6719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Baseline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Sheet1!$A$2:$A$6</c:f>
              <c:numCache>
                <c:formatCode>General</c:formatCode>
                <c:ptCount val="5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10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43</c:v>
                </c:pt>
                <c:pt idx="1">
                  <c:v>83</c:v>
                </c:pt>
                <c:pt idx="2">
                  <c:v>123</c:v>
                </c:pt>
                <c:pt idx="3">
                  <c:v>162</c:v>
                </c:pt>
                <c:pt idx="4">
                  <c:v>210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ADA5-FA41-8757-52F6DDCE671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720221759"/>
        <c:axId val="1581577839"/>
      </c:lineChart>
      <c:catAx>
        <c:axId val="1720221759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number of boxes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1577839"/>
        <c:crosses val="autoZero"/>
        <c:auto val="1"/>
        <c:lblAlgn val="ctr"/>
        <c:lblOffset val="100"/>
        <c:noMultiLvlLbl val="0"/>
      </c:catAx>
      <c:valAx>
        <c:axId val="158157783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accent1"/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Comm.</a:t>
                </a:r>
                <a:r>
                  <a:rPr lang="en-US" baseline="0" dirty="0"/>
                  <a:t> (in KB)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20221759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Compute</a:t>
            </a:r>
            <a:r>
              <a:rPr lang="en-US" baseline="0" dirty="0"/>
              <a:t> time vs Number of boxes</a:t>
            </a: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Our Protocol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10</c:v>
                </c:pt>
              </c:numCache>
            </c:numRef>
          </c:cat>
          <c:val>
            <c:numRef>
              <c:f>Sheet1!$B$2:$B$6</c:f>
              <c:numCache>
                <c:formatCode>General</c:formatCode>
                <c:ptCount val="5"/>
                <c:pt idx="0">
                  <c:v>246</c:v>
                </c:pt>
                <c:pt idx="1">
                  <c:v>327</c:v>
                </c:pt>
                <c:pt idx="2">
                  <c:v>359</c:v>
                </c:pt>
                <c:pt idx="3">
                  <c:v>387</c:v>
                </c:pt>
                <c:pt idx="4">
                  <c:v>472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895-7441-BF13-7D4F95B682B2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Baseline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Sheet1!$A$2:$A$6</c:f>
              <c:numCache>
                <c:formatCode>General</c:formatCode>
                <c:ptCount val="5"/>
                <c:pt idx="0">
                  <c:v>2</c:v>
                </c:pt>
                <c:pt idx="1">
                  <c:v>4</c:v>
                </c:pt>
                <c:pt idx="2">
                  <c:v>6</c:v>
                </c:pt>
                <c:pt idx="3">
                  <c:v>8</c:v>
                </c:pt>
                <c:pt idx="4">
                  <c:v>10</c:v>
                </c:pt>
              </c:numCache>
            </c:numRef>
          </c:cat>
          <c:val>
            <c:numRef>
              <c:f>Sheet1!$C$2:$C$6</c:f>
              <c:numCache>
                <c:formatCode>General</c:formatCode>
                <c:ptCount val="5"/>
                <c:pt idx="0">
                  <c:v>564</c:v>
                </c:pt>
                <c:pt idx="1">
                  <c:v>1162</c:v>
                </c:pt>
                <c:pt idx="2">
                  <c:v>1719</c:v>
                </c:pt>
                <c:pt idx="3">
                  <c:v>2280</c:v>
                </c:pt>
                <c:pt idx="4">
                  <c:v>2900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F895-7441-BF13-7D4F95B682B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84516911"/>
        <c:axId val="1732492751"/>
      </c:barChart>
      <c:catAx>
        <c:axId val="1584516911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number of boxes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732492751"/>
        <c:crosses val="autoZero"/>
        <c:auto val="1"/>
        <c:lblAlgn val="ctr"/>
        <c:lblOffset val="100"/>
        <c:noMultiLvlLbl val="0"/>
      </c:catAx>
      <c:valAx>
        <c:axId val="173249275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33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dirty="0"/>
                  <a:t>Time</a:t>
                </a:r>
                <a:r>
                  <a:rPr lang="en-US" baseline="0" dirty="0"/>
                  <a:t> (in </a:t>
                </a:r>
                <a:r>
                  <a:rPr lang="en-US" baseline="0" dirty="0" err="1"/>
                  <a:t>ms</a:t>
                </a:r>
                <a:r>
                  <a:rPr lang="en-US" baseline="0" dirty="0"/>
                  <a:t>)</a:t>
                </a:r>
                <a:endParaRPr lang="en-US" dirty="0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33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5845169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solidFill>
        <a:schemeClr val="accent1"/>
      </a:solidFill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A769EC-A52E-FB48-BC03-D74A45FA679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D82C1F-CA93-3DB7-79B8-34FEE71C385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EC2A5F-738E-E443-8335-7DFB0C5BDC52}" type="datetimeFigureOut">
              <a:rPr lang="en-US" smtClean="0"/>
              <a:t>6/22/23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515D46E-E334-D624-0C35-FD813C36784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F4E7E35-B658-0F57-8F51-558D6AF17C4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590A81-A5B9-B849-8B4E-5ACB8D4295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9740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EE7C3B-D163-2946-B158-7C3338372A53}" type="datetimeFigureOut">
              <a:rPr lang="en-US" smtClean="0"/>
              <a:t>6/22/23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114737-E9E9-774C-A769-437B2DFB4D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036629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114737-E9E9-774C-A769-437B2DFB4DD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808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114737-E9E9-774C-A769-437B2DFB4DD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260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Both applications need some notion of privacy while sharing info</a:t>
            </a:r>
          </a:p>
          <a:p>
            <a:r>
              <a:rPr lang="en-US" dirty="0"/>
              <a:t>military vehicles may not want to reveal precise location</a:t>
            </a:r>
          </a:p>
          <a:p>
            <a:r>
              <a:rPr lang="en-US" dirty="0"/>
              <a:t>CAVs use proprietary sensor tech and vision processing units and providing outputs in the plain can lead to model inference attacks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114737-E9E9-774C-A769-437B2DFB4DD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2976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B114737-E9E9-774C-A769-437B2DFB4DD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668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ctrTitle"/>
          </p:nvPr>
        </p:nvSpPr>
        <p:spPr>
          <a:xfrm>
            <a:off x="609600" y="186269"/>
            <a:ext cx="10871200" cy="944033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4800" b="1" i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711201" y="1026585"/>
            <a:ext cx="10769599" cy="2116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Rectangle 10"/>
          <p:cNvSpPr/>
          <p:nvPr userDrawn="1"/>
        </p:nvSpPr>
        <p:spPr>
          <a:xfrm>
            <a:off x="11023601" y="6379365"/>
            <a:ext cx="508000" cy="292366"/>
          </a:xfrm>
          <a:prstGeom prst="rect">
            <a:avLst/>
          </a:prstGeom>
          <a:noFill/>
          <a:ln>
            <a:noFill/>
          </a:ln>
        </p:spPr>
        <p:txBody>
          <a:bodyPr lIns="121899" tIns="60949" rIns="121899" bIns="60949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fld id="{A9B773E9-A3BC-4480-B28B-2F6D33CA67E2}" type="slidenum">
              <a:rPr lang="en-US" sz="1100" b="1">
                <a:latin typeface="+mj-lt"/>
              </a:rPr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r>
              <a:rPr lang="en-US" sz="1100" b="1" dirty="0">
                <a:latin typeface="+mj-lt"/>
              </a:rPr>
              <a:t> </a:t>
            </a:r>
          </a:p>
        </p:txBody>
      </p:sp>
      <p:sp>
        <p:nvSpPr>
          <p:cNvPr id="14" name="Rounded Rectangle 13"/>
          <p:cNvSpPr/>
          <p:nvPr userDrawn="1"/>
        </p:nvSpPr>
        <p:spPr>
          <a:xfrm>
            <a:off x="11068051" y="6387832"/>
            <a:ext cx="412749" cy="245533"/>
          </a:xfrm>
          <a:prstGeom prst="roundRect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2160"/>
          </a:p>
        </p:txBody>
      </p:sp>
      <p:sp>
        <p:nvSpPr>
          <p:cNvPr id="15" name="Rectangle 14"/>
          <p:cNvSpPr/>
          <p:nvPr userDrawn="1"/>
        </p:nvSpPr>
        <p:spPr bwMode="auto">
          <a:xfrm>
            <a:off x="9941170" y="670984"/>
            <a:ext cx="1526931" cy="292366"/>
          </a:xfrm>
          <a:prstGeom prst="rect">
            <a:avLst/>
          </a:prstGeom>
          <a:noFill/>
        </p:spPr>
        <p:txBody>
          <a:bodyPr wrap="square" lIns="121899" tIns="60949" rIns="121899" bIns="60949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100" b="1" dirty="0">
                <a:solidFill>
                  <a:schemeClr val="bg1"/>
                </a:solidFill>
                <a:latin typeface="+mn-lt"/>
              </a:rPr>
              <a:t>Security Metaphysics</a:t>
            </a:r>
            <a:endParaRPr lang="en-US" sz="1100" b="1" baseline="300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7" name="Rectangle 16"/>
          <p:cNvSpPr/>
          <p:nvPr userDrawn="1"/>
        </p:nvSpPr>
        <p:spPr>
          <a:xfrm>
            <a:off x="5447700" y="5996133"/>
            <a:ext cx="4094482" cy="276977"/>
          </a:xfrm>
          <a:prstGeom prst="rect">
            <a:avLst/>
          </a:prstGeom>
          <a:ln>
            <a:noFill/>
          </a:ln>
        </p:spPr>
        <p:txBody>
          <a:bodyPr wrap="square" lIns="121899" tIns="60949" rIns="121899" bIns="60949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000" b="1" dirty="0">
                <a:solidFill>
                  <a:schemeClr val="bg1"/>
                </a:solidFill>
                <a:latin typeface="+mj-lt"/>
              </a:rPr>
              <a:t>Stony Brook Network Security and Applied Cryptography Laboratory</a:t>
            </a:r>
          </a:p>
        </p:txBody>
      </p:sp>
      <p:pic>
        <p:nvPicPr>
          <p:cNvPr id="24" name="Picture 23">
            <a:extLst>
              <a:ext uri="{FF2B5EF4-FFF2-40B4-BE49-F238E27FC236}">
                <a16:creationId xmlns:a16="http://schemas.microsoft.com/office/drawing/2014/main" id="{B34E5C69-52CD-7463-11C8-0905951EB83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11200" y="6262123"/>
            <a:ext cx="1111250" cy="478386"/>
          </a:xfrm>
          <a:prstGeom prst="rect">
            <a:avLst/>
          </a:prstGeom>
        </p:spPr>
      </p:pic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899774B1-E281-18D3-BDB8-7D032A3B0343}"/>
              </a:ext>
            </a:extLst>
          </p:cNvPr>
          <p:cNvCxnSpPr/>
          <p:nvPr userDrawn="1"/>
        </p:nvCxnSpPr>
        <p:spPr>
          <a:xfrm>
            <a:off x="711201" y="6195544"/>
            <a:ext cx="10769599" cy="2116"/>
          </a:xfrm>
          <a:prstGeom prst="line">
            <a:avLst/>
          </a:prstGeom>
          <a:ln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11135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977546C-520E-0CF0-C5D9-5F5F17237D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A5E7E4-613D-FF41-8E05-E3E394F1141D}" type="datetimeFigureOut">
              <a:rPr lang="en-US" smtClean="0"/>
              <a:t>6/22/23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6DB6C99-AF39-D74D-ABE1-8E0CED0F15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DECEBA9-AEBA-8DCD-EEF2-EC574CFAEB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A2D732-9982-6646-A1BD-3F3EE75F9E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6288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5F48EC6-0D15-26B0-BC75-1FDFAFAC83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780A8DD-C702-193E-3008-E9725FAE5C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F9E752-FCBD-1969-28A2-E107997973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A5E7E4-613D-FF41-8E05-E3E394F1141D}" type="datetimeFigureOut">
              <a:rPr lang="en-US" smtClean="0"/>
              <a:t>6/22/23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949715-C84B-4591-3562-6CCDC1DAE2F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67DBBB-B894-20D2-1C89-1EDE74F88E5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A2D732-9982-6646-A1BD-3F3EE75F9E1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1437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5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7" Type="http://schemas.openxmlformats.org/officeDocument/2006/relationships/image" Target="../media/image15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8.sv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8"/>
          <p:cNvSpPr/>
          <p:nvPr/>
        </p:nvSpPr>
        <p:spPr bwMode="auto">
          <a:xfrm>
            <a:off x="943121" y="614301"/>
            <a:ext cx="10305758" cy="1234099"/>
          </a:xfrm>
          <a:prstGeom prst="roundRect">
            <a:avLst/>
          </a:prstGeom>
          <a:solidFill>
            <a:srgbClr val="002060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anchor="ctr"/>
          <a:lstStyle/>
          <a:p>
            <a:pPr algn="ctr">
              <a:defRPr/>
            </a:pPr>
            <a:endParaRPr lang="en-US" sz="2160" dirty="0">
              <a:solidFill>
                <a:schemeClr val="bg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198141" y="738918"/>
            <a:ext cx="9698459" cy="1107973"/>
          </a:xfrm>
          <a:prstGeom prst="rect">
            <a:avLst/>
          </a:prstGeom>
          <a:noFill/>
        </p:spPr>
        <p:txBody>
          <a:bodyPr wrap="square" lIns="121899" tIns="60949" rIns="121899" bIns="60949">
            <a:spAutoFit/>
          </a:bodyPr>
          <a:lstStyle/>
          <a:p>
            <a:pPr algn="ctr">
              <a:defRPr/>
            </a:pPr>
            <a:r>
              <a:rPr lang="en-US" sz="3200" b="0" dirty="0">
                <a:solidFill>
                  <a:schemeClr val="bg1"/>
                </a:solidFill>
                <a:effectLst/>
                <a:latin typeface="NimbusRomNo9L"/>
              </a:rPr>
              <a:t>Privately Evaluating Region Overlaps with Applications </a:t>
            </a:r>
            <a:br>
              <a:rPr lang="en-US" sz="3200" b="0" dirty="0">
                <a:solidFill>
                  <a:schemeClr val="bg1"/>
                </a:solidFill>
                <a:effectLst/>
                <a:latin typeface="NimbusRomNo9L"/>
              </a:rPr>
            </a:br>
            <a:r>
              <a:rPr lang="en-US" sz="3200" b="0" dirty="0">
                <a:solidFill>
                  <a:schemeClr val="bg1"/>
                </a:solidFill>
                <a:effectLst/>
                <a:latin typeface="NimbusRomNo9L"/>
              </a:rPr>
              <a:t>to Collaborative Sensor Output Validation</a:t>
            </a:r>
            <a:endParaRPr lang="en-US" sz="3200" b="1" baseline="30000" dirty="0">
              <a:solidFill>
                <a:schemeClr val="bg1"/>
              </a:solidFill>
            </a:endParaRPr>
          </a:p>
        </p:txBody>
      </p:sp>
      <p:sp>
        <p:nvSpPr>
          <p:cNvPr id="3" name="AutoShape 2" descr="http://www.research.ibm.com/haifa/conferences/systor2012/images/banner1.jpg"/>
          <p:cNvSpPr>
            <a:spLocks noChangeAspect="1" noChangeArrowheads="1"/>
          </p:cNvSpPr>
          <p:nvPr/>
        </p:nvSpPr>
        <p:spPr bwMode="auto">
          <a:xfrm>
            <a:off x="208967" y="-192616"/>
            <a:ext cx="406294" cy="406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21899" tIns="60949" rIns="121899" bIns="60949" numCol="1" anchor="t" anchorCtr="0" compatLnSpc="1">
            <a:prstTxWarp prst="textNoShape">
              <a:avLst/>
            </a:prstTxWarp>
          </a:bodyPr>
          <a:lstStyle/>
          <a:p>
            <a:endParaRPr lang="en-US" sz="2160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2284334" y="3044290"/>
            <a:ext cx="3811666" cy="769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21899" tIns="60949" rIns="121899" bIns="60949">
            <a:spAutoFit/>
          </a:bodyPr>
          <a:lstStyle/>
          <a:p>
            <a:pPr algn="ctr"/>
            <a:r>
              <a:rPr lang="en-US" sz="2100" dirty="0">
                <a:latin typeface="Calibri" pitchFamily="34" charset="0"/>
              </a:rPr>
              <a:t>Anrin Chakraborti</a:t>
            </a:r>
          </a:p>
          <a:p>
            <a:pPr algn="ctr"/>
            <a:r>
              <a:rPr lang="en-US" sz="2100" dirty="0">
                <a:latin typeface="Calibri" pitchFamily="34" charset="0"/>
              </a:rPr>
              <a:t>Duke University</a:t>
            </a:r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9196415" y="1995012"/>
            <a:ext cx="2097711" cy="4308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121899" tIns="60949" rIns="121899" bIns="60949">
            <a:spAutoFit/>
          </a:bodyPr>
          <a:lstStyle/>
          <a:p>
            <a:r>
              <a:rPr lang="en-US" sz="2000" b="1" dirty="0">
                <a:solidFill>
                  <a:srgbClr val="A10200"/>
                </a:solidFill>
                <a:latin typeface="Calibri" pitchFamily="34" charset="0"/>
              </a:rPr>
              <a:t>@ Euro S&amp;P 2023</a:t>
            </a:r>
            <a:endParaRPr lang="en-US" sz="2000" b="1" baseline="30000" dirty="0">
              <a:solidFill>
                <a:srgbClr val="A10200"/>
              </a:solidFill>
              <a:latin typeface="Calibri" pitchFamily="34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9203317" y="1971508"/>
            <a:ext cx="2045562" cy="549495"/>
          </a:xfrm>
          <a:prstGeom prst="roundRect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anchor="ctr"/>
          <a:lstStyle/>
          <a:p>
            <a:pPr algn="ctr">
              <a:defRPr/>
            </a:pPr>
            <a:endParaRPr lang="en-US" sz="2160"/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2402620C-CD2E-B45B-DBF5-873F1F1E72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3121" y="5965284"/>
            <a:ext cx="1293467" cy="556829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D44323AD-3FBE-0D2B-4E67-42D48153B5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11739" y="3044290"/>
            <a:ext cx="3811666" cy="7694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21899" tIns="60949" rIns="121899" bIns="60949">
            <a:spAutoFit/>
          </a:bodyPr>
          <a:lstStyle/>
          <a:p>
            <a:pPr algn="ctr"/>
            <a:r>
              <a:rPr lang="en-US" sz="2100" dirty="0">
                <a:latin typeface="Calibri" pitchFamily="34" charset="0"/>
              </a:rPr>
              <a:t>Michael Reiter</a:t>
            </a:r>
          </a:p>
          <a:p>
            <a:pPr algn="ctr"/>
            <a:r>
              <a:rPr lang="en-US" sz="2100" dirty="0">
                <a:latin typeface="Calibri" pitchFamily="34" charset="0"/>
              </a:rPr>
              <a:t>Duke University</a:t>
            </a:r>
          </a:p>
        </p:txBody>
      </p:sp>
    </p:spTree>
    <p:extLst>
      <p:ext uri="{BB962C8B-B14F-4D97-AF65-F5344CB8AC3E}">
        <p14:creationId xmlns:p14="http://schemas.microsoft.com/office/powerpoint/2010/main" val="30281180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2AE8364-D10E-1778-B9B5-83D7A7279546}"/>
                  </a:ext>
                </a:extLst>
              </p:cNvPr>
              <p:cNvSpPr txBox="1"/>
              <p:nvPr/>
            </p:nvSpPr>
            <p:spPr>
              <a:xfrm>
                <a:off x="609599" y="1235675"/>
                <a:ext cx="10301417" cy="41549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b="1" dirty="0"/>
                  <a:t>Problem: </a:t>
                </a:r>
                <a:r>
                  <a:rPr lang="en-US" sz="2400" dirty="0"/>
                  <a:t>Approximate volume of overlap </a:t>
                </a:r>
                <a:r>
                  <a:rPr lang="en-US" sz="2400" i="1" dirty="0"/>
                  <a:t>without computing the region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2400" dirty="0"/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Volume computation through point queries [</a:t>
                </a:r>
                <a:r>
                  <a:rPr lang="en-US" sz="2400" dirty="0" err="1"/>
                  <a:t>Bringmann</a:t>
                </a:r>
                <a:r>
                  <a:rPr lang="en-US" sz="2400" dirty="0"/>
                  <a:t> &amp; Friedrich]</a:t>
                </a:r>
              </a:p>
              <a:p>
                <a:pPr marL="1200150" lvl="2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Randomly sample points from box A</a:t>
                </a:r>
              </a:p>
              <a:p>
                <a:pPr marL="1200150" lvl="2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Count how many points are in box B</a:t>
                </a:r>
              </a:p>
              <a:p>
                <a:pPr marL="1200150" lvl="2" indent="-285750">
                  <a:buFont typeface="Arial" panose="020B0604020202020204" pitchFamily="34" charset="0"/>
                  <a:buChar char="•"/>
                </a:pPr>
                <a:r>
                  <a:rPr lang="en-US" sz="2400" b="0" dirty="0">
                    <a:solidFill>
                      <a:srgbClr val="0070C0"/>
                    </a:solidFill>
                  </a:rPr>
                  <a:t>New private point inclusion protocol</a:t>
                </a:r>
              </a:p>
              <a:p>
                <a:pPr marL="1657350" lvl="3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d>
                      <m:dPr>
                        <m:ctrlPr>
                          <a:rPr lang="en-US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𝑝𝑜𝑙𝑦</m:t>
                        </m:r>
                        <m:d>
                          <m:dPr>
                            <m:ctrlPr>
                              <a:rPr lang="en-US" sz="24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4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𝜖</m:t>
                            </m:r>
                            <m:r>
                              <a:rPr lang="en-US" sz="24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sz="2400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  <m:t>𝛿</m:t>
                            </m:r>
                          </m:e>
                        </m:d>
                        <m:r>
                          <a:rPr lang="en-US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US" sz="2400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𝑑</m:t>
                        </m:r>
                      </m:e>
                    </m:d>
                  </m:oMath>
                </a14:m>
                <a:endParaRPr lang="en-US" sz="2400" dirty="0">
                  <a:solidFill>
                    <a:srgbClr val="0070C0"/>
                  </a:solidFill>
                </a:endParaRPr>
              </a:p>
              <a:p>
                <a:pPr marL="1200150" lvl="2" indent="-285750">
                  <a:buFont typeface="Arial" panose="020B0604020202020204" pitchFamily="34" charset="0"/>
                  <a:buChar char="•"/>
                </a:pPr>
                <a:endParaRPr lang="en-US" sz="2400" dirty="0"/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endParaRPr lang="en-US" sz="2400" dirty="0"/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endParaRPr lang="en-US" sz="2400" dirty="0"/>
              </a:p>
              <a:p>
                <a:pPr lvl="1"/>
                <a:r>
                  <a:rPr lang="en-US" sz="2400" dirty="0"/>
                  <a:t>	</a:t>
                </a:r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2AE8364-D10E-1778-B9B5-83D7A72795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599" y="1235675"/>
                <a:ext cx="10301417" cy="4154984"/>
              </a:xfrm>
              <a:prstGeom prst="rect">
                <a:avLst/>
              </a:prstGeom>
              <a:blipFill>
                <a:blip r:embed="rId2"/>
                <a:stretch>
                  <a:fillRect l="-862" t="-12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id="{CE0742E4-9E13-10AA-68E1-29CEF6EAF5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Approximating volume of overlap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18F03E3-A1B3-8317-94F9-C6240C89478F}"/>
              </a:ext>
            </a:extLst>
          </p:cNvPr>
          <p:cNvSpPr txBox="1"/>
          <p:nvPr/>
        </p:nvSpPr>
        <p:spPr>
          <a:xfrm>
            <a:off x="6005255" y="4994368"/>
            <a:ext cx="183511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Slack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EAF1A1E-E0EC-93DD-2E26-2F4EDEBC9B76}"/>
              </a:ext>
            </a:extLst>
          </p:cNvPr>
          <p:cNvSpPr txBox="1"/>
          <p:nvPr/>
        </p:nvSpPr>
        <p:spPr>
          <a:xfrm>
            <a:off x="9265965" y="4872150"/>
            <a:ext cx="13544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Error probability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E6C0CC8-7CA4-580B-451A-EAAC5B0D7D1E}"/>
                  </a:ext>
                </a:extLst>
              </p:cNvPr>
              <p:cNvSpPr txBox="1"/>
              <p:nvPr/>
            </p:nvSpPr>
            <p:spPr>
              <a:xfrm>
                <a:off x="1523582" y="4532703"/>
                <a:ext cx="8813275" cy="46166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 panose="02040503050406030204" pitchFamily="18" charset="0"/>
                            </a:rPr>
                            <m:t>Pr</m:t>
                          </m:r>
                        </m:fName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𝐴𝑝𝑝𝑟𝑜𝑥𝑉𝑜𝑙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∈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𝑂𝑣𝑒𝑟𝑙𝑎𝑝𝑉𝑜𝑙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 −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𝛿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𝑂𝑣𝑒𝑟𝑙𝑎𝑝𝑉𝑜𝑙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2400" b="0" i="1" smtClean="0">
                                  <a:latin typeface="Cambria Math" panose="02040503050406030204" pitchFamily="18" charset="0"/>
                                </a:rPr>
                                <m:t>𝛿</m:t>
                              </m:r>
                            </m:e>
                          </m:d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]≥1 − </m:t>
                          </m:r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𝜖</m:t>
                          </m:r>
                        </m:e>
                      </m:func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E6C0CC8-7CA4-580B-451A-EAAC5B0D7D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23582" y="4532703"/>
                <a:ext cx="8813275" cy="461665"/>
              </a:xfrm>
              <a:prstGeom prst="rect">
                <a:avLst/>
              </a:prstGeom>
              <a:blipFill>
                <a:blip r:embed="rId3"/>
                <a:stretch>
                  <a:fillRect b="-2162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Rectangle 9">
            <a:extLst>
              <a:ext uri="{FF2B5EF4-FFF2-40B4-BE49-F238E27FC236}">
                <a16:creationId xmlns:a16="http://schemas.microsoft.com/office/drawing/2014/main" id="{BDB6D526-0DB8-2946-E6BC-702DE3F0E489}"/>
              </a:ext>
            </a:extLst>
          </p:cNvPr>
          <p:cNvSpPr/>
          <p:nvPr/>
        </p:nvSpPr>
        <p:spPr>
          <a:xfrm>
            <a:off x="7240402" y="2905974"/>
            <a:ext cx="698577" cy="67459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5B8198B-7512-ABFD-6BA4-80BCD3EC96B2}"/>
              </a:ext>
            </a:extLst>
          </p:cNvPr>
          <p:cNvSpPr/>
          <p:nvPr/>
        </p:nvSpPr>
        <p:spPr>
          <a:xfrm rot="5400000">
            <a:off x="8011327" y="2179581"/>
            <a:ext cx="674600" cy="151787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8F0F6DC1-C987-EEE7-FCA4-5822FF9EF78D}"/>
              </a:ext>
            </a:extLst>
          </p:cNvPr>
          <p:cNvSpPr/>
          <p:nvPr/>
        </p:nvSpPr>
        <p:spPr>
          <a:xfrm>
            <a:off x="7589690" y="2942655"/>
            <a:ext cx="143435" cy="135158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9CA4984-53AB-36A5-454B-2FD595F7597E}"/>
              </a:ext>
            </a:extLst>
          </p:cNvPr>
          <p:cNvSpPr/>
          <p:nvPr/>
        </p:nvSpPr>
        <p:spPr>
          <a:xfrm>
            <a:off x="7768650" y="3077813"/>
            <a:ext cx="143435" cy="135158"/>
          </a:xfrm>
          <a:prstGeom prst="ellips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F188E8A-721A-C95D-ECEC-3666DC04D12B}"/>
              </a:ext>
            </a:extLst>
          </p:cNvPr>
          <p:cNvSpPr txBox="1"/>
          <p:nvPr/>
        </p:nvSpPr>
        <p:spPr>
          <a:xfrm>
            <a:off x="7415409" y="3647287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9C470BB-3F10-A719-CE61-4CAA65695621}"/>
              </a:ext>
            </a:extLst>
          </p:cNvPr>
          <p:cNvSpPr txBox="1"/>
          <p:nvPr/>
        </p:nvSpPr>
        <p:spPr>
          <a:xfrm>
            <a:off x="8368421" y="331989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</p:spTree>
    <p:extLst>
      <p:ext uri="{BB962C8B-B14F-4D97-AF65-F5344CB8AC3E}">
        <p14:creationId xmlns:p14="http://schemas.microsoft.com/office/powerpoint/2010/main" val="301034584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742E4-9E13-10AA-68E1-29CEF6EAF5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Benchmarks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B3D1D16-7D26-6B38-9DEC-97D428A89BA1}"/>
              </a:ext>
            </a:extLst>
          </p:cNvPr>
          <p:cNvSpPr txBox="1"/>
          <p:nvPr/>
        </p:nvSpPr>
        <p:spPr>
          <a:xfrm>
            <a:off x="609599" y="1235675"/>
            <a:ext cx="9374659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Datasets: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Randomly generated polytopes in 2D, 3D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Axis-aligned boxes from CARLA driving simulator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Axis-aligned boxes from Audi A2D2 dataset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Oriented boxes from </a:t>
            </a:r>
            <a:r>
              <a:rPr lang="en-US" sz="2400" dirty="0" err="1"/>
              <a:t>ScanNet</a:t>
            </a: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1" dirty="0"/>
              <a:t>Metrics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Communication volume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Compute time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Scaling with multiple objects</a:t>
            </a:r>
          </a:p>
        </p:txBody>
      </p:sp>
    </p:spTree>
    <p:extLst>
      <p:ext uri="{BB962C8B-B14F-4D97-AF65-F5344CB8AC3E}">
        <p14:creationId xmlns:p14="http://schemas.microsoft.com/office/powerpoint/2010/main" val="229812232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742E4-9E13-10AA-68E1-29CEF6EAF5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Detecting overlaps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7AA95B7-608F-4ADF-A617-CF05320A2E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5396587"/>
              </p:ext>
            </p:extLst>
          </p:nvPr>
        </p:nvGraphicFramePr>
        <p:xfrm>
          <a:off x="1736834" y="1989166"/>
          <a:ext cx="906117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5294">
                  <a:extLst>
                    <a:ext uri="{9D8B030D-6E8A-4147-A177-3AD203B41FA5}">
                      <a16:colId xmlns:a16="http://schemas.microsoft.com/office/drawing/2014/main" val="376068384"/>
                    </a:ext>
                  </a:extLst>
                </a:gridCol>
                <a:gridCol w="1388993">
                  <a:extLst>
                    <a:ext uri="{9D8B030D-6E8A-4147-A177-3AD203B41FA5}">
                      <a16:colId xmlns:a16="http://schemas.microsoft.com/office/drawing/2014/main" val="377830806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087626928"/>
                    </a:ext>
                  </a:extLst>
                </a:gridCol>
                <a:gridCol w="3578089">
                  <a:extLst>
                    <a:ext uri="{9D8B030D-6E8A-4147-A177-3AD203B41FA5}">
                      <a16:colId xmlns:a16="http://schemas.microsoft.com/office/drawing/2014/main" val="20078489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Comm. (KB)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Compute (</a:t>
                      </a:r>
                      <a:r>
                        <a:rPr lang="en-US" dirty="0" err="1"/>
                        <a:t>ms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Improvement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1175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Our 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42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2.8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 , 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6449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GC baseline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11.6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70C0"/>
                          </a:solidFill>
                        </a:rPr>
                        <a:t>21% less comm., 4.2x faster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9531557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E646F6E2-7BE4-4B75-680C-856DFC5D9CE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5508465"/>
              </p:ext>
            </p:extLst>
          </p:nvPr>
        </p:nvGraphicFramePr>
        <p:xfrm>
          <a:off x="1736834" y="4249512"/>
          <a:ext cx="9061176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65294">
                  <a:extLst>
                    <a:ext uri="{9D8B030D-6E8A-4147-A177-3AD203B41FA5}">
                      <a16:colId xmlns:a16="http://schemas.microsoft.com/office/drawing/2014/main" val="376068384"/>
                    </a:ext>
                  </a:extLst>
                </a:gridCol>
                <a:gridCol w="1458567">
                  <a:extLst>
                    <a:ext uri="{9D8B030D-6E8A-4147-A177-3AD203B41FA5}">
                      <a16:colId xmlns:a16="http://schemas.microsoft.com/office/drawing/2014/main" val="3778308069"/>
                    </a:ext>
                  </a:extLst>
                </a:gridCol>
                <a:gridCol w="1769165">
                  <a:extLst>
                    <a:ext uri="{9D8B030D-6E8A-4147-A177-3AD203B41FA5}">
                      <a16:colId xmlns:a16="http://schemas.microsoft.com/office/drawing/2014/main" val="1087626928"/>
                    </a:ext>
                  </a:extLst>
                </a:gridCol>
                <a:gridCol w="3568150">
                  <a:extLst>
                    <a:ext uri="{9D8B030D-6E8A-4147-A177-3AD203B41FA5}">
                      <a16:colId xmlns:a16="http://schemas.microsoft.com/office/drawing/2014/main" val="20078489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Comm. (KB)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Compute (</a:t>
                      </a:r>
                      <a:r>
                        <a:rPr lang="en-US" dirty="0" err="1"/>
                        <a:t>ms</a:t>
                      </a:r>
                      <a:r>
                        <a:rPr lang="en-US" dirty="0"/>
                        <a:t>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Improvement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011752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Our work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- , -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96449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GC baseline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280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70C0"/>
                          </a:solidFill>
                        </a:rPr>
                        <a:t>15% less comm, 1.3x faster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9531557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6C2553D1-FE35-9357-DB66-532911897978}"/>
              </a:ext>
            </a:extLst>
          </p:cNvPr>
          <p:cNvSpPr txBox="1"/>
          <p:nvPr/>
        </p:nvSpPr>
        <p:spPr>
          <a:xfrm>
            <a:off x="4951008" y="1425730"/>
            <a:ext cx="27199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Axis-aligned boxes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1C6A23B-4212-F1F7-3242-A031292BD7B7}"/>
              </a:ext>
            </a:extLst>
          </p:cNvPr>
          <p:cNvSpPr txBox="1"/>
          <p:nvPr/>
        </p:nvSpPr>
        <p:spPr>
          <a:xfrm>
            <a:off x="4951008" y="3693253"/>
            <a:ext cx="27199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Oriented boxes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B52F055-22AA-0D01-882E-541BBA8336D4}"/>
              </a:ext>
            </a:extLst>
          </p:cNvPr>
          <p:cNvSpPr txBox="1"/>
          <p:nvPr/>
        </p:nvSpPr>
        <p:spPr>
          <a:xfrm>
            <a:off x="4209042" y="3176393"/>
            <a:ext cx="2905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	    </a:t>
            </a:r>
            <a:r>
              <a:rPr lang="en-US" b="1" dirty="0"/>
              <a:t>(lower is better)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48D73CD-D048-F461-D9F0-A80B019140F9}"/>
              </a:ext>
            </a:extLst>
          </p:cNvPr>
          <p:cNvSpPr txBox="1"/>
          <p:nvPr/>
        </p:nvSpPr>
        <p:spPr>
          <a:xfrm>
            <a:off x="4196780" y="5456626"/>
            <a:ext cx="2905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	    </a:t>
            </a:r>
            <a:r>
              <a:rPr lang="en-US" b="1" dirty="0"/>
              <a:t>(lower is better) </a:t>
            </a:r>
          </a:p>
        </p:txBody>
      </p:sp>
    </p:spTree>
    <p:extLst>
      <p:ext uri="{BB962C8B-B14F-4D97-AF65-F5344CB8AC3E}">
        <p14:creationId xmlns:p14="http://schemas.microsoft.com/office/powerpoint/2010/main" val="378448651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742E4-9E13-10AA-68E1-29CEF6EAF5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Approximating volume of overlap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65BFCA17-B823-B076-F70D-995B78DD27D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18068283"/>
              </p:ext>
            </p:extLst>
          </p:nvPr>
        </p:nvGraphicFramePr>
        <p:xfrm>
          <a:off x="856470" y="1531254"/>
          <a:ext cx="4903273" cy="31989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29C7F1E4-A0C9-5BDA-447C-2C267F4755E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00568634"/>
              </p:ext>
            </p:extLst>
          </p:nvPr>
        </p:nvGraphicFramePr>
        <p:xfrm>
          <a:off x="6600447" y="1531254"/>
          <a:ext cx="4645695" cy="31989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8DD9FC3-7A97-85F9-416B-1BDF3E131B6F}"/>
              </a:ext>
            </a:extLst>
          </p:cNvPr>
          <p:cNvCxnSpPr/>
          <p:nvPr/>
        </p:nvCxnSpPr>
        <p:spPr>
          <a:xfrm>
            <a:off x="5225270" y="2484290"/>
            <a:ext cx="0" cy="837127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333A1B0F-6CDF-EB95-E51C-18511C19180F}"/>
              </a:ext>
            </a:extLst>
          </p:cNvPr>
          <p:cNvSpPr txBox="1"/>
          <p:nvPr/>
        </p:nvSpPr>
        <p:spPr>
          <a:xfrm>
            <a:off x="5174782" y="2764353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4x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FE6E563-41F5-81DA-6022-92601A2CA3E1}"/>
              </a:ext>
            </a:extLst>
          </p:cNvPr>
          <p:cNvCxnSpPr>
            <a:cxnSpLocks/>
          </p:cNvCxnSpPr>
          <p:nvPr/>
        </p:nvCxnSpPr>
        <p:spPr>
          <a:xfrm>
            <a:off x="10605787" y="2254685"/>
            <a:ext cx="0" cy="1117973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34EFC166-005D-A194-CB2E-21B4B5DC0A16}"/>
              </a:ext>
            </a:extLst>
          </p:cNvPr>
          <p:cNvSpPr txBox="1"/>
          <p:nvPr/>
        </p:nvSpPr>
        <p:spPr>
          <a:xfrm>
            <a:off x="10209704" y="2675171"/>
            <a:ext cx="4475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4.3x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6D6C30A-5B3B-ECA1-5EC0-994A03D8E4FC}"/>
              </a:ext>
            </a:extLst>
          </p:cNvPr>
          <p:cNvSpPr txBox="1"/>
          <p:nvPr/>
        </p:nvSpPr>
        <p:spPr>
          <a:xfrm>
            <a:off x="4768008" y="5532428"/>
            <a:ext cx="26559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 Slack =  0.1, Error = 0.001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290FB4D-4172-517A-B8E3-01AF7CBA7A4A}"/>
              </a:ext>
            </a:extLst>
          </p:cNvPr>
          <p:cNvSpPr txBox="1"/>
          <p:nvPr/>
        </p:nvSpPr>
        <p:spPr>
          <a:xfrm>
            <a:off x="1339719" y="4808131"/>
            <a:ext cx="43619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Communication volume vs. number of boxes</a:t>
            </a:r>
          </a:p>
          <a:p>
            <a:r>
              <a:rPr lang="en-US" dirty="0"/>
              <a:t>	    </a:t>
            </a:r>
            <a:r>
              <a:rPr lang="en-US" b="1" dirty="0"/>
              <a:t>(lower is better)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88C6BD5-4EA3-ABA3-EA5B-B00A624EB257}"/>
              </a:ext>
            </a:extLst>
          </p:cNvPr>
          <p:cNvSpPr txBox="1"/>
          <p:nvPr/>
        </p:nvSpPr>
        <p:spPr>
          <a:xfrm>
            <a:off x="7189325" y="4743798"/>
            <a:ext cx="34679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Compute time vs. number of boxes</a:t>
            </a:r>
          </a:p>
          <a:p>
            <a:r>
              <a:rPr lang="en-US" dirty="0"/>
              <a:t>	    </a:t>
            </a:r>
            <a:r>
              <a:rPr lang="en-US" b="1" dirty="0"/>
              <a:t>(lower is better) </a:t>
            </a:r>
          </a:p>
        </p:txBody>
      </p:sp>
    </p:spTree>
    <p:extLst>
      <p:ext uri="{BB962C8B-B14F-4D97-AF65-F5344CB8AC3E}">
        <p14:creationId xmlns:p14="http://schemas.microsoft.com/office/powerpoint/2010/main" val="165398725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742E4-9E13-10AA-68E1-29CEF6EAF5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3FD3EA5-8131-0E8B-808D-8199B3C27C9C}"/>
              </a:ext>
            </a:extLst>
          </p:cNvPr>
          <p:cNvSpPr txBox="1"/>
          <p:nvPr/>
        </p:nvSpPr>
        <p:spPr>
          <a:xfrm>
            <a:off x="880549" y="1245973"/>
            <a:ext cx="837877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New private protocols for secure computational geometry 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E5A6AD-5C28-DC0B-4E5D-564A1AE34AC7}"/>
              </a:ext>
            </a:extLst>
          </p:cNvPr>
          <p:cNvSpPr txBox="1"/>
          <p:nvPr/>
        </p:nvSpPr>
        <p:spPr>
          <a:xfrm>
            <a:off x="880549" y="2690336"/>
            <a:ext cx="837877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Applications to autonomous vehicles</a:t>
            </a:r>
          </a:p>
          <a:p>
            <a:endParaRPr lang="en-US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1BB0611-329C-02BD-7461-0CEB9541CED7}"/>
              </a:ext>
            </a:extLst>
          </p:cNvPr>
          <p:cNvSpPr txBox="1"/>
          <p:nvPr/>
        </p:nvSpPr>
        <p:spPr>
          <a:xfrm>
            <a:off x="880548" y="4165004"/>
            <a:ext cx="837877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Benchmarks on real data shows feasibility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3371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742E4-9E13-10AA-68E1-29CEF6EAF5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Thank you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5D2507C-8016-DFB5-EA32-99A52061A26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3100" y="1544954"/>
            <a:ext cx="2965487" cy="37680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352442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742E4-9E13-10AA-68E1-29CEF6EAF5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Detecting overlaps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2AE8364-D10E-1778-B9B5-83D7A7279546}"/>
                  </a:ext>
                </a:extLst>
              </p:cNvPr>
              <p:cNvSpPr txBox="1"/>
              <p:nvPr/>
            </p:nvSpPr>
            <p:spPr>
              <a:xfrm>
                <a:off x="609599" y="1235675"/>
                <a:ext cx="10871200" cy="41549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b="1" dirty="0"/>
                  <a:t>Problem: </a:t>
                </a:r>
                <a:r>
                  <a:rPr lang="en-US" sz="2400" dirty="0"/>
                  <a:t>Given two oriented in </a:t>
                </a:r>
                <a:r>
                  <a:rPr lang="en-US" sz="2400" i="1" dirty="0"/>
                  <a:t>d-</a:t>
                </a:r>
                <a:r>
                  <a:rPr lang="en-US" sz="2400" dirty="0"/>
                  <a:t>dimensional space, determine if they overlap</a:t>
                </a:r>
              </a:p>
              <a:p>
                <a:endParaRPr lang="en-US" sz="2400" dirty="0"/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Edge-face intersection</a:t>
                </a:r>
              </a:p>
              <a:p>
                <a:pPr marL="1200150" lvl="2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End point of edge on opposite side of face</a:t>
                </a:r>
              </a:p>
              <a:p>
                <a:pPr marL="1200150" lvl="2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Check sign of scalar product with face normal vector</a:t>
                </a:r>
              </a:p>
              <a:p>
                <a:pPr marL="1200150" lvl="2" indent="-285750"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0070C0"/>
                    </a:solidFill>
                  </a:rPr>
                  <a:t>V-OLE based scalar product computation</a:t>
                </a:r>
              </a:p>
              <a:p>
                <a:pPr marL="1657350" lvl="3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𝑛𝑢𝑚</m:t>
                    </m:r>
                    <m:r>
                      <m:rPr>
                        <m:lit/>
                      </m:rPr>
                      <a:rPr lang="en-US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_</m:t>
                    </m:r>
                    <m:r>
                      <a:rPr lang="en-US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𝑒𝑑𝑔𝑒𝑠</m:t>
                    </m:r>
                    <m:r>
                      <a:rPr lang="en-US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× </m:t>
                    </m:r>
                    <m:r>
                      <a:rPr lang="en-US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𝑛𝑢𝑚</m:t>
                    </m:r>
                    <m:r>
                      <m:rPr>
                        <m:lit/>
                      </m:rPr>
                      <a:rPr lang="en-US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_</m:t>
                    </m:r>
                    <m:r>
                      <a:rPr lang="en-US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𝑓𝑎𝑐𝑒𝑠</m:t>
                    </m:r>
                    <m:r>
                      <a:rPr lang="en-US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 ×</m:t>
                    </m:r>
                    <m:r>
                      <a:rPr lang="en-US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>
                  <a:solidFill>
                    <a:srgbClr val="0070C0"/>
                  </a:solidFill>
                </a:endParaRP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Enclosing boxes: random point test</a:t>
                </a:r>
              </a:p>
              <a:p>
                <a:pPr marL="1200150" lvl="2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/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endParaRPr lang="en-US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24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2AE8364-D10E-1778-B9B5-83D7A72795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599" y="1235675"/>
                <a:ext cx="10871200" cy="4154984"/>
              </a:xfrm>
              <a:prstGeom prst="rect">
                <a:avLst/>
              </a:prstGeom>
              <a:blipFill>
                <a:blip r:embed="rId2"/>
                <a:stretch>
                  <a:fillRect l="-818" t="-122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>
            <a:extLst>
              <a:ext uri="{FF2B5EF4-FFF2-40B4-BE49-F238E27FC236}">
                <a16:creationId xmlns:a16="http://schemas.microsoft.com/office/drawing/2014/main" id="{D276A798-4224-7EBD-231A-E5CE80EE5587}"/>
              </a:ext>
            </a:extLst>
          </p:cNvPr>
          <p:cNvSpPr/>
          <p:nvPr/>
        </p:nvSpPr>
        <p:spPr>
          <a:xfrm>
            <a:off x="3052704" y="4601569"/>
            <a:ext cx="606287" cy="56653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C48F277-2B14-21F6-DC06-A288FF809B20}"/>
              </a:ext>
            </a:extLst>
          </p:cNvPr>
          <p:cNvSpPr/>
          <p:nvPr/>
        </p:nvSpPr>
        <p:spPr>
          <a:xfrm>
            <a:off x="3355847" y="4832928"/>
            <a:ext cx="606287" cy="56653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66DEF1C-7B70-670A-02E0-7A58687514ED}"/>
              </a:ext>
            </a:extLst>
          </p:cNvPr>
          <p:cNvCxnSpPr/>
          <p:nvPr/>
        </p:nvCxnSpPr>
        <p:spPr>
          <a:xfrm>
            <a:off x="3065957" y="4601569"/>
            <a:ext cx="303143" cy="23135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86FC761E-7254-36A1-27ED-CAF713735A91}"/>
              </a:ext>
            </a:extLst>
          </p:cNvPr>
          <p:cNvCxnSpPr/>
          <p:nvPr/>
        </p:nvCxnSpPr>
        <p:spPr>
          <a:xfrm>
            <a:off x="3052704" y="5175833"/>
            <a:ext cx="303143" cy="23135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DD9B29A0-3704-DF0D-542F-EF11A09841EC}"/>
              </a:ext>
            </a:extLst>
          </p:cNvPr>
          <p:cNvCxnSpPr/>
          <p:nvPr/>
        </p:nvCxnSpPr>
        <p:spPr>
          <a:xfrm>
            <a:off x="3652365" y="4601569"/>
            <a:ext cx="303143" cy="23135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50DE6AA-D157-D143-959C-A44A57BB3B3F}"/>
              </a:ext>
            </a:extLst>
          </p:cNvPr>
          <p:cNvCxnSpPr/>
          <p:nvPr/>
        </p:nvCxnSpPr>
        <p:spPr>
          <a:xfrm>
            <a:off x="3656887" y="5168100"/>
            <a:ext cx="303143" cy="23135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48DBF9B3-A5B9-5F51-DE52-600F11028C40}"/>
              </a:ext>
            </a:extLst>
          </p:cNvPr>
          <p:cNvCxnSpPr>
            <a:cxnSpLocks/>
          </p:cNvCxnSpPr>
          <p:nvPr/>
        </p:nvCxnSpPr>
        <p:spPr>
          <a:xfrm flipH="1" flipV="1">
            <a:off x="3645737" y="5064287"/>
            <a:ext cx="619540" cy="195482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669D24C7-6D87-62B4-E08D-7CF5B049AE60}"/>
              </a:ext>
            </a:extLst>
          </p:cNvPr>
          <p:cNvSpPr txBox="1"/>
          <p:nvPr/>
        </p:nvSpPr>
        <p:spPr>
          <a:xfrm>
            <a:off x="4276427" y="524796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57F16A01-8FD5-B6BA-90B7-285C4DF8C424}"/>
              </a:ext>
            </a:extLst>
          </p:cNvPr>
          <p:cNvSpPr txBox="1"/>
          <p:nvPr/>
        </p:nvSpPr>
        <p:spPr>
          <a:xfrm>
            <a:off x="3339243" y="4849328"/>
            <a:ext cx="30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DA241DD-94F3-354B-D72B-4C3FDC1511FE}"/>
              </a:ext>
            </a:extLst>
          </p:cNvPr>
          <p:cNvSpPr txBox="1"/>
          <p:nvPr/>
        </p:nvSpPr>
        <p:spPr>
          <a:xfrm>
            <a:off x="1822631" y="5559358"/>
            <a:ext cx="39801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 and b are on opposite sides of the face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56FD7217-2EDA-682F-16F4-6D80DB40527B}"/>
              </a:ext>
            </a:extLst>
          </p:cNvPr>
          <p:cNvSpPr/>
          <p:nvPr/>
        </p:nvSpPr>
        <p:spPr>
          <a:xfrm>
            <a:off x="8642842" y="4531059"/>
            <a:ext cx="698577" cy="67459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2F6A0DBB-BAC6-01BE-CA2A-ECC1E49724EF}"/>
              </a:ext>
            </a:extLst>
          </p:cNvPr>
          <p:cNvSpPr/>
          <p:nvPr/>
        </p:nvSpPr>
        <p:spPr>
          <a:xfrm rot="5400000">
            <a:off x="8457092" y="3961504"/>
            <a:ext cx="1075143" cy="187645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063033C1-3822-6ACE-8A84-1BC9CAA9A9D5}"/>
              </a:ext>
            </a:extLst>
          </p:cNvPr>
          <p:cNvSpPr txBox="1"/>
          <p:nvPr/>
        </p:nvSpPr>
        <p:spPr>
          <a:xfrm>
            <a:off x="8833272" y="4683692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DFCF8B2-AEEE-A9DF-FE96-DFC0C155DFED}"/>
              </a:ext>
            </a:extLst>
          </p:cNvPr>
          <p:cNvSpPr txBox="1"/>
          <p:nvPr/>
        </p:nvSpPr>
        <p:spPr>
          <a:xfrm>
            <a:off x="9467357" y="4712986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7ABD2074-99D1-A340-A2C1-5CA569F8D552}"/>
              </a:ext>
            </a:extLst>
          </p:cNvPr>
          <p:cNvSpPr txBox="1"/>
          <p:nvPr/>
        </p:nvSpPr>
        <p:spPr>
          <a:xfrm>
            <a:off x="7670104" y="5606202"/>
            <a:ext cx="2699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Random point in A lies in B</a:t>
            </a:r>
          </a:p>
        </p:txBody>
      </p:sp>
    </p:spTree>
    <p:extLst>
      <p:ext uri="{BB962C8B-B14F-4D97-AF65-F5344CB8AC3E}">
        <p14:creationId xmlns:p14="http://schemas.microsoft.com/office/powerpoint/2010/main" val="17682588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742E4-9E13-10AA-68E1-29CEF6EAF5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Scaling with number of boxes</a:t>
            </a:r>
          </a:p>
        </p:txBody>
      </p:sp>
      <p:graphicFrame>
        <p:nvGraphicFramePr>
          <p:cNvPr id="8" name="Chart 7">
            <a:extLst>
              <a:ext uri="{FF2B5EF4-FFF2-40B4-BE49-F238E27FC236}">
                <a16:creationId xmlns:a16="http://schemas.microsoft.com/office/drawing/2014/main" id="{65BFCA17-B823-B076-F70D-995B78DD27D1}"/>
              </a:ext>
            </a:extLst>
          </p:cNvPr>
          <p:cNvGraphicFramePr/>
          <p:nvPr/>
        </p:nvGraphicFramePr>
        <p:xfrm>
          <a:off x="809173" y="1483958"/>
          <a:ext cx="4903273" cy="31989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29C7F1E4-A0C9-5BDA-447C-2C267F4755E6}"/>
              </a:ext>
            </a:extLst>
          </p:cNvPr>
          <p:cNvGraphicFramePr/>
          <p:nvPr/>
        </p:nvGraphicFramePr>
        <p:xfrm>
          <a:off x="6553150" y="1483958"/>
          <a:ext cx="4645695" cy="319891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8DD9FC3-7A97-85F9-416B-1BDF3E131B6F}"/>
              </a:ext>
            </a:extLst>
          </p:cNvPr>
          <p:cNvCxnSpPr/>
          <p:nvPr/>
        </p:nvCxnSpPr>
        <p:spPr>
          <a:xfrm>
            <a:off x="5177973" y="2436994"/>
            <a:ext cx="0" cy="837127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333A1B0F-6CDF-EB95-E51C-18511C19180F}"/>
              </a:ext>
            </a:extLst>
          </p:cNvPr>
          <p:cNvSpPr txBox="1"/>
          <p:nvPr/>
        </p:nvSpPr>
        <p:spPr>
          <a:xfrm>
            <a:off x="5177973" y="2714081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5.1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FE6E563-41F5-81DA-6022-92601A2CA3E1}"/>
              </a:ext>
            </a:extLst>
          </p:cNvPr>
          <p:cNvCxnSpPr/>
          <p:nvPr/>
        </p:nvCxnSpPr>
        <p:spPr>
          <a:xfrm>
            <a:off x="10533438" y="2525813"/>
            <a:ext cx="0" cy="837127"/>
          </a:xfrm>
          <a:prstGeom prst="straightConnector1">
            <a:avLst/>
          </a:prstGeom>
          <a:ln w="254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34EFC166-005D-A194-CB2E-21B4B5DC0A16}"/>
              </a:ext>
            </a:extLst>
          </p:cNvPr>
          <p:cNvSpPr txBox="1"/>
          <p:nvPr/>
        </p:nvSpPr>
        <p:spPr>
          <a:xfrm>
            <a:off x="10147072" y="2802900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6.1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5501D78-9B32-09C8-4E78-602CE9FFF3D1}"/>
              </a:ext>
            </a:extLst>
          </p:cNvPr>
          <p:cNvSpPr txBox="1"/>
          <p:nvPr/>
        </p:nvSpPr>
        <p:spPr>
          <a:xfrm>
            <a:off x="1305941" y="4773078"/>
            <a:ext cx="43619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Communication volume vs. number of boxes</a:t>
            </a:r>
          </a:p>
          <a:p>
            <a:r>
              <a:rPr lang="en-US" dirty="0"/>
              <a:t>	    </a:t>
            </a:r>
            <a:r>
              <a:rPr lang="en-US" b="1" dirty="0"/>
              <a:t>(lower is better)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6343FF9-9DB8-C370-F4F5-856EAA986F6D}"/>
              </a:ext>
            </a:extLst>
          </p:cNvPr>
          <p:cNvSpPr txBox="1"/>
          <p:nvPr/>
        </p:nvSpPr>
        <p:spPr>
          <a:xfrm>
            <a:off x="7155547" y="4708745"/>
            <a:ext cx="346793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Compute time vs. number of boxes</a:t>
            </a:r>
          </a:p>
          <a:p>
            <a:r>
              <a:rPr lang="en-US" dirty="0"/>
              <a:t>	    </a:t>
            </a:r>
            <a:r>
              <a:rPr lang="en-US" b="1" dirty="0"/>
              <a:t>(lower is better) </a:t>
            </a:r>
          </a:p>
        </p:txBody>
      </p:sp>
    </p:spTree>
    <p:extLst>
      <p:ext uri="{BB962C8B-B14F-4D97-AF65-F5344CB8AC3E}">
        <p14:creationId xmlns:p14="http://schemas.microsoft.com/office/powerpoint/2010/main" val="2838399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742E4-9E13-10AA-68E1-29CEF6EAF5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What is this paper about?</a:t>
            </a:r>
          </a:p>
        </p:txBody>
      </p:sp>
      <p:pic>
        <p:nvPicPr>
          <p:cNvPr id="3" name="Graphic 2" descr="Programmer male with solid fill">
            <a:extLst>
              <a:ext uri="{FF2B5EF4-FFF2-40B4-BE49-F238E27FC236}">
                <a16:creationId xmlns:a16="http://schemas.microsoft.com/office/drawing/2014/main" id="{62F3D8E2-A210-5CAA-6EF9-BFD3FFFB43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653821" y="3106321"/>
            <a:ext cx="914400" cy="914400"/>
          </a:xfrm>
          <a:prstGeom prst="rect">
            <a:avLst/>
          </a:prstGeom>
        </p:spPr>
      </p:pic>
      <p:pic>
        <p:nvPicPr>
          <p:cNvPr id="4" name="Graphic 3" descr="Programmer male with solid fill">
            <a:extLst>
              <a:ext uri="{FF2B5EF4-FFF2-40B4-BE49-F238E27FC236}">
                <a16:creationId xmlns:a16="http://schemas.microsoft.com/office/drawing/2014/main" id="{655AB157-1B97-3C6F-4005-25E56061879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9690564" y="3034899"/>
            <a:ext cx="914400" cy="914400"/>
          </a:xfrm>
          <a:prstGeom prst="rect">
            <a:avLst/>
          </a:prstGeom>
        </p:spPr>
      </p:pic>
      <p:pic>
        <p:nvPicPr>
          <p:cNvPr id="10" name="Graphic 9" descr="Airplane with solid fill">
            <a:extLst>
              <a:ext uri="{FF2B5EF4-FFF2-40B4-BE49-F238E27FC236}">
                <a16:creationId xmlns:a16="http://schemas.microsoft.com/office/drawing/2014/main" id="{1B42B15F-C82C-433B-EC37-781BCB1295B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 rot="5400000">
            <a:off x="5374737" y="1749626"/>
            <a:ext cx="914400" cy="914400"/>
          </a:xfrm>
          <a:prstGeom prst="rect">
            <a:avLst/>
          </a:prstGeom>
        </p:spPr>
      </p:pic>
      <p:pic>
        <p:nvPicPr>
          <p:cNvPr id="12" name="Graphic 11" descr="Deciduous tree with solid fill">
            <a:extLst>
              <a:ext uri="{FF2B5EF4-FFF2-40B4-BE49-F238E27FC236}">
                <a16:creationId xmlns:a16="http://schemas.microsoft.com/office/drawing/2014/main" id="{B47E419D-407E-C953-5775-6042DBE7771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5484102" y="3263499"/>
            <a:ext cx="914400" cy="9144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255AD8D5-FAE4-7193-0512-2AFFEB4AEDDC}"/>
              </a:ext>
            </a:extLst>
          </p:cNvPr>
          <p:cNvSpPr/>
          <p:nvPr/>
        </p:nvSpPr>
        <p:spPr>
          <a:xfrm>
            <a:off x="5374737" y="1705790"/>
            <a:ext cx="914400" cy="1072049"/>
          </a:xfrm>
          <a:prstGeom prst="rect">
            <a:avLst/>
          </a:prstGeom>
          <a:solidFill>
            <a:schemeClr val="lt1">
              <a:alpha val="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C0027D1-BF98-7CB3-5778-C4E7AE522507}"/>
              </a:ext>
            </a:extLst>
          </p:cNvPr>
          <p:cNvCxnSpPr>
            <a:cxnSpLocks/>
            <a:stCxn id="3" idx="3"/>
          </p:cNvCxnSpPr>
          <p:nvPr/>
        </p:nvCxnSpPr>
        <p:spPr>
          <a:xfrm flipV="1">
            <a:off x="2568221" y="1705790"/>
            <a:ext cx="2806516" cy="1857731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65B54EAA-0E70-AB9C-6C39-D949D584E1E5}"/>
              </a:ext>
            </a:extLst>
          </p:cNvPr>
          <p:cNvCxnSpPr>
            <a:cxnSpLocks/>
            <a:stCxn id="3" idx="3"/>
          </p:cNvCxnSpPr>
          <p:nvPr/>
        </p:nvCxnSpPr>
        <p:spPr>
          <a:xfrm flipV="1">
            <a:off x="2568221" y="2791640"/>
            <a:ext cx="2806516" cy="771881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4722C75-B951-0120-B964-9121C9F523E3}"/>
              </a:ext>
            </a:extLst>
          </p:cNvPr>
          <p:cNvCxnSpPr>
            <a:cxnSpLocks/>
            <a:stCxn id="4" idx="1"/>
          </p:cNvCxnSpPr>
          <p:nvPr/>
        </p:nvCxnSpPr>
        <p:spPr>
          <a:xfrm flipH="1" flipV="1">
            <a:off x="6289137" y="1705790"/>
            <a:ext cx="3401427" cy="1786309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672D8919-49D0-144F-70D6-8686071367A2}"/>
              </a:ext>
            </a:extLst>
          </p:cNvPr>
          <p:cNvCxnSpPr>
            <a:cxnSpLocks/>
            <a:endCxn id="4" idx="1"/>
          </p:cNvCxnSpPr>
          <p:nvPr/>
        </p:nvCxnSpPr>
        <p:spPr>
          <a:xfrm>
            <a:off x="6289137" y="2777111"/>
            <a:ext cx="3401427" cy="71498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>
            <a:extLst>
              <a:ext uri="{FF2B5EF4-FFF2-40B4-BE49-F238E27FC236}">
                <a16:creationId xmlns:a16="http://schemas.microsoft.com/office/drawing/2014/main" id="{33948F5D-6346-ACE0-E8AF-44584FA58A02}"/>
              </a:ext>
            </a:extLst>
          </p:cNvPr>
          <p:cNvSpPr/>
          <p:nvPr/>
        </p:nvSpPr>
        <p:spPr>
          <a:xfrm>
            <a:off x="5445664" y="3249080"/>
            <a:ext cx="914400" cy="1072049"/>
          </a:xfrm>
          <a:prstGeom prst="rect">
            <a:avLst/>
          </a:prstGeom>
          <a:solidFill>
            <a:schemeClr val="lt1">
              <a:alpha val="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E8245A4B-1D1C-6821-B90E-568A00959CE5}"/>
              </a:ext>
            </a:extLst>
          </p:cNvPr>
          <p:cNvCxnSpPr>
            <a:cxnSpLocks/>
            <a:stCxn id="3" idx="3"/>
          </p:cNvCxnSpPr>
          <p:nvPr/>
        </p:nvCxnSpPr>
        <p:spPr>
          <a:xfrm flipV="1">
            <a:off x="2568221" y="3263499"/>
            <a:ext cx="2877443" cy="300022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DDEF7799-0E00-ED10-C7E0-C115ACA00B3F}"/>
              </a:ext>
            </a:extLst>
          </p:cNvPr>
          <p:cNvCxnSpPr>
            <a:cxnSpLocks/>
            <a:stCxn id="3" idx="3"/>
          </p:cNvCxnSpPr>
          <p:nvPr/>
        </p:nvCxnSpPr>
        <p:spPr>
          <a:xfrm>
            <a:off x="2568221" y="3563521"/>
            <a:ext cx="2915881" cy="757608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650DF48D-D836-86D3-B1DA-D837D1B37B8E}"/>
              </a:ext>
            </a:extLst>
          </p:cNvPr>
          <p:cNvCxnSpPr>
            <a:cxnSpLocks/>
            <a:endCxn id="4" idx="1"/>
          </p:cNvCxnSpPr>
          <p:nvPr/>
        </p:nvCxnSpPr>
        <p:spPr>
          <a:xfrm flipV="1">
            <a:off x="6360064" y="3492099"/>
            <a:ext cx="3330500" cy="82903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A7FF655F-42EB-0372-B0C2-06A69F63C65A}"/>
              </a:ext>
            </a:extLst>
          </p:cNvPr>
          <p:cNvCxnSpPr>
            <a:cxnSpLocks/>
            <a:endCxn id="4" idx="1"/>
          </p:cNvCxnSpPr>
          <p:nvPr/>
        </p:nvCxnSpPr>
        <p:spPr>
          <a:xfrm>
            <a:off x="6360064" y="3249080"/>
            <a:ext cx="3330500" cy="243019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Cloud Callout 36">
            <a:extLst>
              <a:ext uri="{FF2B5EF4-FFF2-40B4-BE49-F238E27FC236}">
                <a16:creationId xmlns:a16="http://schemas.microsoft.com/office/drawing/2014/main" id="{4BF21853-729B-FAD5-88C8-CB741C46BF8E}"/>
              </a:ext>
            </a:extLst>
          </p:cNvPr>
          <p:cNvSpPr/>
          <p:nvPr/>
        </p:nvSpPr>
        <p:spPr>
          <a:xfrm>
            <a:off x="711200" y="1130302"/>
            <a:ext cx="2694693" cy="1204137"/>
          </a:xfrm>
          <a:prstGeom prst="cloudCallout">
            <a:avLst>
              <a:gd name="adj1" fmla="val 882"/>
              <a:gd name="adj2" fmla="val 10039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 see an object at (x1 , y1, z1). Do you?</a:t>
            </a:r>
            <a:endParaRPr lang="en-US" dirty="0"/>
          </a:p>
        </p:txBody>
      </p:sp>
      <p:sp>
        <p:nvSpPr>
          <p:cNvPr id="42" name="Rounded Rectangle 4">
            <a:extLst>
              <a:ext uri="{FF2B5EF4-FFF2-40B4-BE49-F238E27FC236}">
                <a16:creationId xmlns:a16="http://schemas.microsoft.com/office/drawing/2014/main" id="{33C15D26-6D25-64DA-809E-D3798BE5DA06}"/>
              </a:ext>
            </a:extLst>
          </p:cNvPr>
          <p:cNvSpPr/>
          <p:nvPr/>
        </p:nvSpPr>
        <p:spPr>
          <a:xfrm>
            <a:off x="1550688" y="4634842"/>
            <a:ext cx="8704351" cy="1363364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Can we design protocols to </a:t>
            </a:r>
            <a:r>
              <a:rPr lang="en-US" sz="2400" dirty="0">
                <a:solidFill>
                  <a:srgbClr val="0070C0"/>
                </a:solidFill>
              </a:rPr>
              <a:t>privately</a:t>
            </a:r>
            <a:r>
              <a:rPr lang="en-US" sz="2400" dirty="0">
                <a:solidFill>
                  <a:schemeClr val="tx1"/>
                </a:solidFill>
              </a:rPr>
              <a:t> compare regions (enclosing an object) in an arbitrary-dimension Euclidean space?</a:t>
            </a:r>
          </a:p>
        </p:txBody>
      </p:sp>
    </p:spTree>
    <p:extLst>
      <p:ext uri="{BB962C8B-B14F-4D97-AF65-F5344CB8AC3E}">
        <p14:creationId xmlns:p14="http://schemas.microsoft.com/office/powerpoint/2010/main" val="125539075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742E4-9E13-10AA-68E1-29CEF6EAF5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Applications</a:t>
            </a:r>
          </a:p>
        </p:txBody>
      </p:sp>
      <p:pic>
        <p:nvPicPr>
          <p:cNvPr id="4" name="Picture 3" descr="A picture containing vehicle, land vehicle, outdoor, car&#10;&#10;Description automatically generated">
            <a:extLst>
              <a:ext uri="{FF2B5EF4-FFF2-40B4-BE49-F238E27FC236}">
                <a16:creationId xmlns:a16="http://schemas.microsoft.com/office/drawing/2014/main" id="{8120E4B9-11C0-E93E-AAD7-8429460D7F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25441" y="1163305"/>
            <a:ext cx="2263265" cy="129583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3FD3EA5-8131-0E8B-808D-8199B3C27C9C}"/>
              </a:ext>
            </a:extLst>
          </p:cNvPr>
          <p:cNvSpPr txBox="1"/>
          <p:nvPr/>
        </p:nvSpPr>
        <p:spPr>
          <a:xfrm>
            <a:off x="880549" y="1245973"/>
            <a:ext cx="837877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Connected autonomous vehicles (CAVs)</a:t>
            </a:r>
          </a:p>
          <a:p>
            <a:r>
              <a:rPr lang="en-US" sz="2400" dirty="0"/>
              <a:t>sharing info to validate sensors, detect obstacles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1E5A6AD-5C28-DC0B-4E5D-564A1AE34AC7}"/>
              </a:ext>
            </a:extLst>
          </p:cNvPr>
          <p:cNvSpPr txBox="1"/>
          <p:nvPr/>
        </p:nvSpPr>
        <p:spPr>
          <a:xfrm>
            <a:off x="978293" y="2991298"/>
            <a:ext cx="8378779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Collaborative obstacle detection</a:t>
            </a:r>
          </a:p>
          <a:p>
            <a:r>
              <a:rPr lang="en-US" sz="2400" dirty="0"/>
              <a:t>detect obstacles, limited view, terrain, covert</a:t>
            </a:r>
            <a:endParaRPr lang="en-US" b="1" dirty="0"/>
          </a:p>
          <a:p>
            <a:endParaRPr lang="en-US" dirty="0"/>
          </a:p>
        </p:txBody>
      </p:sp>
      <p:pic>
        <p:nvPicPr>
          <p:cNvPr id="7" name="Picture 6" descr="A picture containing transport, helicopter rotor, aircraft, helicopter&#10;&#10;Description automatically generated">
            <a:extLst>
              <a:ext uri="{FF2B5EF4-FFF2-40B4-BE49-F238E27FC236}">
                <a16:creationId xmlns:a16="http://schemas.microsoft.com/office/drawing/2014/main" id="{B62F81C0-E277-9475-7458-578BADE7645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25441" y="3116804"/>
            <a:ext cx="2413341" cy="162352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65B6E5FB-5B87-17BE-C9A2-25F59F670149}"/>
              </a:ext>
            </a:extLst>
          </p:cNvPr>
          <p:cNvSpPr txBox="1"/>
          <p:nvPr/>
        </p:nvSpPr>
        <p:spPr>
          <a:xfrm>
            <a:off x="9479491" y="5746371"/>
            <a:ext cx="185980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* image courtesy AUDI A2D2</a:t>
            </a:r>
          </a:p>
          <a:p>
            <a:r>
              <a:rPr lang="en-US" sz="1000" dirty="0"/>
              <a:t>**image courtesy US FORCENET</a:t>
            </a:r>
          </a:p>
        </p:txBody>
      </p:sp>
      <p:pic>
        <p:nvPicPr>
          <p:cNvPr id="3" name="Picture 2" descr="A picture containing transport, helicopter rotor, aircraft, helicopter&#10;&#10;Description automatically generated">
            <a:extLst>
              <a:ext uri="{FF2B5EF4-FFF2-40B4-BE49-F238E27FC236}">
                <a16:creationId xmlns:a16="http://schemas.microsoft.com/office/drawing/2014/main" id="{C1950054-2B35-392C-8296-30FB52CA0D6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225441" y="2991298"/>
            <a:ext cx="2413341" cy="162352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61BB0611-329C-02BD-7461-0CEB9541CED7}"/>
              </a:ext>
            </a:extLst>
          </p:cNvPr>
          <p:cNvSpPr txBox="1"/>
          <p:nvPr/>
        </p:nvSpPr>
        <p:spPr>
          <a:xfrm>
            <a:off x="978294" y="4661190"/>
            <a:ext cx="8378779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Why private protocols?</a:t>
            </a:r>
          </a:p>
          <a:p>
            <a:r>
              <a:rPr lang="en-US" sz="2400" dirty="0"/>
              <a:t>trust between different manufacturers,</a:t>
            </a:r>
          </a:p>
          <a:p>
            <a:r>
              <a:rPr lang="en-US" sz="2400" dirty="0"/>
              <a:t>maintaining covertness, location privacy</a:t>
            </a:r>
          </a:p>
          <a:p>
            <a:r>
              <a:rPr lang="en-US" sz="2400" dirty="0"/>
              <a:t>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7819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742E4-9E13-10AA-68E1-29CEF6EAF5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Problem setting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10AA557-D0FE-5327-8430-97FCFA692F0D}"/>
                  </a:ext>
                </a:extLst>
              </p:cNvPr>
              <p:cNvSpPr txBox="1"/>
              <p:nvPr/>
            </p:nvSpPr>
            <p:spPr>
              <a:xfrm>
                <a:off x="609600" y="1322172"/>
                <a:ext cx="9475799" cy="304698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b="1" dirty="0"/>
                  <a:t>Parties: </a:t>
                </a:r>
                <a:r>
                  <a:rPr lang="en-US" sz="2400" dirty="0"/>
                  <a:t>two semi-honest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b="1" dirty="0"/>
                  <a:t>Inputs:</a:t>
                </a:r>
                <a:r>
                  <a:rPr lang="en-US" sz="2400" dirty="0"/>
                  <a:t>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sz="2400" dirty="0"/>
                  <a:t>-dimensional objects (or enclosing regions) defined by vertices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b="1" dirty="0"/>
                  <a:t>Output: </a:t>
                </a:r>
                <a:r>
                  <a:rPr lang="en-US" sz="2400" dirty="0"/>
                  <a:t>do the vertices outline regions that overlap, and by how much?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b="1" dirty="0"/>
                  <a:t>Assumptions:</a:t>
                </a:r>
                <a:r>
                  <a:rPr lang="en-US" sz="2400" dirty="0"/>
                  <a:t> Finite space, global frame of reference, convex regions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24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C10AA557-D0FE-5327-8430-97FCFA692F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" y="1322172"/>
                <a:ext cx="9475799" cy="3046988"/>
              </a:xfrm>
              <a:prstGeom prst="rect">
                <a:avLst/>
              </a:prstGeom>
              <a:blipFill>
                <a:blip r:embed="rId3"/>
                <a:stretch>
                  <a:fillRect l="-938" t="-1660" r="-40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1949663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742E4-9E13-10AA-68E1-29CEF6EAF5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Challenges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10AA557-D0FE-5327-8430-97FCFA692F0D}"/>
              </a:ext>
            </a:extLst>
          </p:cNvPr>
          <p:cNvSpPr txBox="1"/>
          <p:nvPr/>
        </p:nvSpPr>
        <p:spPr>
          <a:xfrm>
            <a:off x="609600" y="1205731"/>
            <a:ext cx="84550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 Sensor outputs aren’t exact, variations in measurement possible</a:t>
            </a:r>
          </a:p>
          <a:p>
            <a:r>
              <a:rPr lang="en-US" sz="2400" dirty="0"/>
              <a:t> comparing vertices isn’t enough</a:t>
            </a:r>
            <a:r>
              <a:rPr lang="en-US" sz="2400" b="1" dirty="0"/>
              <a:t>, </a:t>
            </a:r>
            <a:r>
              <a:rPr lang="en-US" sz="2400" dirty="0"/>
              <a:t>need fuzzy matches</a:t>
            </a:r>
            <a:endParaRPr lang="en-US" sz="2400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6CA0D07-2AC0-4DFC-2B0F-6F3E96F779F4}"/>
              </a:ext>
            </a:extLst>
          </p:cNvPr>
          <p:cNvSpPr txBox="1"/>
          <p:nvPr/>
        </p:nvSpPr>
        <p:spPr>
          <a:xfrm>
            <a:off x="666606" y="2313145"/>
            <a:ext cx="532543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Detecting overlaps is not enough</a:t>
            </a:r>
          </a:p>
          <a:p>
            <a:r>
              <a:rPr lang="en-US" sz="2400" dirty="0"/>
              <a:t>computing region of overlap is </a:t>
            </a:r>
            <a:r>
              <a:rPr lang="en-US" sz="2400" dirty="0">
                <a:solidFill>
                  <a:srgbClr val="FF0000"/>
                </a:solidFill>
              </a:rPr>
              <a:t>expensive</a:t>
            </a:r>
            <a:endParaRPr lang="en-US" sz="2400" b="1" dirty="0">
              <a:solidFill>
                <a:srgbClr val="FF0000"/>
              </a:solidFill>
            </a:endParaRPr>
          </a:p>
        </p:txBody>
      </p:sp>
      <p:pic>
        <p:nvPicPr>
          <p:cNvPr id="5" name="Graphic 4" descr="Car with solid fill">
            <a:extLst>
              <a:ext uri="{FF2B5EF4-FFF2-40B4-BE49-F238E27FC236}">
                <a16:creationId xmlns:a16="http://schemas.microsoft.com/office/drawing/2014/main" id="{F17B8C2A-A269-686B-BD53-99135DC3FD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30122" y="4897715"/>
            <a:ext cx="1234440" cy="1234440"/>
          </a:xfrm>
          <a:prstGeom prst="rect">
            <a:avLst/>
          </a:prstGeom>
        </p:spPr>
      </p:pic>
      <p:pic>
        <p:nvPicPr>
          <p:cNvPr id="6" name="Graphic 5" descr="Car with solid fill">
            <a:extLst>
              <a:ext uri="{FF2B5EF4-FFF2-40B4-BE49-F238E27FC236}">
                <a16:creationId xmlns:a16="http://schemas.microsoft.com/office/drawing/2014/main" id="{3838CF59-C7D7-EAF0-90B4-B6B95CE725B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flipH="1">
            <a:off x="9548546" y="4897714"/>
            <a:ext cx="1163345" cy="1395325"/>
          </a:xfrm>
          <a:prstGeom prst="rect">
            <a:avLst/>
          </a:prstGeom>
        </p:spPr>
      </p:pic>
      <p:pic>
        <p:nvPicPr>
          <p:cNvPr id="7" name="Graphic 6" descr="Deciduous tree with solid fill">
            <a:extLst>
              <a:ext uri="{FF2B5EF4-FFF2-40B4-BE49-F238E27FC236}">
                <a16:creationId xmlns:a16="http://schemas.microsoft.com/office/drawing/2014/main" id="{F36B9E1D-AC73-3DCF-5022-0F01A9727F0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371770" y="4897715"/>
            <a:ext cx="914400" cy="91440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234E5717-3EAB-DF46-24FC-5DB3F7CD9D6E}"/>
              </a:ext>
            </a:extLst>
          </p:cNvPr>
          <p:cNvSpPr/>
          <p:nvPr/>
        </p:nvSpPr>
        <p:spPr>
          <a:xfrm>
            <a:off x="5371770" y="4897715"/>
            <a:ext cx="914400" cy="1072049"/>
          </a:xfrm>
          <a:prstGeom prst="rect">
            <a:avLst/>
          </a:prstGeom>
          <a:solidFill>
            <a:schemeClr val="lt1">
              <a:alpha val="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534BC77-C51A-12B0-FE41-D258D89162C1}"/>
              </a:ext>
            </a:extLst>
          </p:cNvPr>
          <p:cNvCxnSpPr>
            <a:cxnSpLocks/>
            <a:stCxn id="5" idx="3"/>
          </p:cNvCxnSpPr>
          <p:nvPr/>
        </p:nvCxnSpPr>
        <p:spPr>
          <a:xfrm flipV="1">
            <a:off x="2564562" y="4897715"/>
            <a:ext cx="2807208" cy="61722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13AD9232-33D0-9CC8-B41C-A490B452E096}"/>
              </a:ext>
            </a:extLst>
          </p:cNvPr>
          <p:cNvCxnSpPr>
            <a:cxnSpLocks/>
            <a:stCxn id="5" idx="3"/>
          </p:cNvCxnSpPr>
          <p:nvPr/>
        </p:nvCxnSpPr>
        <p:spPr>
          <a:xfrm>
            <a:off x="2564562" y="5514935"/>
            <a:ext cx="2807208" cy="468630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AB21F73E-9152-CC00-3E63-F1D47B8431EE}"/>
              </a:ext>
            </a:extLst>
          </p:cNvPr>
          <p:cNvCxnSpPr>
            <a:cxnSpLocks/>
            <a:endCxn id="6" idx="3"/>
          </p:cNvCxnSpPr>
          <p:nvPr/>
        </p:nvCxnSpPr>
        <p:spPr>
          <a:xfrm>
            <a:off x="6449238" y="3942104"/>
            <a:ext cx="3099308" cy="1653273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066A0E44-6662-F0C9-24F5-E52B074C01E9}"/>
              </a:ext>
            </a:extLst>
          </p:cNvPr>
          <p:cNvCxnSpPr>
            <a:cxnSpLocks/>
            <a:endCxn id="6" idx="3"/>
          </p:cNvCxnSpPr>
          <p:nvPr/>
        </p:nvCxnSpPr>
        <p:spPr>
          <a:xfrm>
            <a:off x="6449238" y="5014153"/>
            <a:ext cx="3099308" cy="581224"/>
          </a:xfrm>
          <a:prstGeom prst="line">
            <a:avLst/>
          </a:prstGeom>
          <a:ln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AA067C1B-8AC6-D7A3-3AEA-ABBCD4D3714E}"/>
              </a:ext>
            </a:extLst>
          </p:cNvPr>
          <p:cNvSpPr/>
          <p:nvPr/>
        </p:nvSpPr>
        <p:spPr>
          <a:xfrm>
            <a:off x="5522646" y="3942104"/>
            <a:ext cx="914400" cy="1072049"/>
          </a:xfrm>
          <a:prstGeom prst="rect">
            <a:avLst/>
          </a:prstGeom>
          <a:solidFill>
            <a:schemeClr val="lt1">
              <a:alpha val="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Cloud Callout 13">
            <a:extLst>
              <a:ext uri="{FF2B5EF4-FFF2-40B4-BE49-F238E27FC236}">
                <a16:creationId xmlns:a16="http://schemas.microsoft.com/office/drawing/2014/main" id="{88D04381-64FB-9095-C8CA-1F30477CF46B}"/>
              </a:ext>
            </a:extLst>
          </p:cNvPr>
          <p:cNvSpPr/>
          <p:nvPr/>
        </p:nvSpPr>
        <p:spPr>
          <a:xfrm>
            <a:off x="1445707" y="4087612"/>
            <a:ext cx="3157788" cy="617220"/>
          </a:xfrm>
          <a:prstGeom prst="cloudCallout">
            <a:avLst>
              <a:gd name="adj1" fmla="val -20833"/>
              <a:gd name="adj2" fmla="val 99869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 see an object at (x1 , y1, z1)</a:t>
            </a:r>
            <a:endParaRPr lang="en-US" dirty="0"/>
          </a:p>
        </p:txBody>
      </p:sp>
      <p:sp>
        <p:nvSpPr>
          <p:cNvPr id="15" name="Cloud Callout 14">
            <a:extLst>
              <a:ext uri="{FF2B5EF4-FFF2-40B4-BE49-F238E27FC236}">
                <a16:creationId xmlns:a16="http://schemas.microsoft.com/office/drawing/2014/main" id="{7D1DC852-0D4F-FE48-9DF0-BA86DDE36249}"/>
              </a:ext>
            </a:extLst>
          </p:cNvPr>
          <p:cNvSpPr/>
          <p:nvPr/>
        </p:nvSpPr>
        <p:spPr>
          <a:xfrm>
            <a:off x="7249338" y="3172617"/>
            <a:ext cx="4333062" cy="1072049"/>
          </a:xfrm>
          <a:prstGeom prst="cloudCallout">
            <a:avLst>
              <a:gd name="adj1" fmla="val 10638"/>
              <a:gd name="adj2" fmla="val 111810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 see an object at (x2, y2, z2)</a:t>
            </a:r>
            <a:endParaRPr lang="en-US" dirty="0"/>
          </a:p>
        </p:txBody>
      </p:sp>
      <p:pic>
        <p:nvPicPr>
          <p:cNvPr id="16" name="Graphic 15" descr="Helicopter with solid fill">
            <a:extLst>
              <a:ext uri="{FF2B5EF4-FFF2-40B4-BE49-F238E27FC236}">
                <a16:creationId xmlns:a16="http://schemas.microsoft.com/office/drawing/2014/main" id="{281DE2B5-CE47-8269-38D9-573539461C0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534838" y="394210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8837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>
            <a:extLst>
              <a:ext uri="{FF2B5EF4-FFF2-40B4-BE49-F238E27FC236}">
                <a16:creationId xmlns:a16="http://schemas.microsoft.com/office/drawing/2014/main" id="{467A4FB5-690D-90C9-3931-7ECF8BFCFB8D}"/>
              </a:ext>
            </a:extLst>
          </p:cNvPr>
          <p:cNvSpPr/>
          <p:nvPr/>
        </p:nvSpPr>
        <p:spPr>
          <a:xfrm>
            <a:off x="2982319" y="1661299"/>
            <a:ext cx="6227355" cy="816176"/>
          </a:xfrm>
          <a:prstGeom prst="roundRect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D5FEDAC3-D29D-C121-6DE8-C3E7727C8277}"/>
              </a:ext>
            </a:extLst>
          </p:cNvPr>
          <p:cNvSpPr/>
          <p:nvPr/>
        </p:nvSpPr>
        <p:spPr>
          <a:xfrm>
            <a:off x="2844930" y="4277267"/>
            <a:ext cx="6502141" cy="1043147"/>
          </a:xfrm>
          <a:prstGeom prst="roundRect">
            <a:avLst/>
          </a:prstGeom>
          <a:solidFill>
            <a:schemeClr val="bg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0742E4-9E13-10AA-68E1-29CEF6EAF5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Our Idea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7E8CB35-84AB-FC20-1C73-55CABE54E7C9}"/>
                  </a:ext>
                </a:extLst>
              </p:cNvPr>
              <p:cNvSpPr txBox="1"/>
              <p:nvPr/>
            </p:nvSpPr>
            <p:spPr>
              <a:xfrm>
                <a:off x="2729417" y="4438484"/>
                <a:ext cx="6617653" cy="110799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2400" dirty="0">
                    <a:solidFill>
                      <a:schemeClr val="tx1"/>
                    </a:solidFill>
                  </a:rPr>
                  <a:t>Approximate volume of overlap: </a:t>
                </a:r>
              </a:p>
              <a:p>
                <a:pPr algn="ctr"/>
                <a:r>
                  <a:rPr lang="en-US" sz="2400" dirty="0">
                    <a:solidFill>
                      <a:schemeClr val="tx1"/>
                    </a:solidFill>
                  </a:rPr>
                  <a:t>high volume of overlap </a:t>
                </a: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sz="2400" dirty="0">
                    <a:solidFill>
                      <a:schemeClr val="tx1"/>
                    </a:solidFill>
                  </a:rPr>
                  <a:t> objects are same </a:t>
                </a:r>
              </a:p>
              <a:p>
                <a:endParaRPr lang="en-US" sz="18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67E8CB35-84AB-FC20-1C73-55CABE54E7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29417" y="4438484"/>
                <a:ext cx="6617653" cy="1107996"/>
              </a:xfrm>
              <a:prstGeom prst="rect">
                <a:avLst/>
              </a:prstGeom>
              <a:blipFill>
                <a:blip r:embed="rId2"/>
                <a:stretch>
                  <a:fillRect t="-45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64793210-33AE-C84C-F2D6-56BDEA4985F7}"/>
              </a:ext>
            </a:extLst>
          </p:cNvPr>
          <p:cNvSpPr txBox="1"/>
          <p:nvPr/>
        </p:nvSpPr>
        <p:spPr>
          <a:xfrm>
            <a:off x="2729417" y="1842070"/>
            <a:ext cx="6617653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dirty="0"/>
              <a:t>Use cheap primitives to detect overlaps</a:t>
            </a:r>
          </a:p>
          <a:p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19" name="Down Arrow 18">
            <a:extLst>
              <a:ext uri="{FF2B5EF4-FFF2-40B4-BE49-F238E27FC236}">
                <a16:creationId xmlns:a16="http://schemas.microsoft.com/office/drawing/2014/main" id="{5C21EF37-7173-528B-FCE5-408C1B64FB9F}"/>
              </a:ext>
            </a:extLst>
          </p:cNvPr>
          <p:cNvSpPr/>
          <p:nvPr/>
        </p:nvSpPr>
        <p:spPr>
          <a:xfrm>
            <a:off x="5827055" y="2940367"/>
            <a:ext cx="537882" cy="922687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909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742E4-9E13-10AA-68E1-29CEF6EAF5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Existing works do not scale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0E3A737-819B-832D-EBBA-1403D694249E}"/>
              </a:ext>
            </a:extLst>
          </p:cNvPr>
          <p:cNvSpPr txBox="1"/>
          <p:nvPr/>
        </p:nvSpPr>
        <p:spPr>
          <a:xfrm>
            <a:off x="696098" y="1266226"/>
            <a:ext cx="923873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Cryptographic matching (exact/fuzzy)</a:t>
            </a:r>
          </a:p>
          <a:p>
            <a:r>
              <a:rPr lang="en-US" sz="2400" dirty="0"/>
              <a:t>designed for point comparisons: scale to large (infinite) sets of points?</a:t>
            </a:r>
          </a:p>
          <a:p>
            <a:endParaRPr lang="en-US" sz="2400" b="1" dirty="0"/>
          </a:p>
          <a:p>
            <a:r>
              <a:rPr lang="en-US" sz="2400" b="1" dirty="0"/>
              <a:t>Secure computation geometry </a:t>
            </a:r>
            <a:r>
              <a:rPr lang="en-US" dirty="0"/>
              <a:t>[</a:t>
            </a:r>
            <a:r>
              <a:rPr lang="en-US" dirty="0" err="1"/>
              <a:t>Atallah</a:t>
            </a:r>
            <a:r>
              <a:rPr lang="en-US" dirty="0"/>
              <a:t> &amp; Du, 2001]</a:t>
            </a:r>
          </a:p>
          <a:p>
            <a:r>
              <a:rPr lang="en-US" sz="2400" dirty="0"/>
              <a:t>limited research, expensive primitives, 2D applications common </a:t>
            </a:r>
          </a:p>
          <a:p>
            <a:endParaRPr lang="en-US" sz="2400" b="1" dirty="0"/>
          </a:p>
          <a:p>
            <a:r>
              <a:rPr lang="en-US" sz="2400" b="1" dirty="0"/>
              <a:t>Generic secure computation (FHE/garbled circuits)</a:t>
            </a:r>
          </a:p>
          <a:p>
            <a:r>
              <a:rPr lang="en-US" sz="2400" dirty="0"/>
              <a:t>complex algorithms, slower than tailor-made tools</a:t>
            </a:r>
          </a:p>
          <a:p>
            <a:endParaRPr lang="en-US" sz="2400" dirty="0"/>
          </a:p>
          <a:p>
            <a:endParaRPr lang="en-US" dirty="0"/>
          </a:p>
          <a:p>
            <a:endParaRPr lang="en-US" dirty="0"/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77257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8F4E8E4-6C76-D342-FE78-567640B2479A}"/>
              </a:ext>
            </a:extLst>
          </p:cNvPr>
          <p:cNvSpPr txBox="1"/>
          <p:nvPr/>
        </p:nvSpPr>
        <p:spPr>
          <a:xfrm>
            <a:off x="6546518" y="1370026"/>
            <a:ext cx="49298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Approximating volume of overlap of axis-aligned boxes in d-dimensional space </a:t>
            </a:r>
          </a:p>
          <a:p>
            <a:endParaRPr lang="en-US" b="1" dirty="0"/>
          </a:p>
          <a:p>
            <a:endParaRPr lang="en-US" dirty="0"/>
          </a:p>
          <a:p>
            <a:endParaRPr lang="en-US" b="1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A1BA9AAC-EAF7-BDF1-336A-637E1D10B169}"/>
              </a:ext>
            </a:extLst>
          </p:cNvPr>
          <p:cNvSpPr txBox="1"/>
          <p:nvPr/>
        </p:nvSpPr>
        <p:spPr>
          <a:xfrm>
            <a:off x="6546518" y="3743473"/>
            <a:ext cx="6098058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Approximating volume of overlap of </a:t>
            </a:r>
          </a:p>
          <a:p>
            <a:r>
              <a:rPr lang="en-US" b="1" dirty="0"/>
              <a:t>oriented boxes in d-dimensional space 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7502C15-41D6-51AA-F8F2-BB8A25600F6E}"/>
              </a:ext>
            </a:extLst>
          </p:cNvPr>
          <p:cNvSpPr txBox="1"/>
          <p:nvPr/>
        </p:nvSpPr>
        <p:spPr>
          <a:xfrm>
            <a:off x="1094799" y="3782519"/>
            <a:ext cx="5133071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1" dirty="0"/>
              <a:t>Detecting overlaps of oriented boxes</a:t>
            </a:r>
          </a:p>
          <a:p>
            <a:r>
              <a:rPr lang="en-US" b="1" dirty="0"/>
              <a:t>in d-dimensional space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A9EBC7-358C-252F-963B-515EF2B62081}"/>
              </a:ext>
            </a:extLst>
          </p:cNvPr>
          <p:cNvSpPr txBox="1"/>
          <p:nvPr/>
        </p:nvSpPr>
        <p:spPr>
          <a:xfrm>
            <a:off x="1094799" y="1352339"/>
            <a:ext cx="492980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/>
              <a:t>Detecting overlaps of axis-aligned boxes</a:t>
            </a:r>
          </a:p>
          <a:p>
            <a:r>
              <a:rPr lang="en-US" b="1" dirty="0"/>
              <a:t>in d-dimensional space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b="1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0742E4-9E13-10AA-68E1-29CEF6EAF5D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0400" y="196208"/>
            <a:ext cx="10871200" cy="944033"/>
          </a:xfrm>
        </p:spPr>
        <p:txBody>
          <a:bodyPr/>
          <a:lstStyle/>
          <a:p>
            <a:r>
              <a:rPr lang="en-US" dirty="0"/>
              <a:t>Our results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078F8E6-30E4-8B33-58F1-051FB68DEC48}"/>
              </a:ext>
            </a:extLst>
          </p:cNvPr>
          <p:cNvSpPr/>
          <p:nvPr/>
        </p:nvSpPr>
        <p:spPr>
          <a:xfrm>
            <a:off x="2735737" y="2600653"/>
            <a:ext cx="606287" cy="566531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082CD90-3D7C-670D-8843-0726FF0869C2}"/>
              </a:ext>
            </a:extLst>
          </p:cNvPr>
          <p:cNvSpPr/>
          <p:nvPr/>
        </p:nvSpPr>
        <p:spPr>
          <a:xfrm>
            <a:off x="3038880" y="2832012"/>
            <a:ext cx="606287" cy="566531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BBC3C52-3055-C26F-FABE-A8CF7A1908A2}"/>
              </a:ext>
            </a:extLst>
          </p:cNvPr>
          <p:cNvSpPr/>
          <p:nvPr/>
        </p:nvSpPr>
        <p:spPr>
          <a:xfrm rot="3129156">
            <a:off x="3164736" y="4731183"/>
            <a:ext cx="352730" cy="871332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D99D3CD8-3955-998D-A5D4-C79375C12DEC}"/>
              </a:ext>
            </a:extLst>
          </p:cNvPr>
          <p:cNvSpPr/>
          <p:nvPr/>
        </p:nvSpPr>
        <p:spPr>
          <a:xfrm rot="1686160">
            <a:off x="3653807" y="4536299"/>
            <a:ext cx="606287" cy="93556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0F55F956-9493-B8BD-AA01-C79FFD4BA085}"/>
              </a:ext>
            </a:extLst>
          </p:cNvPr>
          <p:cNvCxnSpPr/>
          <p:nvPr/>
        </p:nvCxnSpPr>
        <p:spPr>
          <a:xfrm>
            <a:off x="2748990" y="2600653"/>
            <a:ext cx="303143" cy="231359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6C221190-95E7-C07A-10A1-CFF130879E22}"/>
              </a:ext>
            </a:extLst>
          </p:cNvPr>
          <p:cNvCxnSpPr/>
          <p:nvPr/>
        </p:nvCxnSpPr>
        <p:spPr>
          <a:xfrm>
            <a:off x="2735737" y="3174917"/>
            <a:ext cx="303143" cy="231359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85AAEBE-83BF-BAA8-81CA-6A4AC403DF6F}"/>
              </a:ext>
            </a:extLst>
          </p:cNvPr>
          <p:cNvCxnSpPr/>
          <p:nvPr/>
        </p:nvCxnSpPr>
        <p:spPr>
          <a:xfrm>
            <a:off x="3335398" y="2600653"/>
            <a:ext cx="303143" cy="231359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8C7B4322-B2CE-CCAE-4641-F6C8BB35C485}"/>
              </a:ext>
            </a:extLst>
          </p:cNvPr>
          <p:cNvCxnSpPr/>
          <p:nvPr/>
        </p:nvCxnSpPr>
        <p:spPr>
          <a:xfrm>
            <a:off x="3339920" y="3167184"/>
            <a:ext cx="303143" cy="231359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8468DB0A-5AC1-7140-6F06-DBAD9BA3192B}"/>
              </a:ext>
            </a:extLst>
          </p:cNvPr>
          <p:cNvSpPr/>
          <p:nvPr/>
        </p:nvSpPr>
        <p:spPr>
          <a:xfrm>
            <a:off x="3455942" y="2377027"/>
            <a:ext cx="606287" cy="56653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394E4B5-FC8C-4DF3-A8D2-6059E476B8FD}"/>
              </a:ext>
            </a:extLst>
          </p:cNvPr>
          <p:cNvSpPr/>
          <p:nvPr/>
        </p:nvSpPr>
        <p:spPr>
          <a:xfrm>
            <a:off x="3759085" y="2608386"/>
            <a:ext cx="606287" cy="56653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A24958C7-319A-7890-32B7-EBD1DD5DFB87}"/>
              </a:ext>
            </a:extLst>
          </p:cNvPr>
          <p:cNvCxnSpPr/>
          <p:nvPr/>
        </p:nvCxnSpPr>
        <p:spPr>
          <a:xfrm>
            <a:off x="3469195" y="2377027"/>
            <a:ext cx="303143" cy="23135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0D82B84D-CC3F-A527-C369-0ABFCB399AE9}"/>
              </a:ext>
            </a:extLst>
          </p:cNvPr>
          <p:cNvCxnSpPr/>
          <p:nvPr/>
        </p:nvCxnSpPr>
        <p:spPr>
          <a:xfrm>
            <a:off x="3455942" y="2951291"/>
            <a:ext cx="303143" cy="23135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B14E6E9B-C9B3-3F38-3FA4-D3B7C2D0EB00}"/>
              </a:ext>
            </a:extLst>
          </p:cNvPr>
          <p:cNvCxnSpPr/>
          <p:nvPr/>
        </p:nvCxnSpPr>
        <p:spPr>
          <a:xfrm>
            <a:off x="4055603" y="2377027"/>
            <a:ext cx="303143" cy="23135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AAB38A44-0E1B-D220-4785-AF5622E57B6A}"/>
              </a:ext>
            </a:extLst>
          </p:cNvPr>
          <p:cNvCxnSpPr/>
          <p:nvPr/>
        </p:nvCxnSpPr>
        <p:spPr>
          <a:xfrm>
            <a:off x="4060125" y="2943558"/>
            <a:ext cx="303143" cy="23135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Rectangle 26">
            <a:extLst>
              <a:ext uri="{FF2B5EF4-FFF2-40B4-BE49-F238E27FC236}">
                <a16:creationId xmlns:a16="http://schemas.microsoft.com/office/drawing/2014/main" id="{99BF4957-BD4A-BE7B-61D7-A29BC0411BA8}"/>
              </a:ext>
            </a:extLst>
          </p:cNvPr>
          <p:cNvSpPr/>
          <p:nvPr/>
        </p:nvSpPr>
        <p:spPr>
          <a:xfrm>
            <a:off x="7914643" y="2578041"/>
            <a:ext cx="606287" cy="566531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62DFB02C-0E89-8299-E314-36B5C3DE8E75}"/>
              </a:ext>
            </a:extLst>
          </p:cNvPr>
          <p:cNvSpPr/>
          <p:nvPr/>
        </p:nvSpPr>
        <p:spPr>
          <a:xfrm>
            <a:off x="8217786" y="2809400"/>
            <a:ext cx="606287" cy="566531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FB354A3E-6FC9-6D69-469C-86CFB48E6AD3}"/>
              </a:ext>
            </a:extLst>
          </p:cNvPr>
          <p:cNvCxnSpPr/>
          <p:nvPr/>
        </p:nvCxnSpPr>
        <p:spPr>
          <a:xfrm>
            <a:off x="7927896" y="2578041"/>
            <a:ext cx="303143" cy="231359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4823B97-A534-26D8-10B0-06F4E938E485}"/>
              </a:ext>
            </a:extLst>
          </p:cNvPr>
          <p:cNvCxnSpPr/>
          <p:nvPr/>
        </p:nvCxnSpPr>
        <p:spPr>
          <a:xfrm>
            <a:off x="7914643" y="3152305"/>
            <a:ext cx="303143" cy="231359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2C1FC23-D994-26AF-1E65-9E1373C94D82}"/>
              </a:ext>
            </a:extLst>
          </p:cNvPr>
          <p:cNvCxnSpPr/>
          <p:nvPr/>
        </p:nvCxnSpPr>
        <p:spPr>
          <a:xfrm>
            <a:off x="8514304" y="2578041"/>
            <a:ext cx="303143" cy="231359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5637225F-FC36-B279-64E7-D0A02FC64A03}"/>
              </a:ext>
            </a:extLst>
          </p:cNvPr>
          <p:cNvCxnSpPr/>
          <p:nvPr/>
        </p:nvCxnSpPr>
        <p:spPr>
          <a:xfrm>
            <a:off x="8518826" y="3144572"/>
            <a:ext cx="303143" cy="231359"/>
          </a:xfrm>
          <a:prstGeom prst="line">
            <a:avLst/>
          </a:prstGeom>
          <a:ln w="3810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3" name="Rectangle 32">
            <a:extLst>
              <a:ext uri="{FF2B5EF4-FFF2-40B4-BE49-F238E27FC236}">
                <a16:creationId xmlns:a16="http://schemas.microsoft.com/office/drawing/2014/main" id="{711B8D54-B910-81E7-62A5-A81B570E0F61}"/>
              </a:ext>
            </a:extLst>
          </p:cNvPr>
          <p:cNvSpPr/>
          <p:nvPr/>
        </p:nvSpPr>
        <p:spPr>
          <a:xfrm>
            <a:off x="8634848" y="2354415"/>
            <a:ext cx="606287" cy="56653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6E854A38-4F3D-A1A2-314E-66B33F290076}"/>
              </a:ext>
            </a:extLst>
          </p:cNvPr>
          <p:cNvSpPr/>
          <p:nvPr/>
        </p:nvSpPr>
        <p:spPr>
          <a:xfrm>
            <a:off x="8937991" y="2585774"/>
            <a:ext cx="606287" cy="56653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CE7C88DD-433D-B031-75F9-084369300B56}"/>
              </a:ext>
            </a:extLst>
          </p:cNvPr>
          <p:cNvCxnSpPr/>
          <p:nvPr/>
        </p:nvCxnSpPr>
        <p:spPr>
          <a:xfrm>
            <a:off x="8648101" y="2354415"/>
            <a:ext cx="303143" cy="23135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00B0DB38-7A3B-FA8E-E65E-5927C8BC9DFF}"/>
              </a:ext>
            </a:extLst>
          </p:cNvPr>
          <p:cNvCxnSpPr/>
          <p:nvPr/>
        </p:nvCxnSpPr>
        <p:spPr>
          <a:xfrm>
            <a:off x="8634848" y="2928679"/>
            <a:ext cx="303143" cy="23135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42DD1271-DD1C-E946-11E4-7E1D402E7F01}"/>
              </a:ext>
            </a:extLst>
          </p:cNvPr>
          <p:cNvCxnSpPr/>
          <p:nvPr/>
        </p:nvCxnSpPr>
        <p:spPr>
          <a:xfrm>
            <a:off x="9234509" y="2354415"/>
            <a:ext cx="303143" cy="23135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364565B9-387B-FDD3-49C7-F397549BFDC3}"/>
              </a:ext>
            </a:extLst>
          </p:cNvPr>
          <p:cNvCxnSpPr/>
          <p:nvPr/>
        </p:nvCxnSpPr>
        <p:spPr>
          <a:xfrm>
            <a:off x="9239031" y="2920946"/>
            <a:ext cx="303143" cy="231359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9" name="Rectangle 38">
            <a:extLst>
              <a:ext uri="{FF2B5EF4-FFF2-40B4-BE49-F238E27FC236}">
                <a16:creationId xmlns:a16="http://schemas.microsoft.com/office/drawing/2014/main" id="{4710C74D-CEC3-0D52-8F07-A527D52AF096}"/>
              </a:ext>
            </a:extLst>
          </p:cNvPr>
          <p:cNvSpPr/>
          <p:nvPr/>
        </p:nvSpPr>
        <p:spPr>
          <a:xfrm rot="10800000">
            <a:off x="8641474" y="2809774"/>
            <a:ext cx="182599" cy="175766"/>
          </a:xfrm>
          <a:prstGeom prst="rect">
            <a:avLst/>
          </a:prstGeom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EC7AC944-6490-B66C-51F4-37F3020BCF2C}"/>
              </a:ext>
            </a:extLst>
          </p:cNvPr>
          <p:cNvSpPr/>
          <p:nvPr/>
        </p:nvSpPr>
        <p:spPr>
          <a:xfrm rot="3129156">
            <a:off x="8330390" y="4760439"/>
            <a:ext cx="352730" cy="871332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9D469F36-FFEF-7467-1323-3FCEA3D70B6A}"/>
              </a:ext>
            </a:extLst>
          </p:cNvPr>
          <p:cNvSpPr/>
          <p:nvPr/>
        </p:nvSpPr>
        <p:spPr>
          <a:xfrm rot="1686160">
            <a:off x="8819461" y="4565555"/>
            <a:ext cx="606287" cy="93556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6" name="Right Triangle 45">
            <a:extLst>
              <a:ext uri="{FF2B5EF4-FFF2-40B4-BE49-F238E27FC236}">
                <a16:creationId xmlns:a16="http://schemas.microsoft.com/office/drawing/2014/main" id="{0F41FBDC-B8D4-5B8D-C52A-11348ED99F7C}"/>
              </a:ext>
            </a:extLst>
          </p:cNvPr>
          <p:cNvSpPr/>
          <p:nvPr/>
        </p:nvSpPr>
        <p:spPr>
          <a:xfrm rot="14012175">
            <a:off x="8648581" y="4920101"/>
            <a:ext cx="201994" cy="367380"/>
          </a:xfrm>
          <a:prstGeom prst="rtTriangle">
            <a:avLst/>
          </a:prstGeom>
          <a:ln w="381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602924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0742E4-9E13-10AA-68E1-29CEF6EAF5D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Detecting axis-aligned box overlaps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2AE8364-D10E-1778-B9B5-83D7A7279546}"/>
                  </a:ext>
                </a:extLst>
              </p:cNvPr>
              <p:cNvSpPr txBox="1"/>
              <p:nvPr/>
            </p:nvSpPr>
            <p:spPr>
              <a:xfrm>
                <a:off x="609599" y="1235675"/>
                <a:ext cx="10871200" cy="30469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400" b="1" dirty="0"/>
                  <a:t>Problem: </a:t>
                </a:r>
                <a:r>
                  <a:rPr lang="en-US" sz="2400" dirty="0"/>
                  <a:t>Given two AA boxes in </a:t>
                </a:r>
                <a14:m>
                  <m:oMath xmlns:m="http://schemas.openxmlformats.org/officeDocument/2006/math">
                    <m:r>
                      <a:rPr lang="en-US" sz="2400" i="1" dirty="0" smtClean="0">
                        <a:latin typeface="Cambria Math" panose="02040503050406030204" pitchFamily="18" charset="0"/>
                      </a:rPr>
                      <m:t>𝑑</m:t>
                    </m:r>
                  </m:oMath>
                </a14:m>
                <a:r>
                  <a:rPr lang="en-US" sz="2400" dirty="0"/>
                  <a:t>-dimensional space, determine if they overlap</a:t>
                </a:r>
              </a:p>
              <a:p>
                <a:endParaRPr lang="en-US" sz="2400" dirty="0"/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Compute </a:t>
                </a:r>
                <a:r>
                  <a:rPr lang="en-US" sz="2400" dirty="0" err="1">
                    <a:solidFill>
                      <a:srgbClr val="0070C0"/>
                    </a:solidFill>
                  </a:rPr>
                  <a:t>Minkowski</a:t>
                </a:r>
                <a:r>
                  <a:rPr lang="en-US" sz="2400" dirty="0">
                    <a:solidFill>
                      <a:srgbClr val="0070C0"/>
                    </a:solidFill>
                  </a:rPr>
                  <a:t> difference </a:t>
                </a:r>
                <a:r>
                  <a:rPr lang="en-US" sz="2400" dirty="0"/>
                  <a:t>of boxes: pairwise differences of all points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2400" dirty="0"/>
                  <a:t>Check if origin lies inside the </a:t>
                </a:r>
                <a:r>
                  <a:rPr lang="en-US" sz="2400" dirty="0" err="1"/>
                  <a:t>Minkowski</a:t>
                </a:r>
                <a:r>
                  <a:rPr lang="en-US" sz="2400" dirty="0"/>
                  <a:t> difference of boxes</a:t>
                </a:r>
              </a:p>
              <a:p>
                <a:pPr marL="742950" lvl="1" indent="-285750">
                  <a:buFont typeface="Arial" panose="020B0604020202020204" pitchFamily="34" charset="0"/>
                  <a:buChar char="•"/>
                </a:pPr>
                <a:r>
                  <a:rPr lang="en-US" sz="2400" dirty="0">
                    <a:solidFill>
                      <a:srgbClr val="0070C0"/>
                    </a:solidFill>
                  </a:rPr>
                  <a:t>Requires </a:t>
                </a:r>
                <a:r>
                  <a:rPr lang="en-US" sz="2400" i="1" dirty="0">
                    <a:solidFill>
                      <a:srgbClr val="0070C0"/>
                    </a:solidFill>
                  </a:rPr>
                  <a:t>d</a:t>
                </a:r>
                <a:r>
                  <a:rPr lang="en-US" sz="2400" dirty="0">
                    <a:solidFill>
                      <a:srgbClr val="0070C0"/>
                    </a:solidFill>
                  </a:rPr>
                  <a:t> range checks (millionaire’s problem) </a:t>
                </a:r>
              </a:p>
              <a:p>
                <a:pPr marL="1200150" lvl="2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𝑂</m:t>
                    </m:r>
                    <m:r>
                      <a:rPr lang="en-US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𝑑</m:t>
                    </m:r>
                    <m:r>
                      <a:rPr lang="en-US" sz="24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400" dirty="0">
                  <a:solidFill>
                    <a:srgbClr val="0070C0"/>
                  </a:solidFill>
                </a:endParaRPr>
              </a:p>
              <a:p>
                <a:endParaRPr lang="en-US" sz="240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US" sz="24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D2AE8364-D10E-1778-B9B5-83D7A72795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599" y="1235675"/>
                <a:ext cx="10871200" cy="3046988"/>
              </a:xfrm>
              <a:prstGeom prst="rect">
                <a:avLst/>
              </a:prstGeom>
              <a:blipFill>
                <a:blip r:embed="rId2"/>
                <a:stretch>
                  <a:fillRect l="-818" t="-124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B264D757-2588-4220-6B36-E60C890405AA}"/>
              </a:ext>
            </a:extLst>
          </p:cNvPr>
          <p:cNvCxnSpPr/>
          <p:nvPr/>
        </p:nvCxnSpPr>
        <p:spPr>
          <a:xfrm>
            <a:off x="2187388" y="3838652"/>
            <a:ext cx="0" cy="1828800"/>
          </a:xfrm>
          <a:prstGeom prst="straightConnector1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DBA9240-4BAC-8D8E-4961-7D924725B6DA}"/>
              </a:ext>
            </a:extLst>
          </p:cNvPr>
          <p:cNvCxnSpPr>
            <a:cxnSpLocks/>
          </p:cNvCxnSpPr>
          <p:nvPr/>
        </p:nvCxnSpPr>
        <p:spPr>
          <a:xfrm flipH="1">
            <a:off x="2187388" y="5654242"/>
            <a:ext cx="2043952" cy="0"/>
          </a:xfrm>
          <a:prstGeom prst="straightConnector1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B0EFC1D8-D592-4839-75BC-5BED120A707E}"/>
              </a:ext>
            </a:extLst>
          </p:cNvPr>
          <p:cNvSpPr/>
          <p:nvPr/>
        </p:nvSpPr>
        <p:spPr>
          <a:xfrm>
            <a:off x="2646673" y="4004736"/>
            <a:ext cx="698577" cy="674599"/>
          </a:xfrm>
          <a:prstGeom prst="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213E2319-33D1-62D7-53FC-C5C12E11D0F7}"/>
              </a:ext>
            </a:extLst>
          </p:cNvPr>
          <p:cNvSpPr/>
          <p:nvPr/>
        </p:nvSpPr>
        <p:spPr>
          <a:xfrm rot="5400000">
            <a:off x="3178531" y="4177394"/>
            <a:ext cx="606287" cy="93556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B8D29004-FC9C-47DB-F9C2-EFE3A5283D51}"/>
              </a:ext>
            </a:extLst>
          </p:cNvPr>
          <p:cNvCxnSpPr/>
          <p:nvPr/>
        </p:nvCxnSpPr>
        <p:spPr>
          <a:xfrm>
            <a:off x="7534348" y="3522210"/>
            <a:ext cx="0" cy="1828800"/>
          </a:xfrm>
          <a:prstGeom prst="straightConnector1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6FB66C72-0ED4-8E73-67B0-02E439E75B87}"/>
              </a:ext>
            </a:extLst>
          </p:cNvPr>
          <p:cNvCxnSpPr>
            <a:cxnSpLocks/>
          </p:cNvCxnSpPr>
          <p:nvPr/>
        </p:nvCxnSpPr>
        <p:spPr>
          <a:xfrm flipH="1">
            <a:off x="7534348" y="5337800"/>
            <a:ext cx="2043952" cy="0"/>
          </a:xfrm>
          <a:prstGeom prst="straightConnector1">
            <a:avLst/>
          </a:prstGeom>
          <a:ln w="25400">
            <a:headEnd type="triangl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>
            <a:extLst>
              <a:ext uri="{FF2B5EF4-FFF2-40B4-BE49-F238E27FC236}">
                <a16:creationId xmlns:a16="http://schemas.microsoft.com/office/drawing/2014/main" id="{6AE04FB1-630C-5C0C-21FE-81F9C238C027}"/>
              </a:ext>
            </a:extLst>
          </p:cNvPr>
          <p:cNvSpPr/>
          <p:nvPr/>
        </p:nvSpPr>
        <p:spPr>
          <a:xfrm rot="5400000">
            <a:off x="7260703" y="4745682"/>
            <a:ext cx="815058" cy="1220338"/>
          </a:xfrm>
          <a:prstGeom prst="rect">
            <a:avLst/>
          </a:prstGeom>
          <a:noFill/>
          <a:ln w="38100">
            <a:solidFill>
              <a:schemeClr val="accent4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7F3B3C5-92DA-E7A1-8D64-D8E6C0292EBA}"/>
              </a:ext>
            </a:extLst>
          </p:cNvPr>
          <p:cNvSpPr txBox="1"/>
          <p:nvPr/>
        </p:nvSpPr>
        <p:spPr>
          <a:xfrm>
            <a:off x="2571004" y="5772720"/>
            <a:ext cx="15077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Original boxes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2DB673B-30F9-7F41-39B7-5292FCD34913}"/>
              </a:ext>
            </a:extLst>
          </p:cNvPr>
          <p:cNvSpPr txBox="1"/>
          <p:nvPr/>
        </p:nvSpPr>
        <p:spPr>
          <a:xfrm>
            <a:off x="7534348" y="5763380"/>
            <a:ext cx="218752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/>
              <a:t>Minkowski</a:t>
            </a:r>
            <a:r>
              <a:rPr lang="en-US" dirty="0"/>
              <a:t> difference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FFB3CFDF-7206-7463-434D-EDC8312ADC48}"/>
              </a:ext>
            </a:extLst>
          </p:cNvPr>
          <p:cNvSpPr txBox="1"/>
          <p:nvPr/>
        </p:nvSpPr>
        <p:spPr>
          <a:xfrm>
            <a:off x="3345250" y="3913331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80C58B15-38AD-2181-F32A-7C0755D0000F}"/>
              </a:ext>
            </a:extLst>
          </p:cNvPr>
          <p:cNvSpPr txBox="1"/>
          <p:nvPr/>
        </p:nvSpPr>
        <p:spPr>
          <a:xfrm>
            <a:off x="3990291" y="4460512"/>
            <a:ext cx="3097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B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E4CE28AB-2EB0-4BA6-87E1-78F8B350F8E9}"/>
              </a:ext>
            </a:extLst>
          </p:cNvPr>
          <p:cNvSpPr txBox="1"/>
          <p:nvPr/>
        </p:nvSpPr>
        <p:spPr>
          <a:xfrm>
            <a:off x="7420777" y="5351010"/>
            <a:ext cx="61908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A - B</a:t>
            </a:r>
          </a:p>
        </p:txBody>
      </p:sp>
    </p:spTree>
    <p:extLst>
      <p:ext uri="{BB962C8B-B14F-4D97-AF65-F5344CB8AC3E}">
        <p14:creationId xmlns:p14="http://schemas.microsoft.com/office/powerpoint/2010/main" val="38659229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13" id="{A76B3403-EA78-D740-B841-1467FCAC1B6A}" vid="{C9F2F3E2-3565-AD42-BB28-41B9F7045EE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7319</TotalTime>
  <Words>850</Words>
  <Application>Microsoft Macintosh PowerPoint</Application>
  <PresentationFormat>Widescreen</PresentationFormat>
  <Paragraphs>188</Paragraphs>
  <Slides>17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Calibri</vt:lpstr>
      <vt:lpstr>Calibri Light</vt:lpstr>
      <vt:lpstr>Cambria Math</vt:lpstr>
      <vt:lpstr>NimbusRomNo9L</vt:lpstr>
      <vt:lpstr>Office Theme</vt:lpstr>
      <vt:lpstr>PowerPoint Presentation</vt:lpstr>
      <vt:lpstr>What is this paper about?</vt:lpstr>
      <vt:lpstr>Applications</vt:lpstr>
      <vt:lpstr>Problem setting</vt:lpstr>
      <vt:lpstr>Challenges</vt:lpstr>
      <vt:lpstr>Our Idea</vt:lpstr>
      <vt:lpstr>Existing works do not scale</vt:lpstr>
      <vt:lpstr>Our results </vt:lpstr>
      <vt:lpstr>Detecting axis-aligned box overlaps</vt:lpstr>
      <vt:lpstr>Approximating volume of overlap</vt:lpstr>
      <vt:lpstr>Benchmarks</vt:lpstr>
      <vt:lpstr>Detecting overlaps</vt:lpstr>
      <vt:lpstr>Approximating volume of overlap</vt:lpstr>
      <vt:lpstr>Conclusion</vt:lpstr>
      <vt:lpstr>Thank you</vt:lpstr>
      <vt:lpstr>Detecting overlaps</vt:lpstr>
      <vt:lpstr>Scaling with number of boxes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Anrin Chakraborti</dc:creator>
  <cp:lastModifiedBy>Anrin Chakraborti</cp:lastModifiedBy>
  <cp:revision>66</cp:revision>
  <dcterms:created xsi:type="dcterms:W3CDTF">2023-06-11T16:39:14Z</dcterms:created>
  <dcterms:modified xsi:type="dcterms:W3CDTF">2023-06-22T21:06:27Z</dcterms:modified>
</cp:coreProperties>
</file>