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6" r:id="rId13"/>
    <p:sldId id="265" r:id="rId14"/>
    <p:sldId id="271" r:id="rId15"/>
    <p:sldId id="267" r:id="rId16"/>
    <p:sldId id="268" r:id="rId17"/>
    <p:sldId id="270" r:id="rId18"/>
    <p:sldId id="275" r:id="rId19"/>
    <p:sldId id="274" r:id="rId20"/>
    <p:sldId id="269" r:id="rId2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02"/>
  </p:normalViewPr>
  <p:slideViewPr>
    <p:cSldViewPr snapToGrid="0">
      <p:cViewPr varScale="1">
        <p:scale>
          <a:sx n="119" d="100"/>
          <a:sy n="119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949-9BC3-59A9-2576-E3E8CEFF5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7D97-C7E7-CCA3-39E7-E34543E11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6F98-707E-3A67-9B86-FE0A3E27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3187-7F89-262E-A9A2-A7E88BFF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040F-9EB2-A6DD-A4E5-360F8CC7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14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8BE3-8724-BA23-EFF5-2F1A3973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EDAC-9FD4-CE2C-4E70-4548090F2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EFE9-0176-5A44-AF25-C90B17ED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CBC8-504B-B2DC-D83D-D928EB30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B114E-E435-2F80-B308-899EA786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28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A1608-233D-50E8-9258-F000A17EE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8025F-B8F9-8453-4C06-70B8BE304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2F90-B302-5447-6825-FD9B6355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D098-2AE9-C254-C775-F1DB2322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D5BA-99CA-522D-733E-1547EB12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2754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4C52-37BD-A7E0-6DBF-9F9361AE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A021-AB31-B284-1B83-0F422456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70024-7130-E8CB-2157-558A334E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58E6-FA24-C1C0-A8FB-217EF5A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D185-78BD-1049-3966-47E96E7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93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FB00-3340-DF10-740C-113F9826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3D07B-B1EC-FD57-B4A8-C57A33D8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F5F2-DC19-7EDF-0A31-9F522E0C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6A0F-C045-603A-1D84-5083F5F0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57674-F84C-BD72-AAEB-EEA22B2C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058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5B3D-1BAB-17C8-E371-39A3CB24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7172-11E8-93FC-9BB9-DAD9D6A9D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89004-6A48-C78F-17DA-1E2DDD9D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26F48-BA88-1940-6DE0-01A3DB58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F527B-1A08-8534-7381-4BF3A343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F722-A5D6-17CD-57D5-0B7C097A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7503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1CDF-86DE-8B2F-77FD-400FCCDF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B01B3-4473-2DB6-CE0C-2B78253B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417F6-3FFD-4445-9F22-865FEB42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5E968-2922-AEDB-3E16-3ABBFF4CF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A4EB5-B165-17F1-3E49-A7F9A15C9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CF8AC-285B-C382-6F7C-9DA0FE68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D8B6D-0E99-539B-AB48-D67185B0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3112A-F51D-6200-3F22-F40C687F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119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E3F1-74B0-0097-253F-DC7451E6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4BDE9-C28E-BE65-549F-234A1C0A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BE5A2-B232-B65E-D24C-FFC83943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3E66A-DB78-F836-6DE4-D97EF3F6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4596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D0EAB-D3D1-7B6B-4169-2DD3DDD7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B4638-7434-3F0D-0318-5F216AEA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F855-C10F-81DC-ECB1-78E06897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93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EFFA-A7BE-D3E1-CBBA-982CB17D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7A56-5A52-BCCD-8C61-47125992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0575A-9151-85B2-F08F-8E1C7FDCE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6471-BA85-51F0-B121-A58B3FD5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5C4C-6C9C-5565-CE3D-69FA3CC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966C4-1E53-74A7-1072-38473A3A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381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CAAE-62C0-C2FA-4C4E-31AB066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E13C9-595E-10D1-E8B3-7B5A910F8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49F6E-951A-70E8-8841-1D92F16B9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16682-EFC3-A133-CC6E-D37FEBF6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9A318-DC86-7366-A23A-948E0FD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BF177-C14A-48AB-0057-0C86D8E0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968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25EB6-C9A1-EBEC-1C4B-415F7325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3A994-BD70-4811-1E40-4A9E55C2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0AF02-0285-9913-44C0-B3FCCBEFD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B9A5-DA1C-4E43-B49E-5335C00EDA1A}" type="datetimeFigureOut">
              <a:rPr lang="en-CN" smtClean="0"/>
              <a:t>2023/6/25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CFDC-83EE-AA34-95DD-A0AE8A490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8D7E-970B-4100-F843-811EDA3E1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EDD4-8E4E-6D4B-A6F0-A363078115F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200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xrw22@mails.tsinghua.edu.c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ADCB-98FD-B8CA-E010-DC0F5D323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MISO: Legacy-compatible Privacy-preserving Single Sign-on using Trusted Execution Environments</a:t>
            </a:r>
            <a:endParaRPr lang="en-C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BD558-EC78-80EC-69C7-22B211BFD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057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Rongwu</a:t>
            </a:r>
            <a:r>
              <a:rPr lang="en-US" dirty="0"/>
              <a:t> Xu∗, Sen Yang†, Fan Zhang†, </a:t>
            </a:r>
            <a:r>
              <a:rPr lang="en-US" dirty="0" err="1"/>
              <a:t>Zhixuan</a:t>
            </a:r>
            <a:r>
              <a:rPr lang="en-US" dirty="0"/>
              <a:t> Fang∗</a:t>
            </a:r>
          </a:p>
          <a:p>
            <a:endParaRPr lang="en-US" dirty="0"/>
          </a:p>
          <a:p>
            <a:r>
              <a:rPr lang="en-US" dirty="0"/>
              <a:t>∗Tsinghua University</a:t>
            </a:r>
          </a:p>
          <a:p>
            <a:r>
              <a:rPr lang="en-US" dirty="0"/>
              <a:t>†Yale University</a:t>
            </a:r>
            <a:endParaRPr lang="en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24920B-5AB9-F568-6386-4A8C6222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" y="168307"/>
            <a:ext cx="925286" cy="9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CD005-431C-4055-DB16-513E4F33CDD5}"/>
              </a:ext>
            </a:extLst>
          </p:cNvPr>
          <p:cNvSpPr txBox="1"/>
          <p:nvPr/>
        </p:nvSpPr>
        <p:spPr>
          <a:xfrm>
            <a:off x="5102266" y="435228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EuroS&amp;P</a:t>
            </a:r>
            <a:r>
              <a:rPr lang="en-US" altLang="zh-CN" sz="2400" b="1" dirty="0"/>
              <a:t> 2023</a:t>
            </a:r>
            <a:endParaRPr lang="en-CN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CC650-5EFC-CC9E-3269-6461E117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03" y="200197"/>
            <a:ext cx="879929" cy="922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29748-DFAA-86B4-6986-F77E8153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26" y="5346789"/>
            <a:ext cx="1072134" cy="1414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85BB4-E66C-405C-D108-870B3AA72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905" y="5346789"/>
            <a:ext cx="1103712" cy="1414304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93152CD-8252-701F-8F2F-E6763C5B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85" y="70935"/>
            <a:ext cx="4027301" cy="7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">
            <a:extLst>
              <a:ext uri="{FF2B5EF4-FFF2-40B4-BE49-F238E27FC236}">
                <a16:creationId xmlns:a16="http://schemas.microsoft.com/office/drawing/2014/main" id="{A5F835A0-5471-4ACF-B0ED-ED859B71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18" y="5349875"/>
            <a:ext cx="1072134" cy="14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A04A1-9224-7741-4DED-574E1025D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070" y="5346789"/>
            <a:ext cx="1072134" cy="14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55E0-35FC-1194-4F02-EA4C6B28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MISO: Two Nested SSO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3F7F6-727D-6A16-6AFA-B92C7C9F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743" y="1602139"/>
            <a:ext cx="1534333" cy="1534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9D2B5-6EB2-C746-2F77-8B9D78C2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32" y="4652070"/>
            <a:ext cx="1325563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3A3D3-393D-D934-29DF-BC118E62C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223" y="1829396"/>
            <a:ext cx="1325562" cy="132556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06F80E-C720-C9CD-4031-031276CBE0A8}"/>
              </a:ext>
            </a:extLst>
          </p:cNvPr>
          <p:cNvCxnSpPr>
            <a:cxnSpLocks/>
          </p:cNvCxnSpPr>
          <p:nvPr/>
        </p:nvCxnSpPr>
        <p:spPr>
          <a:xfrm flipH="1">
            <a:off x="3091202" y="3045694"/>
            <a:ext cx="890541" cy="1142452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F34D99-0F60-E5B7-9A48-5ED9A6E53D62}"/>
              </a:ext>
            </a:extLst>
          </p:cNvPr>
          <p:cNvSpPr txBox="1"/>
          <p:nvPr/>
        </p:nvSpPr>
        <p:spPr>
          <a:xfrm>
            <a:off x="3792414" y="349273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14FAC-EE58-2CC2-8A6F-A807CC8E3514}"/>
              </a:ext>
            </a:extLst>
          </p:cNvPr>
          <p:cNvSpPr txBox="1"/>
          <p:nvPr/>
        </p:nvSpPr>
        <p:spPr>
          <a:xfrm>
            <a:off x="4453788" y="3292677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B4EF0-65E4-49C6-B9F0-C3AF110AA636}"/>
              </a:ext>
            </a:extLst>
          </p:cNvPr>
          <p:cNvSpPr txBox="1"/>
          <p:nvPr/>
        </p:nvSpPr>
        <p:spPr>
          <a:xfrm>
            <a:off x="1632335" y="6092765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E27AD4-CF84-E559-8825-7F89A9824E9C}"/>
              </a:ext>
            </a:extLst>
          </p:cNvPr>
          <p:cNvSpPr txBox="1"/>
          <p:nvPr/>
        </p:nvSpPr>
        <p:spPr>
          <a:xfrm>
            <a:off x="8160816" y="3168260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C27E4E-5334-6164-D070-097740A32680}"/>
              </a:ext>
            </a:extLst>
          </p:cNvPr>
          <p:cNvCxnSpPr>
            <a:cxnSpLocks/>
          </p:cNvCxnSpPr>
          <p:nvPr/>
        </p:nvCxnSpPr>
        <p:spPr>
          <a:xfrm>
            <a:off x="3865078" y="5269999"/>
            <a:ext cx="2185261" cy="0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01A4233-ABCC-A55F-115E-74D2EDC0751A}"/>
              </a:ext>
            </a:extLst>
          </p:cNvPr>
          <p:cNvSpPr txBox="1"/>
          <p:nvPr/>
        </p:nvSpPr>
        <p:spPr>
          <a:xfrm>
            <a:off x="4489082" y="483721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731500-46FA-7242-9C53-F6F669BDB8D0}"/>
              </a:ext>
            </a:extLst>
          </p:cNvPr>
          <p:cNvCxnSpPr>
            <a:cxnSpLocks/>
          </p:cNvCxnSpPr>
          <p:nvPr/>
        </p:nvCxnSpPr>
        <p:spPr>
          <a:xfrm>
            <a:off x="5953684" y="2585801"/>
            <a:ext cx="2336078" cy="0"/>
          </a:xfrm>
          <a:prstGeom prst="straightConnector1">
            <a:avLst/>
          </a:prstGeom>
          <a:ln w="349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34FD52-88A0-4EB4-D01E-0AFC7FFE8F36}"/>
              </a:ext>
            </a:extLst>
          </p:cNvPr>
          <p:cNvSpPr txBox="1"/>
          <p:nvPr/>
        </p:nvSpPr>
        <p:spPr>
          <a:xfrm>
            <a:off x="6487956" y="2113406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38C27A-729F-B1BB-2855-F8ABA51A0FEB}"/>
              </a:ext>
            </a:extLst>
          </p:cNvPr>
          <p:cNvCxnSpPr>
            <a:cxnSpLocks/>
          </p:cNvCxnSpPr>
          <p:nvPr/>
        </p:nvCxnSpPr>
        <p:spPr>
          <a:xfrm flipH="1">
            <a:off x="3834999" y="5702782"/>
            <a:ext cx="2215340" cy="0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AF4600-B38B-B940-DE44-1C747A23E8B0}"/>
              </a:ext>
            </a:extLst>
          </p:cNvPr>
          <p:cNvSpPr txBox="1"/>
          <p:nvPr/>
        </p:nvSpPr>
        <p:spPr>
          <a:xfrm>
            <a:off x="4561411" y="586324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39" name="Graphic 38" descr="Checkmark with solid fill">
            <a:extLst>
              <a:ext uri="{FF2B5EF4-FFF2-40B4-BE49-F238E27FC236}">
                <a16:creationId xmlns:a16="http://schemas.microsoft.com/office/drawing/2014/main" id="{233D828F-3ACE-1E26-2DFE-20953BD2F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1377" y="2578261"/>
            <a:ext cx="589999" cy="58999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37D729D-FF79-99E6-9AC2-A2753A3C3BB5}"/>
              </a:ext>
            </a:extLst>
          </p:cNvPr>
          <p:cNvCxnSpPr>
            <a:cxnSpLocks/>
          </p:cNvCxnSpPr>
          <p:nvPr/>
        </p:nvCxnSpPr>
        <p:spPr>
          <a:xfrm flipV="1">
            <a:off x="2619157" y="2779919"/>
            <a:ext cx="1098236" cy="1373347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5F7597B-1A4E-CFA0-D643-56574E91E95B}"/>
              </a:ext>
            </a:extLst>
          </p:cNvPr>
          <p:cNvCxnSpPr>
            <a:cxnSpLocks/>
          </p:cNvCxnSpPr>
          <p:nvPr/>
        </p:nvCxnSpPr>
        <p:spPr>
          <a:xfrm flipV="1">
            <a:off x="8245735" y="3648388"/>
            <a:ext cx="546794" cy="774160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2A4D277-1927-0CFE-45F7-45B137112A4D}"/>
              </a:ext>
            </a:extLst>
          </p:cNvPr>
          <p:cNvSpPr txBox="1"/>
          <p:nvPr/>
        </p:nvSpPr>
        <p:spPr>
          <a:xfrm>
            <a:off x="7416007" y="3713128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E6E1B1-64ED-D69D-A62A-2089E6C062F4}"/>
              </a:ext>
            </a:extLst>
          </p:cNvPr>
          <p:cNvCxnSpPr>
            <a:cxnSpLocks/>
          </p:cNvCxnSpPr>
          <p:nvPr/>
        </p:nvCxnSpPr>
        <p:spPr>
          <a:xfrm flipH="1">
            <a:off x="8394700" y="3676972"/>
            <a:ext cx="614321" cy="914349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E89558-FADA-35C5-A064-6BD962B8426F}"/>
              </a:ext>
            </a:extLst>
          </p:cNvPr>
          <p:cNvSpPr txBox="1"/>
          <p:nvPr/>
        </p:nvSpPr>
        <p:spPr>
          <a:xfrm>
            <a:off x="8942368" y="4487288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2D01C4D-8E62-50FF-38E7-A31EDCB01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8721" y="4421182"/>
            <a:ext cx="1881041" cy="1881041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1583516-DC7E-2445-9A7E-5C465FA721B5}"/>
              </a:ext>
            </a:extLst>
          </p:cNvPr>
          <p:cNvCxnSpPr>
            <a:cxnSpLocks/>
          </p:cNvCxnSpPr>
          <p:nvPr/>
        </p:nvCxnSpPr>
        <p:spPr>
          <a:xfrm>
            <a:off x="5853218" y="2956913"/>
            <a:ext cx="1269477" cy="1349712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riangle 60">
            <a:extLst>
              <a:ext uri="{FF2B5EF4-FFF2-40B4-BE49-F238E27FC236}">
                <a16:creationId xmlns:a16="http://schemas.microsoft.com/office/drawing/2014/main" id="{C25F19B1-E79F-B18B-57D9-9D42E72576EB}"/>
              </a:ext>
            </a:extLst>
          </p:cNvPr>
          <p:cNvSpPr/>
          <p:nvPr/>
        </p:nvSpPr>
        <p:spPr>
          <a:xfrm>
            <a:off x="398025" y="1237678"/>
            <a:ext cx="8831759" cy="5072806"/>
          </a:xfrm>
          <a:prstGeom prst="triangle">
            <a:avLst>
              <a:gd name="adj" fmla="val 48028"/>
            </a:avLst>
          </a:prstGeom>
          <a:noFill/>
          <a:ln w="444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C0A27088-6E5A-E060-A8A3-392E9C63B083}"/>
              </a:ext>
            </a:extLst>
          </p:cNvPr>
          <p:cNvSpPr/>
          <p:nvPr/>
        </p:nvSpPr>
        <p:spPr>
          <a:xfrm flipV="1">
            <a:off x="2862645" y="1366467"/>
            <a:ext cx="8831759" cy="5126408"/>
          </a:xfrm>
          <a:prstGeom prst="triangle">
            <a:avLst>
              <a:gd name="adj" fmla="val 48391"/>
            </a:avLst>
          </a:prstGeom>
          <a:noFill/>
          <a:ln w="444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id="{7C947F2C-28C2-23E5-4D11-FCC6927C0A7D}"/>
              </a:ext>
            </a:extLst>
          </p:cNvPr>
          <p:cNvSpPr/>
          <p:nvPr/>
        </p:nvSpPr>
        <p:spPr>
          <a:xfrm>
            <a:off x="434026" y="2851303"/>
            <a:ext cx="2711185" cy="1132718"/>
          </a:xfrm>
          <a:prstGeom prst="wedgeRoundRectCallout">
            <a:avLst>
              <a:gd name="adj1" fmla="val 21002"/>
              <a:gd name="adj2" fmla="val 7329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mixer is a normal </a:t>
            </a:r>
            <a:r>
              <a:rPr lang="en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IdP</a:t>
            </a:r>
            <a:r>
              <a:rPr lang="en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me…</a:t>
            </a:r>
          </a:p>
        </p:txBody>
      </p: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id="{A4CD53CB-D4FF-D674-4687-F4CD0FFE3815}"/>
              </a:ext>
            </a:extLst>
          </p:cNvPr>
          <p:cNvSpPr/>
          <p:nvPr/>
        </p:nvSpPr>
        <p:spPr>
          <a:xfrm>
            <a:off x="9311052" y="4150828"/>
            <a:ext cx="2711185" cy="1132718"/>
          </a:xfrm>
          <a:prstGeom prst="wedgeRoundRectCallout">
            <a:avLst>
              <a:gd name="adj1" fmla="val -28109"/>
              <a:gd name="adj2" fmla="val -7965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mixer is a normal </a:t>
            </a:r>
            <a:r>
              <a:rPr lang="en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RP</a:t>
            </a:r>
            <a:r>
              <a:rPr lang="en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me…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75E5EC-4E54-0328-88E9-279C99B2E820}"/>
              </a:ext>
            </a:extLst>
          </p:cNvPr>
          <p:cNvSpPr txBox="1"/>
          <p:nvPr/>
        </p:nvSpPr>
        <p:spPr>
          <a:xfrm>
            <a:off x="6991624" y="6302223"/>
            <a:ext cx="162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b="1" dirty="0"/>
              <a:t>Mixer</a:t>
            </a:r>
          </a:p>
        </p:txBody>
      </p:sp>
    </p:spTree>
    <p:extLst>
      <p:ext uri="{BB962C8B-B14F-4D97-AF65-F5344CB8AC3E}">
        <p14:creationId xmlns:p14="http://schemas.microsoft.com/office/powerpoint/2010/main" val="38317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4" grpId="0"/>
      <p:bldP spid="37" grpId="0"/>
      <p:bldP spid="46" grpId="0"/>
      <p:bldP spid="48" grpId="0"/>
      <p:bldP spid="61" grpId="0" animBg="1"/>
      <p:bldP spid="62" grpId="0" animBg="1"/>
      <p:bldP spid="62" grpId="1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55E0-35FC-1194-4F02-EA4C6B28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Feature I: Privacy-preserving using Blinded Identifiers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58363-62D7-13F1-3829-3EF223BC9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/>
                  <a:t>The Mixer is an </a:t>
                </a:r>
                <a:r>
                  <a:rPr lang="en-CN" dirty="0">
                    <a:solidFill>
                      <a:srgbClr val="FFC000"/>
                    </a:solidFill>
                  </a:rPr>
                  <a:t>RP</a:t>
                </a:r>
                <a:r>
                  <a:rPr lang="en-CN" dirty="0"/>
                  <a:t> to the Google and is an </a:t>
                </a:r>
                <a:r>
                  <a:rPr lang="en-CN" dirty="0">
                    <a:solidFill>
                      <a:srgbClr val="7030A0"/>
                    </a:solidFill>
                  </a:rPr>
                  <a:t>IdP</a:t>
                </a:r>
                <a:r>
                  <a:rPr lang="en-CN" dirty="0"/>
                  <a:t> to Spotify.</a:t>
                </a:r>
              </a:p>
              <a:p>
                <a:r>
                  <a:rPr lang="en-CN" dirty="0"/>
                  <a:t>The Mixer gets </a:t>
                </a:r>
                <a:r>
                  <a:rPr lang="en-CN" dirty="0">
                    <a:solidFill>
                      <a:srgbClr val="FFC000"/>
                    </a:solidFill>
                  </a:rPr>
                  <a:t>client_id_Mixer </a:t>
                </a:r>
                <a:r>
                  <a:rPr lang="en-CN" dirty="0"/>
                  <a:t>from Google (instead of  Spotify), this ID </a:t>
                </a:r>
                <a:r>
                  <a:rPr lang="en-CN" b="1" dirty="0"/>
                  <a:t>tells no information about Spotify</a:t>
                </a:r>
                <a:r>
                  <a:rPr lang="en-CN" dirty="0"/>
                  <a:t>, which can be used as a </a:t>
                </a:r>
                <a:r>
                  <a:rPr lang="en-CN" dirty="0">
                    <a:solidFill>
                      <a:srgbClr val="92D050"/>
                    </a:solidFill>
                  </a:rPr>
                  <a:t>blinded client_id</a:t>
                </a:r>
                <a:r>
                  <a:rPr lang="en-CN" dirty="0"/>
                  <a:t>.</a:t>
                </a:r>
              </a:p>
              <a:p>
                <a:r>
                  <a:rPr lang="en-CN" dirty="0"/>
                  <a:t>The Mixer gets </a:t>
                </a:r>
                <a:r>
                  <a:rPr lang="en-CN" dirty="0">
                    <a:solidFill>
                      <a:srgbClr val="C00000"/>
                    </a:solidFill>
                  </a:rPr>
                  <a:t>uid</a:t>
                </a:r>
                <a:r>
                  <a:rPr lang="en-CN" dirty="0"/>
                  <a:t> from Google. Blind it use: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𝑏𝑙𝑖𝑛𝑑𝑒𝑑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𝑢𝑖𝑑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𝑐𝑙𝑖𝑒𝑛𝑡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𝑠𝑎𝑙𝑡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dirty="0"/>
              </a:p>
              <a:p>
                <a:endParaRPr lang="en-CN" dirty="0"/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58363-62D7-13F1-3829-3EF223BC9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690FAE9-D34A-603A-10B2-42387DEB2646}"/>
              </a:ext>
            </a:extLst>
          </p:cNvPr>
          <p:cNvSpPr txBox="1"/>
          <p:nvPr/>
        </p:nvSpPr>
        <p:spPr>
          <a:xfrm>
            <a:off x="426639" y="5133474"/>
            <a:ext cx="24961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Pseudo-random function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CB43B-02BF-636C-A3C2-415FE0E5BB07}"/>
              </a:ext>
            </a:extLst>
          </p:cNvPr>
          <p:cNvSpPr txBox="1"/>
          <p:nvPr/>
        </p:nvSpPr>
        <p:spPr>
          <a:xfrm>
            <a:off x="3165540" y="5133474"/>
            <a:ext cx="18325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CN" dirty="0"/>
              <a:t>ixed random 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29A2B2-3F0D-07D7-A472-AEB518A851BB}"/>
              </a:ext>
            </a:extLst>
          </p:cNvPr>
          <p:cNvSpPr txBox="1"/>
          <p:nvPr/>
        </p:nvSpPr>
        <p:spPr>
          <a:xfrm>
            <a:off x="5205642" y="5133474"/>
            <a:ext cx="26244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RP’s </a:t>
            </a:r>
            <a:r>
              <a:rPr lang="en-US" dirty="0" err="1"/>
              <a:t>client_id</a:t>
            </a:r>
            <a:r>
              <a:rPr lang="en-CN" dirty="0"/>
              <a:t> at the Mixer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21B6A-D295-3DE2-91D3-7F5A8F0F46EB}"/>
              </a:ext>
            </a:extLst>
          </p:cNvPr>
          <p:cNvSpPr txBox="1"/>
          <p:nvPr/>
        </p:nvSpPr>
        <p:spPr>
          <a:xfrm>
            <a:off x="8072784" y="5133474"/>
            <a:ext cx="352372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Salt to prevent </a:t>
            </a:r>
            <a:r>
              <a:rPr lang="en-US" dirty="0" err="1"/>
              <a:t>Rainbowtable</a:t>
            </a:r>
            <a:r>
              <a:rPr lang="en-US" dirty="0"/>
              <a:t> attack</a:t>
            </a:r>
            <a:endParaRPr lang="en-C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D54A1D-512A-7129-C8BC-064245097AD3}"/>
              </a:ext>
            </a:extLst>
          </p:cNvPr>
          <p:cNvCxnSpPr/>
          <p:nvPr/>
        </p:nvCxnSpPr>
        <p:spPr>
          <a:xfrm flipV="1">
            <a:off x="1674737" y="4604084"/>
            <a:ext cx="1678063" cy="5211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4818A9-A77C-8665-349B-262F4927342E}"/>
              </a:ext>
            </a:extLst>
          </p:cNvPr>
          <p:cNvCxnSpPr>
            <a:cxnSpLocks/>
          </p:cNvCxnSpPr>
          <p:nvPr/>
        </p:nvCxnSpPr>
        <p:spPr>
          <a:xfrm flipV="1">
            <a:off x="4081817" y="4595881"/>
            <a:ext cx="79013" cy="52939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D54A1D-512A-7129-C8BC-064245097AD3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152015" y="4612287"/>
            <a:ext cx="365845" cy="5211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C24932-855A-D602-6452-992376B253F0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768509" y="4604084"/>
            <a:ext cx="2066136" cy="52939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FEB4028-F354-E9EE-ED15-66C719F2A695}"/>
              </a:ext>
            </a:extLst>
          </p:cNvPr>
          <p:cNvSpPr txBox="1"/>
          <p:nvPr/>
        </p:nvSpPr>
        <p:spPr>
          <a:xfrm>
            <a:off x="1200379" y="5646458"/>
            <a:ext cx="681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This</a:t>
            </a:r>
            <a:r>
              <a:rPr lang="en-CN" sz="2400" b="1" dirty="0"/>
              <a:t> </a:t>
            </a:r>
            <a:r>
              <a:rPr lang="en-CN" sz="2400" dirty="0">
                <a:solidFill>
                  <a:srgbClr val="92D050"/>
                </a:solidFill>
              </a:rPr>
              <a:t>blinded uid </a:t>
            </a:r>
            <a:r>
              <a:rPr lang="en-CN" sz="2400" b="1" dirty="0"/>
              <a:t>tells no information about the User.</a:t>
            </a:r>
          </a:p>
        </p:txBody>
      </p:sp>
    </p:spTree>
    <p:extLst>
      <p:ext uri="{BB962C8B-B14F-4D97-AF65-F5344CB8AC3E}">
        <p14:creationId xmlns:p14="http://schemas.microsoft.com/office/powerpoint/2010/main" val="6644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55E0-35FC-1194-4F02-EA4C6B28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Feature II: MISO is Backward Compatible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8363-62D7-13F1-3829-3EF223BC9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is </a:t>
            </a:r>
            <a:r>
              <a:rPr lang="en-US" b="1" dirty="0"/>
              <a:t>completely backward compatible</a:t>
            </a:r>
            <a:r>
              <a:rPr lang="en-US" dirty="0"/>
              <a:t> with deployed SSO systems.</a:t>
            </a:r>
          </a:p>
          <a:p>
            <a:r>
              <a:rPr lang="en-US" dirty="0"/>
              <a:t>We retrofit the mixer to the existing SSO architecture in a fully </a:t>
            </a:r>
            <a:r>
              <a:rPr lang="en-US" b="1" dirty="0"/>
              <a:t>transparent</a:t>
            </a:r>
            <a:r>
              <a:rPr lang="en-US" dirty="0"/>
              <a:t> way, thanks to the nested SSO design.</a:t>
            </a:r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F9D04-1436-3B35-BFE6-EC262B81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52" y="4468266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4F65A-27C1-B5F5-1442-AFA3B7EE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018" y="4468266"/>
            <a:ext cx="1325562" cy="1325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5DE0C-37E6-7602-D52D-CC8C82088A8C}"/>
              </a:ext>
            </a:extLst>
          </p:cNvPr>
          <p:cNvSpPr txBox="1"/>
          <p:nvPr/>
        </p:nvSpPr>
        <p:spPr>
          <a:xfrm>
            <a:off x="268755" y="5908961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B42AC-9C0D-E252-8A9C-867521D382D2}"/>
              </a:ext>
            </a:extLst>
          </p:cNvPr>
          <p:cNvSpPr txBox="1"/>
          <p:nvPr/>
        </p:nvSpPr>
        <p:spPr>
          <a:xfrm>
            <a:off x="9284259" y="5918364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B337B3-79A0-5A39-CBC6-73D420482409}"/>
              </a:ext>
            </a:extLst>
          </p:cNvPr>
          <p:cNvCxnSpPr>
            <a:cxnSpLocks/>
          </p:cNvCxnSpPr>
          <p:nvPr/>
        </p:nvCxnSpPr>
        <p:spPr>
          <a:xfrm>
            <a:off x="2501498" y="5086195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FBA9CB-FFCC-C46C-66B1-D1E66989B672}"/>
              </a:ext>
            </a:extLst>
          </p:cNvPr>
          <p:cNvSpPr txBox="1"/>
          <p:nvPr/>
        </p:nvSpPr>
        <p:spPr>
          <a:xfrm>
            <a:off x="3125502" y="4653412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AF9423-3017-809C-DE24-73F3D548CC90}"/>
              </a:ext>
            </a:extLst>
          </p:cNvPr>
          <p:cNvCxnSpPr>
            <a:cxnSpLocks/>
          </p:cNvCxnSpPr>
          <p:nvPr/>
        </p:nvCxnSpPr>
        <p:spPr>
          <a:xfrm flipH="1">
            <a:off x="2471419" y="5518978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2B533F-B633-4BE6-7895-8515ABB9EB55}"/>
              </a:ext>
            </a:extLst>
          </p:cNvPr>
          <p:cNvSpPr txBox="1"/>
          <p:nvPr/>
        </p:nvSpPr>
        <p:spPr>
          <a:xfrm>
            <a:off x="3197831" y="5679443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3CA0A9-9FD6-AB85-ECF1-64548688FA6D}"/>
              </a:ext>
            </a:extLst>
          </p:cNvPr>
          <p:cNvCxnSpPr>
            <a:cxnSpLocks/>
          </p:cNvCxnSpPr>
          <p:nvPr/>
        </p:nvCxnSpPr>
        <p:spPr>
          <a:xfrm>
            <a:off x="7336276" y="5086195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8F7FC8-8ECD-3D11-6885-DC3C10D5711D}"/>
              </a:ext>
            </a:extLst>
          </p:cNvPr>
          <p:cNvSpPr txBox="1"/>
          <p:nvPr/>
        </p:nvSpPr>
        <p:spPr>
          <a:xfrm>
            <a:off x="7960280" y="4653412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6B3D09-F7C0-CF96-D683-710511A2E6A3}"/>
              </a:ext>
            </a:extLst>
          </p:cNvPr>
          <p:cNvCxnSpPr>
            <a:cxnSpLocks/>
          </p:cNvCxnSpPr>
          <p:nvPr/>
        </p:nvCxnSpPr>
        <p:spPr>
          <a:xfrm flipH="1">
            <a:off x="7306197" y="5518978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013B9D-637A-939A-C9DC-14EEF3C8AA20}"/>
              </a:ext>
            </a:extLst>
          </p:cNvPr>
          <p:cNvSpPr txBox="1"/>
          <p:nvPr/>
        </p:nvSpPr>
        <p:spPr>
          <a:xfrm>
            <a:off x="8032609" y="5679443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6CDC66-13BD-9D69-4DB5-D4AA3386B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141" y="4237378"/>
            <a:ext cx="1881041" cy="1881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45ECBC-2F2F-C128-B413-C9505730FA52}"/>
              </a:ext>
            </a:extLst>
          </p:cNvPr>
          <p:cNvSpPr txBox="1"/>
          <p:nvPr/>
        </p:nvSpPr>
        <p:spPr>
          <a:xfrm>
            <a:off x="5583018" y="6309071"/>
            <a:ext cx="805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Mixer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D8BD70C-7B71-E434-EE0F-DC234C5CC3D2}"/>
              </a:ext>
            </a:extLst>
          </p:cNvPr>
          <p:cNvSpPr/>
          <p:nvPr/>
        </p:nvSpPr>
        <p:spPr>
          <a:xfrm>
            <a:off x="4851122" y="3879768"/>
            <a:ext cx="2310741" cy="24128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0F444CFF-5F2B-C484-213C-D4E230F56DFB}"/>
              </a:ext>
            </a:extLst>
          </p:cNvPr>
          <p:cNvSpPr/>
          <p:nvPr/>
        </p:nvSpPr>
        <p:spPr>
          <a:xfrm>
            <a:off x="6961355" y="3023199"/>
            <a:ext cx="4443312" cy="1767529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Unaware of the mixer…</a:t>
            </a:r>
            <a:endParaRPr lang="en-CN" sz="2400" dirty="0">
              <a:solidFill>
                <a:schemeClr val="tx1"/>
              </a:solidFill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F278E880-15AD-A400-E669-EA91BD62EA39}"/>
              </a:ext>
            </a:extLst>
          </p:cNvPr>
          <p:cNvSpPr txBox="1"/>
          <p:nvPr/>
        </p:nvSpPr>
        <p:spPr>
          <a:xfrm>
            <a:off x="7637986" y="5219140"/>
            <a:ext cx="1240295" cy="656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3600" dirty="0"/>
              <a:t>🤔️</a:t>
            </a:r>
          </a:p>
        </p:txBody>
      </p:sp>
    </p:spTree>
    <p:extLst>
      <p:ext uri="{BB962C8B-B14F-4D97-AF65-F5344CB8AC3E}">
        <p14:creationId xmlns:p14="http://schemas.microsoft.com/office/powerpoint/2010/main" val="15594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55E0-35FC-1194-4F02-EA4C6B28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Feature III: MISO is Trustworthy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8363-62D7-13F1-3829-3EF223BC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8883"/>
          </a:xfrm>
        </p:spPr>
        <p:txBody>
          <a:bodyPr/>
          <a:lstStyle/>
          <a:p>
            <a:r>
              <a:rPr lang="en-CN" b="1" dirty="0"/>
              <a:t>The Mixer is fully trusted </a:t>
            </a:r>
          </a:p>
          <a:p>
            <a:r>
              <a:rPr lang="en-CN" dirty="0"/>
              <a:t>The Mixer can </a:t>
            </a:r>
            <a:r>
              <a:rPr lang="en-US" dirty="0"/>
              <a:t>keep the confidentiality and integrity of its code and data</a:t>
            </a:r>
          </a:p>
          <a:p>
            <a:r>
              <a:rPr lang="en-US" dirty="0"/>
              <a:t>The Mixer can complete its duty (described in code) without missing a beat.</a:t>
            </a:r>
            <a:endParaRPr lang="en-CN" dirty="0"/>
          </a:p>
          <a:p>
            <a:endParaRPr lang="en-CN" dirty="0"/>
          </a:p>
        </p:txBody>
      </p:sp>
      <p:pic>
        <p:nvPicPr>
          <p:cNvPr id="2050" name="Picture 2" descr="Intel® Software Guard Extensions (Intel® SGX) Web-Based Training">
            <a:extLst>
              <a:ext uri="{FF2B5EF4-FFF2-40B4-BE49-F238E27FC236}">
                <a16:creationId xmlns:a16="http://schemas.microsoft.com/office/drawing/2014/main" id="{30C8B60E-BB63-9733-EC3A-25CED4D9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14" y="4041960"/>
            <a:ext cx="3630455" cy="27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BAEA4A-E41B-D40E-A300-98E792854B7A}"/>
              </a:ext>
            </a:extLst>
          </p:cNvPr>
          <p:cNvSpPr txBox="1"/>
          <p:nvPr/>
        </p:nvSpPr>
        <p:spPr>
          <a:xfrm>
            <a:off x="6948702" y="4795379"/>
            <a:ext cx="4913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chemeClr val="accent6"/>
                </a:solidFill>
              </a:rPr>
              <a:t>Trusted Execution Environment</a:t>
            </a:r>
            <a:r>
              <a:rPr lang="en-CN" sz="2400" dirty="0"/>
              <a:t>, e.g., </a:t>
            </a:r>
          </a:p>
          <a:p>
            <a:r>
              <a:rPr lang="en-CN" sz="2400" dirty="0"/>
              <a:t>Intel SGX, can be used to </a:t>
            </a:r>
          </a:p>
          <a:p>
            <a:r>
              <a:rPr lang="en-CN" sz="2400" dirty="0"/>
              <a:t>safeguard the Mixer</a:t>
            </a:r>
          </a:p>
        </p:txBody>
      </p:sp>
    </p:spTree>
    <p:extLst>
      <p:ext uri="{BB962C8B-B14F-4D97-AF65-F5344CB8AC3E}">
        <p14:creationId xmlns:p14="http://schemas.microsoft.com/office/powerpoint/2010/main" val="17922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55E0-35FC-1194-4F02-EA4C6B28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Feature III: Using TEE to Safeguard the Mixer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DB6D03-FA99-BB13-AFC2-34EA2DD4E1E3}"/>
              </a:ext>
            </a:extLst>
          </p:cNvPr>
          <p:cNvSpPr/>
          <p:nvPr/>
        </p:nvSpPr>
        <p:spPr>
          <a:xfrm>
            <a:off x="2971205" y="4449503"/>
            <a:ext cx="3023607" cy="22007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7FAB6-0213-3B40-6E95-859FA7AC4A58}"/>
              </a:ext>
            </a:extLst>
          </p:cNvPr>
          <p:cNvSpPr txBox="1"/>
          <p:nvPr/>
        </p:nvSpPr>
        <p:spPr>
          <a:xfrm>
            <a:off x="3038324" y="4545764"/>
            <a:ext cx="268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Physical Machine (Server)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10AB4E12-7E33-8C31-DC99-345CE3BC1DA0}"/>
              </a:ext>
            </a:extLst>
          </p:cNvPr>
          <p:cNvSpPr/>
          <p:nvPr/>
        </p:nvSpPr>
        <p:spPr>
          <a:xfrm>
            <a:off x="3172804" y="4940674"/>
            <a:ext cx="2683110" cy="1508080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29160-148B-F62F-2082-0F70C09EF35C}"/>
              </a:ext>
            </a:extLst>
          </p:cNvPr>
          <p:cNvSpPr txBox="1"/>
          <p:nvPr/>
        </p:nvSpPr>
        <p:spPr>
          <a:xfrm>
            <a:off x="3172803" y="4919321"/>
            <a:ext cx="14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Intel SGX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65B1A7-4FD0-6A1F-5BAA-4F291109DD97}"/>
              </a:ext>
            </a:extLst>
          </p:cNvPr>
          <p:cNvSpPr/>
          <p:nvPr/>
        </p:nvSpPr>
        <p:spPr>
          <a:xfrm>
            <a:off x="3853258" y="5236580"/>
            <a:ext cx="1473318" cy="10205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E980B-FD61-3CAD-201A-25BC29E105C8}"/>
              </a:ext>
            </a:extLst>
          </p:cNvPr>
          <p:cNvSpPr txBox="1"/>
          <p:nvPr/>
        </p:nvSpPr>
        <p:spPr>
          <a:xfrm>
            <a:off x="3886151" y="5195565"/>
            <a:ext cx="121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TLS Server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AEE27-DFD1-6A23-3F3B-C6CA2C23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350" y="5480259"/>
            <a:ext cx="679058" cy="6790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B31B22-0CDD-D54F-E463-9FB411AA54A6}"/>
              </a:ext>
            </a:extLst>
          </p:cNvPr>
          <p:cNvCxnSpPr>
            <a:cxnSpLocks/>
          </p:cNvCxnSpPr>
          <p:nvPr/>
        </p:nvCxnSpPr>
        <p:spPr>
          <a:xfrm flipV="1">
            <a:off x="5132844" y="4853645"/>
            <a:ext cx="2385409" cy="7274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28FD18-F083-06BC-199B-B316FA913D1D}"/>
              </a:ext>
            </a:extLst>
          </p:cNvPr>
          <p:cNvCxnSpPr>
            <a:cxnSpLocks/>
          </p:cNvCxnSpPr>
          <p:nvPr/>
        </p:nvCxnSpPr>
        <p:spPr>
          <a:xfrm flipV="1">
            <a:off x="5132844" y="5581076"/>
            <a:ext cx="2229001" cy="27684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B31B22-0CDD-D54F-E463-9FB411AA54A6}"/>
              </a:ext>
            </a:extLst>
          </p:cNvPr>
          <p:cNvCxnSpPr>
            <a:cxnSpLocks/>
          </p:cNvCxnSpPr>
          <p:nvPr/>
        </p:nvCxnSpPr>
        <p:spPr>
          <a:xfrm>
            <a:off x="5067301" y="6110208"/>
            <a:ext cx="2616867" cy="1242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FB01B9-0815-0140-7946-CCA80AD6A37B}"/>
              </a:ext>
            </a:extLst>
          </p:cNvPr>
          <p:cNvSpPr txBox="1"/>
          <p:nvPr/>
        </p:nvSpPr>
        <p:spPr>
          <a:xfrm>
            <a:off x="6178237" y="6379581"/>
            <a:ext cx="21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HTTPS Connections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DEFD1-E7ED-F3AE-F011-763F7629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168" y="4470401"/>
            <a:ext cx="1925053" cy="1925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CC2964-30F6-8F83-7F4B-20F24AF1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576" y="4199507"/>
            <a:ext cx="673311" cy="6733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201606-2839-3395-E0D1-BE372879C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949" y="4723739"/>
            <a:ext cx="525188" cy="5251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900C60-5357-6CC2-16E7-11391BAEA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31" y="2143635"/>
            <a:ext cx="841360" cy="8413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03501B-E62E-CA7D-231A-415768E48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263" y="2071471"/>
            <a:ext cx="985688" cy="985688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F04F81-D4B2-7291-EA45-7EC73E9203C6}"/>
              </a:ext>
            </a:extLst>
          </p:cNvPr>
          <p:cNvSpPr/>
          <p:nvPr/>
        </p:nvSpPr>
        <p:spPr>
          <a:xfrm>
            <a:off x="7596982" y="1463951"/>
            <a:ext cx="3023607" cy="22007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13F548-3452-1716-9BF9-3A908B1B83A2}"/>
              </a:ext>
            </a:extLst>
          </p:cNvPr>
          <p:cNvSpPr txBox="1"/>
          <p:nvPr/>
        </p:nvSpPr>
        <p:spPr>
          <a:xfrm>
            <a:off x="7664101" y="1560212"/>
            <a:ext cx="268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Physical Machine (Server)</a:t>
            </a:r>
          </a:p>
        </p:txBody>
      </p:sp>
      <p:sp>
        <p:nvSpPr>
          <p:cNvPr id="32" name="Snip Single Corner Rectangle 31">
            <a:extLst>
              <a:ext uri="{FF2B5EF4-FFF2-40B4-BE49-F238E27FC236}">
                <a16:creationId xmlns:a16="http://schemas.microsoft.com/office/drawing/2014/main" id="{CB4DA510-5115-E4DD-CEEF-B1D1DF5211CC}"/>
              </a:ext>
            </a:extLst>
          </p:cNvPr>
          <p:cNvSpPr/>
          <p:nvPr/>
        </p:nvSpPr>
        <p:spPr>
          <a:xfrm>
            <a:off x="7798581" y="1970558"/>
            <a:ext cx="2649988" cy="1492643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10741-0FE6-14D8-7D31-608B24136234}"/>
              </a:ext>
            </a:extLst>
          </p:cNvPr>
          <p:cNvSpPr txBox="1"/>
          <p:nvPr/>
        </p:nvSpPr>
        <p:spPr>
          <a:xfrm>
            <a:off x="7798580" y="1933769"/>
            <a:ext cx="14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Intel SGX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867CA6-DD29-AEAC-6BF1-749B71983987}"/>
              </a:ext>
            </a:extLst>
          </p:cNvPr>
          <p:cNvCxnSpPr>
            <a:cxnSpLocks/>
          </p:cNvCxnSpPr>
          <p:nvPr/>
        </p:nvCxnSpPr>
        <p:spPr>
          <a:xfrm>
            <a:off x="2971205" y="2564315"/>
            <a:ext cx="654311" cy="0"/>
          </a:xfrm>
          <a:prstGeom prst="straightConnector1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92D819F-E97C-81BD-E489-F4C64C828026}"/>
              </a:ext>
            </a:extLst>
          </p:cNvPr>
          <p:cNvSpPr txBox="1"/>
          <p:nvPr/>
        </p:nvSpPr>
        <p:spPr>
          <a:xfrm>
            <a:off x="2552383" y="3306215"/>
            <a:ext cx="177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The Mixer’s code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88A3EAF5-481B-AB95-299E-BF8008EEC7EB}"/>
              </a:ext>
            </a:extLst>
          </p:cNvPr>
          <p:cNvSpPr/>
          <p:nvPr/>
        </p:nvSpPr>
        <p:spPr>
          <a:xfrm>
            <a:off x="5434182" y="2590797"/>
            <a:ext cx="3439381" cy="2681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FA302-53E9-34F7-67D2-EAA3366896FC}"/>
              </a:ext>
            </a:extLst>
          </p:cNvPr>
          <p:cNvSpPr txBox="1"/>
          <p:nvPr/>
        </p:nvSpPr>
        <p:spPr>
          <a:xfrm>
            <a:off x="6659736" y="226228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load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A6E290-28BA-1B88-CC79-BCBB83A3FBCB}"/>
              </a:ext>
            </a:extLst>
          </p:cNvPr>
          <p:cNvCxnSpPr>
            <a:cxnSpLocks/>
          </p:cNvCxnSpPr>
          <p:nvPr/>
        </p:nvCxnSpPr>
        <p:spPr>
          <a:xfrm>
            <a:off x="1838490" y="4042611"/>
            <a:ext cx="8679494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0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000" dirty="0"/>
              <a:t>One More Problem: </a:t>
            </a:r>
            <a:r>
              <a:rPr lang="en-US" sz="4000" dirty="0"/>
              <a:t>Single-point Failures of Account Security and Availability</a:t>
            </a:r>
            <a:endParaRPr lang="en-C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6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3" y="4404099"/>
            <a:ext cx="1325562" cy="13255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3936569" y="2803578"/>
            <a:ext cx="1053885" cy="1250843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3815592" y="298602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2555640" y="5836078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7363534" y="5844793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4990454" y="5066879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FDBA3-FFAC-CD7F-5F63-AAF63D634AE6}"/>
              </a:ext>
            </a:extLst>
          </p:cNvPr>
          <p:cNvSpPr txBox="1"/>
          <p:nvPr/>
        </p:nvSpPr>
        <p:spPr>
          <a:xfrm>
            <a:off x="5614458" y="463409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067544" cy="130098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7843505" y="29860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4960375" y="5499662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5686787" y="566012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5146" y="2701216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3083215" y="2376491"/>
            <a:ext cx="1268886" cy="138689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08C60ED4-058F-4FB8-3D9B-03F04704B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3534" y="2258662"/>
            <a:ext cx="1704969" cy="1704969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553EBA5B-97A5-112A-F4F9-C3D97A5CCA03}"/>
              </a:ext>
            </a:extLst>
          </p:cNvPr>
          <p:cNvSpPr/>
          <p:nvPr/>
        </p:nvSpPr>
        <p:spPr>
          <a:xfrm>
            <a:off x="7175715" y="4690996"/>
            <a:ext cx="4410032" cy="1878269"/>
          </a:xfrm>
          <a:prstGeom prst="wedgeRoundRectCallout">
            <a:avLst>
              <a:gd name="adj1" fmla="val -26363"/>
              <a:gd name="adj2" fmla="val -93251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rgbClr val="C00000"/>
                </a:solidFill>
              </a:rPr>
              <a:t>What if your account is unavailable or </a:t>
            </a:r>
            <a:r>
              <a:rPr lang="en-US" sz="2400" dirty="0">
                <a:solidFill>
                  <a:srgbClr val="C00000"/>
                </a:solidFill>
              </a:rPr>
              <a:t>compromised on Google?</a:t>
            </a:r>
            <a:endParaRPr lang="en-CN" sz="24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B60CD-022B-37B9-08DF-E66C2F487B90}"/>
              </a:ext>
            </a:extLst>
          </p:cNvPr>
          <p:cNvSpPr txBox="1"/>
          <p:nvPr/>
        </p:nvSpPr>
        <p:spPr>
          <a:xfrm>
            <a:off x="1287628" y="5176496"/>
            <a:ext cx="49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3600" dirty="0"/>
              <a:t>🤔️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FB1F1726-C5E3-F9F1-50F7-6971E9823BE3}"/>
              </a:ext>
            </a:extLst>
          </p:cNvPr>
          <p:cNvSpPr/>
          <p:nvPr/>
        </p:nvSpPr>
        <p:spPr>
          <a:xfrm>
            <a:off x="440406" y="2040366"/>
            <a:ext cx="4742095" cy="2535836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You could not log into the </a:t>
            </a:r>
            <a:r>
              <a:rPr lang="en-CN" sz="2400" b="1" dirty="0">
                <a:solidFill>
                  <a:schemeClr val="tx1"/>
                </a:solidFill>
              </a:rPr>
              <a:t>same account </a:t>
            </a:r>
            <a:r>
              <a:rPr lang="en-CN" sz="2400" dirty="0">
                <a:solidFill>
                  <a:schemeClr val="tx1"/>
                </a:solidFill>
              </a:rPr>
              <a:t>of your RP AND all your data is unaccessible!</a:t>
            </a:r>
          </a:p>
        </p:txBody>
      </p:sp>
    </p:spTree>
    <p:extLst>
      <p:ext uri="{BB962C8B-B14F-4D97-AF65-F5344CB8AC3E}">
        <p14:creationId xmlns:p14="http://schemas.microsoft.com/office/powerpoint/2010/main" val="25142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Extension: (Multi-IdP) MISO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566" y="4870260"/>
            <a:ext cx="859399" cy="8593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2939018" y="2803578"/>
            <a:ext cx="2051436" cy="1128519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4019157" y="3357381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477303" y="5844793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10491930" y="596270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2710046" y="5022027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FDBA3-FFAC-CD7F-5F63-AAF63D634AE6}"/>
              </a:ext>
            </a:extLst>
          </p:cNvPr>
          <p:cNvSpPr txBox="1"/>
          <p:nvPr/>
        </p:nvSpPr>
        <p:spPr>
          <a:xfrm>
            <a:off x="3334050" y="4589244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640139" cy="1153592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8121799" y="28627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2679967" y="5454810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3406379" y="5615275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9019" y="2708941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2239754" y="2376491"/>
            <a:ext cx="2112347" cy="1165556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451838-7B43-AC34-611B-4714A155D8ED}"/>
              </a:ext>
            </a:extLst>
          </p:cNvPr>
          <p:cNvCxnSpPr>
            <a:cxnSpLocks/>
          </p:cNvCxnSpPr>
          <p:nvPr/>
        </p:nvCxnSpPr>
        <p:spPr>
          <a:xfrm>
            <a:off x="7544824" y="5022027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AF76A9-998F-80B8-3072-C6D61AD289CB}"/>
              </a:ext>
            </a:extLst>
          </p:cNvPr>
          <p:cNvSpPr txBox="1"/>
          <p:nvPr/>
        </p:nvSpPr>
        <p:spPr>
          <a:xfrm>
            <a:off x="8168828" y="4589244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751977-B143-E7B6-6BB3-E86D925189F9}"/>
              </a:ext>
            </a:extLst>
          </p:cNvPr>
          <p:cNvCxnSpPr>
            <a:cxnSpLocks/>
          </p:cNvCxnSpPr>
          <p:nvPr/>
        </p:nvCxnSpPr>
        <p:spPr>
          <a:xfrm flipH="1">
            <a:off x="7514745" y="5454810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064E35-9F8F-D923-3455-C8D882F0836A}"/>
              </a:ext>
            </a:extLst>
          </p:cNvPr>
          <p:cNvSpPr txBox="1"/>
          <p:nvPr/>
        </p:nvSpPr>
        <p:spPr>
          <a:xfrm>
            <a:off x="8241157" y="5615275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346D8B-2901-78DD-98D1-B2B327D06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689" y="4173210"/>
            <a:ext cx="1881041" cy="18810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011B6E-345C-D823-11A7-4F824845D8D0}"/>
              </a:ext>
            </a:extLst>
          </p:cNvPr>
          <p:cNvSpPr txBox="1"/>
          <p:nvPr/>
        </p:nvSpPr>
        <p:spPr>
          <a:xfrm>
            <a:off x="5791566" y="6244903"/>
            <a:ext cx="805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Mixer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AF3581E8-49DC-B3EC-E8A5-1A149613626F}"/>
              </a:ext>
            </a:extLst>
          </p:cNvPr>
          <p:cNvSpPr/>
          <p:nvPr/>
        </p:nvSpPr>
        <p:spPr>
          <a:xfrm>
            <a:off x="6664270" y="1350675"/>
            <a:ext cx="5385183" cy="1878269"/>
          </a:xfrm>
          <a:prstGeom prst="wedgeRoundRectCallout">
            <a:avLst>
              <a:gd name="adj1" fmla="val 28167"/>
              <a:gd name="adj2" fmla="val 9965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accent6"/>
                </a:solidFill>
              </a:rPr>
              <a:t>Users can choose to authenticate in a </a:t>
            </a:r>
            <a:r>
              <a:rPr lang="en-CN" sz="2800" b="1" dirty="0">
                <a:solidFill>
                  <a:schemeClr val="accent6"/>
                </a:solidFill>
              </a:rPr>
              <a:t>threshold fashion</a:t>
            </a:r>
            <a:r>
              <a:rPr lang="en-CN" sz="2800" dirty="0">
                <a:solidFill>
                  <a:schemeClr val="accent6"/>
                </a:solidFill>
              </a:rPr>
              <a:t>, e.g., 2 of 3 of the IdPs.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A4D668-5569-98F6-0A05-55B0AF11E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8642" y="5210335"/>
            <a:ext cx="859399" cy="8593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F04C13-2F55-D1EC-E737-95ED7D2EC2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5655" y="4481435"/>
            <a:ext cx="859399" cy="859399"/>
          </a:xfrm>
          <a:prstGeom prst="rect">
            <a:avLst/>
          </a:prstGeom>
        </p:spPr>
      </p:pic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BB94E8EE-124C-324C-D2F6-9A4935B3C403}"/>
              </a:ext>
            </a:extLst>
          </p:cNvPr>
          <p:cNvSpPr/>
          <p:nvPr/>
        </p:nvSpPr>
        <p:spPr>
          <a:xfrm>
            <a:off x="579823" y="1373905"/>
            <a:ext cx="5385183" cy="1878269"/>
          </a:xfrm>
          <a:prstGeom prst="wedgeRoundRectCallout">
            <a:avLst>
              <a:gd name="adj1" fmla="val 34721"/>
              <a:gd name="adj2" fmla="val 10136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accent6"/>
                </a:solidFill>
              </a:rPr>
              <a:t>The mixer </a:t>
            </a:r>
            <a:r>
              <a:rPr lang="en-CN" sz="2800" b="1" dirty="0">
                <a:solidFill>
                  <a:schemeClr val="accent6"/>
                </a:solidFill>
              </a:rPr>
              <a:t>saves and checks </a:t>
            </a:r>
            <a:r>
              <a:rPr lang="en-CN" sz="2800" dirty="0">
                <a:solidFill>
                  <a:schemeClr val="accent6"/>
                </a:solidFill>
              </a:rPr>
              <a:t>the IdP authenticate information.</a:t>
            </a:r>
          </a:p>
        </p:txBody>
      </p: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40986371-B37A-3DA0-E9F5-72046DFAE857}"/>
              </a:ext>
            </a:extLst>
          </p:cNvPr>
          <p:cNvSpPr/>
          <p:nvPr/>
        </p:nvSpPr>
        <p:spPr>
          <a:xfrm>
            <a:off x="2810986" y="3184000"/>
            <a:ext cx="4742095" cy="2535836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b="1" dirty="0">
                <a:solidFill>
                  <a:schemeClr val="tx1"/>
                </a:solidFill>
              </a:rPr>
              <a:t>Less secure</a:t>
            </a:r>
            <a:r>
              <a:rPr lang="en-CN" sz="2400" dirty="0">
                <a:solidFill>
                  <a:schemeClr val="tx1"/>
                </a:solidFill>
              </a:rPr>
              <a:t>, since the Mixer needs to keep the information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1614F-AD11-1505-EE72-BE2570115DAF}"/>
              </a:ext>
            </a:extLst>
          </p:cNvPr>
          <p:cNvSpPr txBox="1"/>
          <p:nvPr/>
        </p:nvSpPr>
        <p:spPr>
          <a:xfrm>
            <a:off x="3552752" y="6145071"/>
            <a:ext cx="49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3600" dirty="0"/>
              <a:t>🤔️</a:t>
            </a:r>
          </a:p>
        </p:txBody>
      </p:sp>
    </p:spTree>
    <p:extLst>
      <p:ext uri="{BB962C8B-B14F-4D97-AF65-F5344CB8AC3E}">
        <p14:creationId xmlns:p14="http://schemas.microsoft.com/office/powerpoint/2010/main" val="27878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36" grpId="0" animBg="1"/>
      <p:bldP spid="36" grpId="1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322D-2A93-C90B-FFC4-8922A0B7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AF72-B6CC-0056-4890-9C7B0130A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N" sz="3200" dirty="0"/>
              <a:t>The Mixer is implemented in Golang, supported by E</a:t>
            </a:r>
            <a:r>
              <a:rPr lang="en-US" sz="3200" dirty="0"/>
              <a:t>G</a:t>
            </a:r>
            <a:r>
              <a:rPr lang="en-CN" sz="3200" dirty="0"/>
              <a:t>o for SGX libOS.</a:t>
            </a:r>
          </a:p>
          <a:p>
            <a:r>
              <a:rPr lang="en-CN" sz="3200" dirty="0"/>
              <a:t>Server: 30GB ram, SGX enabled.</a:t>
            </a:r>
          </a:p>
          <a:p>
            <a:r>
              <a:rPr lang="en-CN" sz="3200" dirty="0"/>
              <a:t>All connections using TLS, X.509 certificates are installed on our server.</a:t>
            </a:r>
          </a:p>
          <a:p>
            <a:r>
              <a:rPr lang="en-CN" sz="3200" dirty="0"/>
              <a:t>Tested with Google, Facebook, and Github as IdPs.</a:t>
            </a:r>
          </a:p>
        </p:txBody>
      </p:sp>
    </p:spTree>
    <p:extLst>
      <p:ext uri="{BB962C8B-B14F-4D97-AF65-F5344CB8AC3E}">
        <p14:creationId xmlns:p14="http://schemas.microsoft.com/office/powerpoint/2010/main" val="114788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322D-2A93-C90B-FFC4-8922A0B7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End-to-end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27B83-D2FA-7B16-0468-5778B6FA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1923221"/>
            <a:ext cx="5144169" cy="3900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70B36-1ED2-9497-A4E2-3CB822C23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32" y="1811852"/>
            <a:ext cx="5144168" cy="4011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080666-8BAC-839F-04E2-84D2D92B2885}"/>
              </a:ext>
            </a:extLst>
          </p:cNvPr>
          <p:cNvSpPr txBox="1"/>
          <p:nvPr/>
        </p:nvSpPr>
        <p:spPr>
          <a:xfrm>
            <a:off x="838200" y="5944908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MISO roughly incurs 2× more latency when compared with the normal SSO</a:t>
            </a:r>
            <a:endParaRPr lang="en-C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D0B72-5A19-1ECF-362B-F3DD07C7B69A}"/>
              </a:ext>
            </a:extLst>
          </p:cNvPr>
          <p:cNvSpPr txBox="1"/>
          <p:nvPr/>
        </p:nvSpPr>
        <p:spPr>
          <a:xfrm>
            <a:off x="6591971" y="6056277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involvement of SGX brings less than 15% extra overhead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15492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9CD6-C281-517F-7F3E-AD2B587A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8782-1B6C-C2F3-A395-9304E744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4591"/>
          </a:xfrm>
        </p:spPr>
        <p:txBody>
          <a:bodyPr>
            <a:noAutofit/>
          </a:bodyPr>
          <a:lstStyle/>
          <a:p>
            <a:r>
              <a:rPr lang="en-CN" sz="3000" dirty="0"/>
              <a:t>We propose the</a:t>
            </a:r>
            <a:r>
              <a:rPr lang="en-US" sz="3000" dirty="0"/>
              <a:t> first </a:t>
            </a:r>
            <a:r>
              <a:rPr lang="en-US" sz="3000" b="1" dirty="0"/>
              <a:t>legacy-compatible privacy-preserving </a:t>
            </a:r>
            <a:r>
              <a:rPr lang="en-US" sz="3000" dirty="0"/>
              <a:t>SSO</a:t>
            </a:r>
          </a:p>
          <a:p>
            <a:r>
              <a:rPr lang="en-US" sz="3000" dirty="0"/>
              <a:t>MISO achieves four security and privacy goals:</a:t>
            </a:r>
          </a:p>
          <a:p>
            <a:pPr lvl="1"/>
            <a:r>
              <a:rPr lang="en-US" sz="3000" dirty="0"/>
              <a:t>user account </a:t>
            </a:r>
            <a:r>
              <a:rPr lang="en-US" sz="3000" dirty="0" err="1"/>
              <a:t>unlinkability</a:t>
            </a:r>
            <a:r>
              <a:rPr lang="en-US" sz="3000" dirty="0"/>
              <a:t> by the IdP</a:t>
            </a:r>
          </a:p>
          <a:p>
            <a:pPr lvl="1"/>
            <a:r>
              <a:rPr lang="en-US" sz="3000" dirty="0" err="1"/>
              <a:t>unlinkability</a:t>
            </a:r>
            <a:r>
              <a:rPr lang="en-US" sz="3000" dirty="0"/>
              <a:t> across RPs</a:t>
            </a:r>
          </a:p>
          <a:p>
            <a:pPr lvl="1"/>
            <a:r>
              <a:rPr lang="en-US" sz="3000" dirty="0"/>
              <a:t>selective disclosure of user identity</a:t>
            </a:r>
          </a:p>
          <a:p>
            <a:pPr lvl="1"/>
            <a:r>
              <a:rPr lang="en-US" sz="3000" dirty="0"/>
              <a:t>robust to single-point of failures (</a:t>
            </a:r>
            <a:r>
              <a:rPr lang="en-US" sz="3000" dirty="0" err="1"/>
              <a:t>w.r.t.</a:t>
            </a:r>
            <a:r>
              <a:rPr lang="en-US" sz="3000" dirty="0"/>
              <a:t> account availability)</a:t>
            </a:r>
          </a:p>
          <a:p>
            <a:r>
              <a:rPr lang="en-US" sz="3000" dirty="0"/>
              <a:t>Our prototype implementation and evaluation suggest that MISO enjoys high usability in real-world applications</a:t>
            </a:r>
          </a:p>
          <a:p>
            <a:pPr marL="457200" lvl="1" indent="0">
              <a:buNone/>
            </a:pPr>
            <a:endParaRPr lang="en-CN" sz="3000" dirty="0"/>
          </a:p>
        </p:txBody>
      </p:sp>
    </p:spTree>
    <p:extLst>
      <p:ext uri="{BB962C8B-B14F-4D97-AF65-F5344CB8AC3E}">
        <p14:creationId xmlns:p14="http://schemas.microsoft.com/office/powerpoint/2010/main" val="42195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FB57-0E86-0BFB-6D8D-81F37BE8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What is Single Sign-on (SSO)?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C285B-4EBC-1EC1-AE3B-3D74ED9F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5671"/>
            <a:ext cx="4138293" cy="3967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6A60A503-C348-2993-44BA-7CB2C17EF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533" y="3429000"/>
            <a:ext cx="655919" cy="655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EBF34-E36F-08C5-A9FC-34831FCEA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097" y="1468543"/>
            <a:ext cx="4706319" cy="4721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0EB2C50-B46B-11CE-9AA9-15ED3BCFA4ED}"/>
              </a:ext>
            </a:extLst>
          </p:cNvPr>
          <p:cNvSpPr/>
          <p:nvPr/>
        </p:nvSpPr>
        <p:spPr>
          <a:xfrm>
            <a:off x="5669357" y="2819491"/>
            <a:ext cx="853286" cy="4610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E99E3-50ED-261E-3AA5-CF176948B9C9}"/>
              </a:ext>
            </a:extLst>
          </p:cNvPr>
          <p:cNvSpPr txBox="1"/>
          <p:nvPr/>
        </p:nvSpPr>
        <p:spPr>
          <a:xfrm>
            <a:off x="1197615" y="6189850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  </a:t>
            </a:r>
            <a:r>
              <a:rPr lang="en-CN" dirty="0"/>
              <a:t>Party App (RP) you want to log in…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FB23C-BB70-2C50-257C-9A47D04BEA77}"/>
              </a:ext>
            </a:extLst>
          </p:cNvPr>
          <p:cNvSpPr txBox="1"/>
          <p:nvPr/>
        </p:nvSpPr>
        <p:spPr>
          <a:xfrm>
            <a:off x="7195014" y="6363730"/>
            <a:ext cx="489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…just authenticate with the Identity Provider (IdP)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CACBDF-A93E-F5B5-88A0-FE732025D0B3}"/>
              </a:ext>
            </a:extLst>
          </p:cNvPr>
          <p:cNvSpPr txBox="1"/>
          <p:nvPr/>
        </p:nvSpPr>
        <p:spPr>
          <a:xfrm>
            <a:off x="5846076" y="5276170"/>
            <a:ext cx="49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3600" dirty="0"/>
              <a:t>🤔️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27EA4D2A-95CF-3B39-4240-2D730F8AAF41}"/>
              </a:ext>
            </a:extLst>
          </p:cNvPr>
          <p:cNvSpPr/>
          <p:nvPr/>
        </p:nvSpPr>
        <p:spPr>
          <a:xfrm>
            <a:off x="5624422" y="3454446"/>
            <a:ext cx="2539579" cy="1503894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</a:rPr>
              <a:t>I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do not want to CREATE a new account!</a:t>
            </a:r>
            <a:endParaRPr lang="en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A824-AD64-38D2-9827-9FA99D5F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Thanks for listening!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24E92-C441-28D1-8759-FD6A6CCE2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Contact </a:t>
            </a:r>
            <a:r>
              <a:rPr lang="en-CN" u="sng" dirty="0"/>
              <a:t>Rongwu Xu</a:t>
            </a:r>
            <a:r>
              <a:rPr lang="en-CN" dirty="0"/>
              <a:t> for more details</a:t>
            </a:r>
          </a:p>
          <a:p>
            <a:r>
              <a:rPr lang="en-CN" dirty="0">
                <a:hlinkClick r:id="rId2"/>
              </a:rPr>
              <a:t>xrw22@mails.tsinghua.edu.cn</a:t>
            </a:r>
            <a:r>
              <a:rPr lang="en-C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C6881-8463-CC46-54BB-D2371C98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38" y="3782460"/>
            <a:ext cx="1776130" cy="1776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C5A7A-4323-2914-2F8F-BB1F621F622E}"/>
              </a:ext>
            </a:extLst>
          </p:cNvPr>
          <p:cNvSpPr txBox="1"/>
          <p:nvPr/>
        </p:nvSpPr>
        <p:spPr>
          <a:xfrm>
            <a:off x="9775992" y="558557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arXiv full version</a:t>
            </a:r>
          </a:p>
        </p:txBody>
      </p:sp>
    </p:spTree>
    <p:extLst>
      <p:ext uri="{BB962C8B-B14F-4D97-AF65-F5344CB8AC3E}">
        <p14:creationId xmlns:p14="http://schemas.microsoft.com/office/powerpoint/2010/main" val="7491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D27-D126-9ED0-3E93-EE5CA139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Pros &amp; Cons of 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1E50-3828-43EA-96CF-9526D8BDB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183" cy="4351338"/>
          </a:xfrm>
        </p:spPr>
        <p:txBody>
          <a:bodyPr>
            <a:normAutofit/>
          </a:bodyPr>
          <a:lstStyle/>
          <a:p>
            <a:r>
              <a:rPr lang="en-CN" sz="3600" dirty="0"/>
              <a:t>✅</a:t>
            </a:r>
            <a:r>
              <a:rPr lang="zh-CN" altLang="en-US" sz="3600" dirty="0"/>
              <a:t> </a:t>
            </a:r>
            <a:r>
              <a:rPr lang="en-US" altLang="zh-CN" sz="3600" dirty="0"/>
              <a:t>Advantages</a:t>
            </a:r>
          </a:p>
          <a:p>
            <a:r>
              <a:rPr lang="en-US" dirty="0"/>
              <a:t>Convenient: a familiar user experience without extra account registration</a:t>
            </a:r>
          </a:p>
          <a:p>
            <a:r>
              <a:rPr lang="en-US" dirty="0"/>
              <a:t>Safety issues: fewer password reuses on such 3</a:t>
            </a:r>
            <a:r>
              <a:rPr lang="en-US" baseline="30000" dirty="0"/>
              <a:t>rd</a:t>
            </a:r>
            <a:r>
              <a:rPr lang="en-US" dirty="0"/>
              <a:t> party apps</a:t>
            </a:r>
          </a:p>
          <a:p>
            <a:r>
              <a:rPr lang="en-US" dirty="0"/>
              <a:t>Well-supported: 84,000+ apps support Google</a:t>
            </a:r>
          </a:p>
          <a:p>
            <a:endParaRPr lang="en-C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5AA4A-B14A-7E8D-A4EF-B2F15EF7791B}"/>
              </a:ext>
            </a:extLst>
          </p:cNvPr>
          <p:cNvSpPr txBox="1">
            <a:spLocks/>
          </p:cNvSpPr>
          <p:nvPr/>
        </p:nvSpPr>
        <p:spPr>
          <a:xfrm>
            <a:off x="6550617" y="1825625"/>
            <a:ext cx="48031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3600" dirty="0"/>
              <a:t>❌ Drawbacks</a:t>
            </a:r>
          </a:p>
          <a:p>
            <a:r>
              <a:rPr lang="en-US" dirty="0"/>
              <a:t>M</a:t>
            </a:r>
            <a:r>
              <a:rPr lang="en-CN" dirty="0"/>
              <a:t>any </a:t>
            </a:r>
            <a:r>
              <a:rPr lang="en-CN" b="1" dirty="0"/>
              <a:t>Security &amp; Privacy </a:t>
            </a:r>
            <a:r>
              <a:rPr lang="en-CN" dirty="0"/>
              <a:t>issues!</a:t>
            </a:r>
          </a:p>
          <a:p>
            <a:pPr lvl="1"/>
            <a:r>
              <a:rPr lang="en-US" dirty="0"/>
              <a:t>A</a:t>
            </a:r>
            <a:r>
              <a:rPr lang="en-CN" dirty="0"/>
              <a:t>ccount linkage by IdP</a:t>
            </a:r>
          </a:p>
          <a:p>
            <a:pPr lvl="1"/>
            <a:r>
              <a:rPr lang="en-CN" dirty="0"/>
              <a:t>Account linkage across RPs</a:t>
            </a:r>
          </a:p>
          <a:p>
            <a:pPr lvl="1"/>
            <a:r>
              <a:rPr lang="en-CN" dirty="0"/>
              <a:t>Unnecessary identity exposure</a:t>
            </a:r>
          </a:p>
          <a:p>
            <a:pPr lvl="1"/>
            <a:r>
              <a:rPr lang="en-CN" dirty="0"/>
              <a:t>Single-point failures of account security and availability</a:t>
            </a:r>
          </a:p>
        </p:txBody>
      </p:sp>
    </p:spTree>
    <p:extLst>
      <p:ext uri="{BB962C8B-B14F-4D97-AF65-F5344CB8AC3E}">
        <p14:creationId xmlns:p14="http://schemas.microsoft.com/office/powerpoint/2010/main" val="1450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DD48-58F9-7C7A-BC37-48CC8277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SSO in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0DDFA-91D5-BE35-8274-D583A2BD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4785C-B347-2D6B-24CE-C0D2B92A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6" y="4404098"/>
            <a:ext cx="1325563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DAC91-ED4E-1CC5-7EB2-94FDCA46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3" y="4404099"/>
            <a:ext cx="1325562" cy="13255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8E42D0-5E46-A31E-8E6F-E4D204052AC3}"/>
              </a:ext>
            </a:extLst>
          </p:cNvPr>
          <p:cNvCxnSpPr>
            <a:cxnSpLocks/>
          </p:cNvCxnSpPr>
          <p:nvPr/>
        </p:nvCxnSpPr>
        <p:spPr>
          <a:xfrm flipH="1">
            <a:off x="3936569" y="2803578"/>
            <a:ext cx="1053885" cy="1250843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F35C4-A4DC-2F0C-823A-39F9892F00C3}"/>
              </a:ext>
            </a:extLst>
          </p:cNvPr>
          <p:cNvSpPr txBox="1"/>
          <p:nvPr/>
        </p:nvSpPr>
        <p:spPr>
          <a:xfrm>
            <a:off x="3815592" y="298602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AA17D-B573-2BF1-027F-4617D05C8BBC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D0A76-1CBC-6421-5D46-3BA28786EA95}"/>
              </a:ext>
            </a:extLst>
          </p:cNvPr>
          <p:cNvSpPr txBox="1"/>
          <p:nvPr/>
        </p:nvSpPr>
        <p:spPr>
          <a:xfrm>
            <a:off x="2555640" y="5836078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E2ADB-7357-52CB-C397-373255453C88}"/>
              </a:ext>
            </a:extLst>
          </p:cNvPr>
          <p:cNvSpPr txBox="1"/>
          <p:nvPr/>
        </p:nvSpPr>
        <p:spPr>
          <a:xfrm>
            <a:off x="7363534" y="5844793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A80F60-4754-3D32-2214-C6EABC67069D}"/>
              </a:ext>
            </a:extLst>
          </p:cNvPr>
          <p:cNvCxnSpPr>
            <a:cxnSpLocks/>
          </p:cNvCxnSpPr>
          <p:nvPr/>
        </p:nvCxnSpPr>
        <p:spPr>
          <a:xfrm>
            <a:off x="4990454" y="5066879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F10554-3680-94B0-6356-74B4709BE3C7}"/>
              </a:ext>
            </a:extLst>
          </p:cNvPr>
          <p:cNvSpPr txBox="1"/>
          <p:nvPr/>
        </p:nvSpPr>
        <p:spPr>
          <a:xfrm>
            <a:off x="5614458" y="463409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B6053C-2AF2-E187-FF43-DF55DDC4641E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067544" cy="130098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4D3096D-6A86-2017-D12A-C9638276F395}"/>
              </a:ext>
            </a:extLst>
          </p:cNvPr>
          <p:cNvSpPr txBox="1"/>
          <p:nvPr/>
        </p:nvSpPr>
        <p:spPr>
          <a:xfrm>
            <a:off x="7843505" y="29860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7EA1BD-31E2-0731-2E43-A786EEC0B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815" y="2800490"/>
            <a:ext cx="740406" cy="74040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32BD97-E44E-9EE2-95E4-2893212053CA}"/>
              </a:ext>
            </a:extLst>
          </p:cNvPr>
          <p:cNvCxnSpPr>
            <a:cxnSpLocks/>
          </p:cNvCxnSpPr>
          <p:nvPr/>
        </p:nvCxnSpPr>
        <p:spPr>
          <a:xfrm flipH="1">
            <a:off x="4960375" y="5499662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4B7448-2705-8AC2-10BC-63D666FA7BE3}"/>
              </a:ext>
            </a:extLst>
          </p:cNvPr>
          <p:cNvSpPr txBox="1"/>
          <p:nvPr/>
        </p:nvSpPr>
        <p:spPr>
          <a:xfrm>
            <a:off x="5686787" y="566012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5226B6F0-53E0-5E88-FE5A-A567B8959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146" y="2701216"/>
            <a:ext cx="589999" cy="58999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A86539-09C3-2C6A-8A4D-488090E4B4C3}"/>
              </a:ext>
            </a:extLst>
          </p:cNvPr>
          <p:cNvCxnSpPr>
            <a:cxnSpLocks/>
          </p:cNvCxnSpPr>
          <p:nvPr/>
        </p:nvCxnSpPr>
        <p:spPr>
          <a:xfrm flipV="1">
            <a:off x="3083215" y="2376491"/>
            <a:ext cx="1268886" cy="138689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Issue I: Account Linkage (Tracking by IdP)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6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3" y="4404099"/>
            <a:ext cx="1325562" cy="13255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3936569" y="2803578"/>
            <a:ext cx="1053885" cy="1250843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3815592" y="298602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2555640" y="5836078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7363534" y="5844793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4990454" y="5066879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FDBA3-FFAC-CD7F-5F63-AAF63D634AE6}"/>
              </a:ext>
            </a:extLst>
          </p:cNvPr>
          <p:cNvSpPr txBox="1"/>
          <p:nvPr/>
        </p:nvSpPr>
        <p:spPr>
          <a:xfrm>
            <a:off x="5614458" y="463409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067544" cy="130098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7843505" y="29860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DAB434-235B-CE59-2C21-70CB71E4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815" y="2800490"/>
            <a:ext cx="740406" cy="74040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4960375" y="5499662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5686787" y="566012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146" y="2701216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3083215" y="2376491"/>
            <a:ext cx="1268886" cy="138689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C5992-93BB-75D4-B29F-A4F314A258E1}"/>
              </a:ext>
            </a:extLst>
          </p:cNvPr>
          <p:cNvSpPr/>
          <p:nvPr/>
        </p:nvSpPr>
        <p:spPr>
          <a:xfrm>
            <a:off x="4757980" y="4481507"/>
            <a:ext cx="2605554" cy="914609"/>
          </a:xfrm>
          <a:prstGeom prst="rect">
            <a:avLst/>
          </a:prstGeom>
          <a:noFill/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68CA57D3-62CB-0226-B099-DA0833ED9C4C}"/>
              </a:ext>
            </a:extLst>
          </p:cNvPr>
          <p:cNvSpPr/>
          <p:nvPr/>
        </p:nvSpPr>
        <p:spPr>
          <a:xfrm>
            <a:off x="267070" y="2010164"/>
            <a:ext cx="1928812" cy="3489497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  <a:latin typeface=""/>
              </a:rPr>
              <a:t>…</a:t>
            </a:r>
          </a:p>
          <a:p>
            <a:pPr algn="ctr"/>
            <a:r>
              <a:rPr lang="en-CN" dirty="0">
                <a:solidFill>
                  <a:schemeClr val="tx1"/>
                </a:solidFill>
                <a:latin typeface=""/>
              </a:rPr>
              <a:t>client_id=40740871892</a:t>
            </a:r>
          </a:p>
          <a:p>
            <a:pPr algn="ctr"/>
            <a:r>
              <a:rPr lang="en-CN" dirty="0">
                <a:solidFill>
                  <a:schemeClr val="tx1"/>
                </a:solidFill>
                <a:latin typeface=""/>
              </a:rPr>
              <a:t>…</a:t>
            </a:r>
            <a:endParaRPr lang="en-CN" dirty="0">
              <a:latin typeface="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2F664E-CAA0-11E4-23CA-921BA2D0EF64}"/>
              </a:ext>
            </a:extLst>
          </p:cNvPr>
          <p:cNvCxnSpPr/>
          <p:nvPr/>
        </p:nvCxnSpPr>
        <p:spPr>
          <a:xfrm>
            <a:off x="2195882" y="2376491"/>
            <a:ext cx="2562098" cy="2105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2401C7-FE32-E3CB-5428-5C1D9E77B318}"/>
              </a:ext>
            </a:extLst>
          </p:cNvPr>
          <p:cNvCxnSpPr>
            <a:cxnSpLocks/>
          </p:cNvCxnSpPr>
          <p:nvPr/>
        </p:nvCxnSpPr>
        <p:spPr>
          <a:xfrm flipV="1">
            <a:off x="2213054" y="5408992"/>
            <a:ext cx="2544926" cy="906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18479D11-CA2A-EC52-F07F-D4555FCA6581}"/>
              </a:ext>
            </a:extLst>
          </p:cNvPr>
          <p:cNvSpPr/>
          <p:nvPr/>
        </p:nvSpPr>
        <p:spPr>
          <a:xfrm>
            <a:off x="1585366" y="4977808"/>
            <a:ext cx="5007961" cy="1486923"/>
          </a:xfrm>
          <a:prstGeom prst="wedgeRoundRectCallout">
            <a:avLst>
              <a:gd name="adj1" fmla="val -43734"/>
              <a:gd name="adj2" fmla="val -9697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rgbClr val="C00000"/>
                </a:solidFill>
              </a:rPr>
              <a:t>This ID marks the </a:t>
            </a:r>
            <a:r>
              <a:rPr lang="en-CN" sz="2400" b="1" dirty="0">
                <a:solidFill>
                  <a:srgbClr val="C00000"/>
                </a:solidFill>
              </a:rPr>
              <a:t>identity of the RP </a:t>
            </a:r>
            <a:r>
              <a:rPr lang="en-CN" sz="2400" dirty="0">
                <a:solidFill>
                  <a:srgbClr val="C00000"/>
                </a:solidFill>
              </a:rPr>
              <a:t>on Google! (it is unique for any RP)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8940640B-9629-92B2-0208-817DE2E57F65}"/>
              </a:ext>
            </a:extLst>
          </p:cNvPr>
          <p:cNvSpPr txBox="1"/>
          <p:nvPr/>
        </p:nvSpPr>
        <p:spPr>
          <a:xfrm>
            <a:off x="6620021" y="3992848"/>
            <a:ext cx="1240295" cy="656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3600" dirty="0"/>
              <a:t>🤔️</a:t>
            </a:r>
          </a:p>
        </p:txBody>
      </p:sp>
      <p:sp>
        <p:nvSpPr>
          <p:cNvPr id="31" name="Cloud Callout 30">
            <a:extLst>
              <a:ext uri="{FF2B5EF4-FFF2-40B4-BE49-F238E27FC236}">
                <a16:creationId xmlns:a16="http://schemas.microsoft.com/office/drawing/2014/main" id="{A7A15AE9-F418-BF19-17C3-C6B83B0F9E32}"/>
              </a:ext>
            </a:extLst>
          </p:cNvPr>
          <p:cNvSpPr/>
          <p:nvPr/>
        </p:nvSpPr>
        <p:spPr>
          <a:xfrm>
            <a:off x="5686787" y="1461883"/>
            <a:ext cx="5341549" cy="2217978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curious IdP </a:t>
            </a:r>
            <a:r>
              <a:rPr lang="en-US" sz="2400" dirty="0">
                <a:solidFill>
                  <a:schemeClr val="tx1"/>
                </a:solidFill>
              </a:rPr>
              <a:t>can track the user’s login activity!</a:t>
            </a:r>
            <a:endParaRPr lang="en-C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 animBg="1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Issue II: Account Linkage (Tracking across RPs)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6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3" y="4404099"/>
            <a:ext cx="1325562" cy="13255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3936569" y="2803578"/>
            <a:ext cx="1053885" cy="1250843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3815592" y="298602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2555640" y="5836078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7363534" y="5844793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4990454" y="5066879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FDBA3-FFAC-CD7F-5F63-AAF63D634AE6}"/>
              </a:ext>
            </a:extLst>
          </p:cNvPr>
          <p:cNvSpPr txBox="1"/>
          <p:nvPr/>
        </p:nvSpPr>
        <p:spPr>
          <a:xfrm>
            <a:off x="5614458" y="463409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067544" cy="130098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7843505" y="29860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DAB434-235B-CE59-2C21-70CB71E4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815" y="2800490"/>
            <a:ext cx="740406" cy="74040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4960375" y="5499662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5686787" y="566012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146" y="2701216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3083215" y="2376491"/>
            <a:ext cx="1268886" cy="138689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C5992-93BB-75D4-B29F-A4F314A258E1}"/>
              </a:ext>
            </a:extLst>
          </p:cNvPr>
          <p:cNvSpPr/>
          <p:nvPr/>
        </p:nvSpPr>
        <p:spPr>
          <a:xfrm>
            <a:off x="4793223" y="5259518"/>
            <a:ext cx="2605554" cy="914609"/>
          </a:xfrm>
          <a:prstGeom prst="rect">
            <a:avLst/>
          </a:prstGeom>
          <a:noFill/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68CA57D3-62CB-0226-B099-DA0833ED9C4C}"/>
              </a:ext>
            </a:extLst>
          </p:cNvPr>
          <p:cNvSpPr/>
          <p:nvPr/>
        </p:nvSpPr>
        <p:spPr>
          <a:xfrm>
            <a:off x="267070" y="2010164"/>
            <a:ext cx="1928812" cy="3489497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  <a:latin typeface=""/>
              </a:rPr>
              <a:t>…</a:t>
            </a:r>
          </a:p>
          <a:p>
            <a:pPr algn="ctr"/>
            <a:r>
              <a:rPr lang="en-CN" dirty="0">
                <a:solidFill>
                  <a:schemeClr val="tx1"/>
                </a:solidFill>
                <a:latin typeface=""/>
              </a:rPr>
              <a:t>uid=8944392163</a:t>
            </a:r>
          </a:p>
          <a:p>
            <a:pPr algn="ctr"/>
            <a:r>
              <a:rPr lang="en-CN" dirty="0">
                <a:solidFill>
                  <a:schemeClr val="tx1"/>
                </a:solidFill>
                <a:latin typeface=""/>
              </a:rPr>
              <a:t>…</a:t>
            </a:r>
            <a:endParaRPr lang="en-CN" dirty="0">
              <a:latin typeface="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2F664E-CAA0-11E4-23CA-921BA2D0EF64}"/>
              </a:ext>
            </a:extLst>
          </p:cNvPr>
          <p:cNvCxnSpPr>
            <a:cxnSpLocks/>
          </p:cNvCxnSpPr>
          <p:nvPr/>
        </p:nvCxnSpPr>
        <p:spPr>
          <a:xfrm>
            <a:off x="2195882" y="2376491"/>
            <a:ext cx="2597341" cy="28830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2401C7-FE32-E3CB-5428-5C1D9E77B318}"/>
              </a:ext>
            </a:extLst>
          </p:cNvPr>
          <p:cNvCxnSpPr>
            <a:cxnSpLocks/>
          </p:cNvCxnSpPr>
          <p:nvPr/>
        </p:nvCxnSpPr>
        <p:spPr>
          <a:xfrm>
            <a:off x="2213054" y="5499661"/>
            <a:ext cx="2603195" cy="6744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18479D11-CA2A-EC52-F07F-D4555FCA6581}"/>
              </a:ext>
            </a:extLst>
          </p:cNvPr>
          <p:cNvSpPr/>
          <p:nvPr/>
        </p:nvSpPr>
        <p:spPr>
          <a:xfrm>
            <a:off x="1783057" y="4783454"/>
            <a:ext cx="5007961" cy="1486923"/>
          </a:xfrm>
          <a:prstGeom prst="wedgeRoundRectCallout">
            <a:avLst>
              <a:gd name="adj1" fmla="val -43734"/>
              <a:gd name="adj2" fmla="val -9697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rgbClr val="C00000"/>
                </a:solidFill>
              </a:rPr>
              <a:t>This ID marks the </a:t>
            </a:r>
            <a:r>
              <a:rPr lang="en-CN" sz="2400" b="1" dirty="0">
                <a:solidFill>
                  <a:srgbClr val="C00000"/>
                </a:solidFill>
              </a:rPr>
              <a:t>identity of the User </a:t>
            </a:r>
            <a:r>
              <a:rPr lang="en-CN" sz="2400" dirty="0">
                <a:solidFill>
                  <a:srgbClr val="C00000"/>
                </a:solidFill>
              </a:rPr>
              <a:t>on Google! (it is unique for any user)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F6CACBDF-A93E-F5B5-88A0-FE732025D0B3}"/>
              </a:ext>
            </a:extLst>
          </p:cNvPr>
          <p:cNvSpPr txBox="1"/>
          <p:nvPr/>
        </p:nvSpPr>
        <p:spPr>
          <a:xfrm>
            <a:off x="6715613" y="4216034"/>
            <a:ext cx="1240295" cy="656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3600" dirty="0"/>
              <a:t>🤔️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27EA4D2A-95CF-3B39-4240-2D730F8AAF41}"/>
              </a:ext>
            </a:extLst>
          </p:cNvPr>
          <p:cNvSpPr/>
          <p:nvPr/>
        </p:nvSpPr>
        <p:spPr>
          <a:xfrm>
            <a:off x="5614458" y="1482674"/>
            <a:ext cx="6301572" cy="2489443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If a </a:t>
            </a:r>
            <a:r>
              <a:rPr lang="en-US" sz="2400" b="1" dirty="0">
                <a:solidFill>
                  <a:schemeClr val="tx1"/>
                </a:solidFill>
              </a:rPr>
              <a:t>group of colluding RPs </a:t>
            </a:r>
            <a:r>
              <a:rPr lang="en-US" sz="2400" dirty="0">
                <a:solidFill>
                  <a:schemeClr val="tx1"/>
                </a:solidFill>
              </a:rPr>
              <a:t>learns the same </a:t>
            </a:r>
            <a:r>
              <a:rPr lang="en-US" sz="2400" dirty="0" err="1">
                <a:solidFill>
                  <a:schemeClr val="tx1"/>
                </a:solidFill>
              </a:rPr>
              <a:t>uid</a:t>
            </a:r>
            <a:r>
              <a:rPr lang="en-US" sz="2400" dirty="0">
                <a:solidFill>
                  <a:schemeClr val="tx1"/>
                </a:solidFill>
              </a:rPr>
              <a:t>, then they can locate the user’s activity on different apps!</a:t>
            </a:r>
            <a:endParaRPr lang="en-C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 animBg="1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Issue III: Unnecessary Exposure to RP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6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3" y="4404099"/>
            <a:ext cx="1325562" cy="13255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3936569" y="2803578"/>
            <a:ext cx="1053885" cy="1250843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3815592" y="298602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2555640" y="5836078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7363534" y="5844793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4990454" y="5066879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FDBA3-FFAC-CD7F-5F63-AAF63D634AE6}"/>
              </a:ext>
            </a:extLst>
          </p:cNvPr>
          <p:cNvSpPr txBox="1"/>
          <p:nvPr/>
        </p:nvSpPr>
        <p:spPr>
          <a:xfrm>
            <a:off x="5614458" y="463409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067544" cy="130098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7843505" y="29860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DAB434-235B-CE59-2C21-70CB71E4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815" y="2800490"/>
            <a:ext cx="740406" cy="74040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4960375" y="5499662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5686787" y="566012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146" y="2701216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3083215" y="2376491"/>
            <a:ext cx="1268886" cy="138689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C5992-93BB-75D4-B29F-A4F314A258E1}"/>
              </a:ext>
            </a:extLst>
          </p:cNvPr>
          <p:cNvSpPr/>
          <p:nvPr/>
        </p:nvSpPr>
        <p:spPr>
          <a:xfrm>
            <a:off x="7633670" y="2771639"/>
            <a:ext cx="2605554" cy="914609"/>
          </a:xfrm>
          <a:prstGeom prst="rect">
            <a:avLst/>
          </a:prstGeom>
          <a:noFill/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2F664E-CAA0-11E4-23CA-921BA2D0EF64}"/>
              </a:ext>
            </a:extLst>
          </p:cNvPr>
          <p:cNvCxnSpPr>
            <a:cxnSpLocks/>
          </p:cNvCxnSpPr>
          <p:nvPr/>
        </p:nvCxnSpPr>
        <p:spPr>
          <a:xfrm>
            <a:off x="4457633" y="1636489"/>
            <a:ext cx="3385872" cy="1162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2401C7-FE32-E3CB-5428-5C1D9E77B318}"/>
              </a:ext>
            </a:extLst>
          </p:cNvPr>
          <p:cNvCxnSpPr>
            <a:cxnSpLocks/>
          </p:cNvCxnSpPr>
          <p:nvPr/>
        </p:nvCxnSpPr>
        <p:spPr>
          <a:xfrm flipV="1">
            <a:off x="4408778" y="3676602"/>
            <a:ext cx="3224892" cy="27585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9BFC84E-04E3-7DDF-0F5F-9F770F9A5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52" y="1463382"/>
            <a:ext cx="4229981" cy="5029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5E6819C5-559F-4405-929C-40B8FD5BF60E}"/>
              </a:ext>
            </a:extLst>
          </p:cNvPr>
          <p:cNvSpPr/>
          <p:nvPr/>
        </p:nvSpPr>
        <p:spPr>
          <a:xfrm>
            <a:off x="5738486" y="4927445"/>
            <a:ext cx="5385183" cy="1878269"/>
          </a:xfrm>
          <a:prstGeom prst="wedgeRoundRectCallout">
            <a:avLst>
              <a:gd name="adj1" fmla="val -74026"/>
              <a:gd name="adj2" fmla="val -5823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rgbClr val="C00000"/>
                </a:solidFill>
              </a:rPr>
              <a:t>Your other </a:t>
            </a:r>
            <a:r>
              <a:rPr lang="en-CN" sz="2400" b="1" dirty="0">
                <a:solidFill>
                  <a:srgbClr val="C00000"/>
                </a:solidFill>
              </a:rPr>
              <a:t>sensitive information </a:t>
            </a:r>
            <a:r>
              <a:rPr lang="en-CN" sz="2400" dirty="0">
                <a:solidFill>
                  <a:srgbClr val="C00000"/>
                </a:solidFill>
              </a:rPr>
              <a:t>(e.g., email, name, etc) may be shared with RP!</a:t>
            </a:r>
          </a:p>
        </p:txBody>
      </p:sp>
    </p:spTree>
    <p:extLst>
      <p:ext uri="{BB962C8B-B14F-4D97-AF65-F5344CB8AC3E}">
        <p14:creationId xmlns:p14="http://schemas.microsoft.com/office/powerpoint/2010/main" val="35876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Solution: MISO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46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3" y="4404099"/>
            <a:ext cx="1325562" cy="13255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3936569" y="2803578"/>
            <a:ext cx="1053885" cy="1250843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3815592" y="298602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2555640" y="5836078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7363534" y="5844793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4990454" y="5066879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FDBA3-FFAC-CD7F-5F63-AAF63D634AE6}"/>
              </a:ext>
            </a:extLst>
          </p:cNvPr>
          <p:cNvSpPr txBox="1"/>
          <p:nvPr/>
        </p:nvSpPr>
        <p:spPr>
          <a:xfrm>
            <a:off x="5614458" y="4634096"/>
            <a:ext cx="9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Redirect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067544" cy="130098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7843505" y="29860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DAB434-235B-CE59-2C21-70CB71E4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815" y="2800490"/>
            <a:ext cx="740406" cy="74040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4960375" y="5499662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5686787" y="5660127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Result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146" y="2701216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3083215" y="2376491"/>
            <a:ext cx="1268886" cy="1386891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D7956-AE9B-7CD4-4DD1-046A08A36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909" y="3751260"/>
            <a:ext cx="1651118" cy="2631238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F6CACBDF-A93E-F5B5-88A0-FE732025D0B3}"/>
              </a:ext>
            </a:extLst>
          </p:cNvPr>
          <p:cNvSpPr txBox="1"/>
          <p:nvPr/>
        </p:nvSpPr>
        <p:spPr>
          <a:xfrm>
            <a:off x="6931219" y="3887574"/>
            <a:ext cx="1240295" cy="656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3600" dirty="0"/>
              <a:t>🤔️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27EA4D2A-95CF-3B39-4240-2D730F8AAF41}"/>
              </a:ext>
            </a:extLst>
          </p:cNvPr>
          <p:cNvSpPr/>
          <p:nvPr/>
        </p:nvSpPr>
        <p:spPr>
          <a:xfrm>
            <a:off x="5830064" y="1154214"/>
            <a:ext cx="6301572" cy="2489443"/>
          </a:xfrm>
          <a:prstGeom prst="cloudCallout">
            <a:avLst/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Insert a </a:t>
            </a:r>
            <a:r>
              <a:rPr lang="en-US" sz="2800" b="1" dirty="0">
                <a:solidFill>
                  <a:schemeClr val="tx1"/>
                </a:solidFill>
              </a:rPr>
              <a:t>proxy</a:t>
            </a:r>
            <a:r>
              <a:rPr lang="en-US" sz="2800" dirty="0">
                <a:solidFill>
                  <a:schemeClr val="tx1"/>
                </a:solidFill>
              </a:rPr>
              <a:t> between the IdP and RP to block all direct messages</a:t>
            </a:r>
            <a:endParaRPr lang="en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034-03F5-498B-908D-6CA6027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Solution: MISO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9D493-3391-EE3C-221C-C951FA4A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1461883"/>
            <a:ext cx="1534333" cy="1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0040A-276C-E830-F998-8C529D41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4098"/>
            <a:ext cx="1325563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6E6ED-FEC0-960D-3494-0F4F8E64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566" y="4404098"/>
            <a:ext cx="1325562" cy="13255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A73C8F-5671-20A0-F8E6-DCB9358A5587}"/>
              </a:ext>
            </a:extLst>
          </p:cNvPr>
          <p:cNvCxnSpPr>
            <a:cxnSpLocks/>
          </p:cNvCxnSpPr>
          <p:nvPr/>
        </p:nvCxnSpPr>
        <p:spPr>
          <a:xfrm flipH="1">
            <a:off x="2939018" y="2803578"/>
            <a:ext cx="2051436" cy="1128519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6B820A-9793-8353-696F-08F03BF17FE8}"/>
              </a:ext>
            </a:extLst>
          </p:cNvPr>
          <p:cNvSpPr txBox="1"/>
          <p:nvPr/>
        </p:nvSpPr>
        <p:spPr>
          <a:xfrm>
            <a:off x="4019157" y="3357381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Log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F3482-B8D2-7DB1-6F37-EBFDA6E6592F}"/>
              </a:ext>
            </a:extLst>
          </p:cNvPr>
          <p:cNvSpPr txBox="1"/>
          <p:nvPr/>
        </p:nvSpPr>
        <p:spPr>
          <a:xfrm>
            <a:off x="5538641" y="3028889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End-user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25B0-3686-854E-3612-262D77C09319}"/>
              </a:ext>
            </a:extLst>
          </p:cNvPr>
          <p:cNvSpPr txBox="1"/>
          <p:nvPr/>
        </p:nvSpPr>
        <p:spPr>
          <a:xfrm>
            <a:off x="477303" y="5844793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RP (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party app</a:t>
            </a:r>
            <a:r>
              <a:rPr lang="en-CN" sz="20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DE3A-89DE-BB30-3CC1-5F5502131020}"/>
              </a:ext>
            </a:extLst>
          </p:cNvPr>
          <p:cNvSpPr txBox="1"/>
          <p:nvPr/>
        </p:nvSpPr>
        <p:spPr>
          <a:xfrm>
            <a:off x="9492807" y="5854196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IdP (Identity Provider)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17467B-D0CD-5881-7CE9-801B898C505F}"/>
              </a:ext>
            </a:extLst>
          </p:cNvPr>
          <p:cNvCxnSpPr>
            <a:cxnSpLocks/>
          </p:cNvCxnSpPr>
          <p:nvPr/>
        </p:nvCxnSpPr>
        <p:spPr>
          <a:xfrm>
            <a:off x="2710046" y="5022027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C715-E101-2260-89AB-3C794D6C2531}"/>
              </a:ext>
            </a:extLst>
          </p:cNvPr>
          <p:cNvCxnSpPr>
            <a:cxnSpLocks/>
          </p:cNvCxnSpPr>
          <p:nvPr/>
        </p:nvCxnSpPr>
        <p:spPr>
          <a:xfrm>
            <a:off x="7363534" y="2753433"/>
            <a:ext cx="1640139" cy="1153592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E4EE2A-EE9D-29FC-224D-80C30749354C}"/>
              </a:ext>
            </a:extLst>
          </p:cNvPr>
          <p:cNvSpPr txBox="1"/>
          <p:nvPr/>
        </p:nvSpPr>
        <p:spPr>
          <a:xfrm>
            <a:off x="8121799" y="2862727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Authentication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DAB434-235B-CE59-2C21-70CB71E4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602" y="2708941"/>
            <a:ext cx="740406" cy="74040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DA8FF-E85C-490B-4D6C-C766381B5AD7}"/>
              </a:ext>
            </a:extLst>
          </p:cNvPr>
          <p:cNvCxnSpPr>
            <a:cxnSpLocks/>
          </p:cNvCxnSpPr>
          <p:nvPr/>
        </p:nvCxnSpPr>
        <p:spPr>
          <a:xfrm flipH="1">
            <a:off x="2679967" y="5454810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9D142-05FC-B993-EB88-56F63FC05F64}"/>
              </a:ext>
            </a:extLst>
          </p:cNvPr>
          <p:cNvSpPr txBox="1"/>
          <p:nvPr/>
        </p:nvSpPr>
        <p:spPr>
          <a:xfrm>
            <a:off x="3143026" y="558707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i="1" dirty="0"/>
              <a:t>Blinded</a:t>
            </a:r>
            <a:r>
              <a:rPr lang="en-CN" dirty="0"/>
              <a:t> </a:t>
            </a:r>
            <a:r>
              <a:rPr lang="en-CN" dirty="0">
                <a:solidFill>
                  <a:schemeClr val="accent6"/>
                </a:solidFill>
              </a:rPr>
              <a:t>uid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DE5D797-8FE1-5992-CC8C-7BD69EB22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019" y="2708941"/>
            <a:ext cx="589999" cy="58999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8EC83-9300-B8CE-4C66-9F0612B2CE20}"/>
              </a:ext>
            </a:extLst>
          </p:cNvPr>
          <p:cNvCxnSpPr>
            <a:cxnSpLocks/>
          </p:cNvCxnSpPr>
          <p:nvPr/>
        </p:nvCxnSpPr>
        <p:spPr>
          <a:xfrm flipV="1">
            <a:off x="2239754" y="2376491"/>
            <a:ext cx="2112347" cy="1165556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451838-7B43-AC34-611B-4714A155D8ED}"/>
              </a:ext>
            </a:extLst>
          </p:cNvPr>
          <p:cNvCxnSpPr>
            <a:cxnSpLocks/>
          </p:cNvCxnSpPr>
          <p:nvPr/>
        </p:nvCxnSpPr>
        <p:spPr>
          <a:xfrm>
            <a:off x="7544824" y="5022027"/>
            <a:ext cx="2185261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AF76A9-998F-80B8-3072-C6D61AD289CB}"/>
              </a:ext>
            </a:extLst>
          </p:cNvPr>
          <p:cNvSpPr txBox="1"/>
          <p:nvPr/>
        </p:nvSpPr>
        <p:spPr>
          <a:xfrm>
            <a:off x="7787157" y="4589245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</a:t>
            </a:r>
            <a:r>
              <a:rPr lang="en-CN" b="1" i="1" dirty="0"/>
              <a:t>linded </a:t>
            </a:r>
            <a:r>
              <a:rPr lang="en-CN" dirty="0">
                <a:solidFill>
                  <a:schemeClr val="accent6"/>
                </a:solidFill>
                <a:latin typeface=""/>
              </a:rPr>
              <a:t>client_id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751977-B143-E7B6-6BB3-E86D925189F9}"/>
              </a:ext>
            </a:extLst>
          </p:cNvPr>
          <p:cNvCxnSpPr>
            <a:cxnSpLocks/>
          </p:cNvCxnSpPr>
          <p:nvPr/>
        </p:nvCxnSpPr>
        <p:spPr>
          <a:xfrm flipH="1">
            <a:off x="7514745" y="5454810"/>
            <a:ext cx="2215340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064E35-9F8F-D923-3455-C8D882F0836A}"/>
              </a:ext>
            </a:extLst>
          </p:cNvPr>
          <p:cNvSpPr txBox="1"/>
          <p:nvPr/>
        </p:nvSpPr>
        <p:spPr>
          <a:xfrm>
            <a:off x="8431146" y="556964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  <a:latin typeface=""/>
              </a:rPr>
              <a:t>uid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346D8B-2901-78DD-98D1-B2B327D06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689" y="4173210"/>
            <a:ext cx="1881041" cy="18810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011B6E-345C-D823-11A7-4F824845D8D0}"/>
              </a:ext>
            </a:extLst>
          </p:cNvPr>
          <p:cNvSpPr txBox="1"/>
          <p:nvPr/>
        </p:nvSpPr>
        <p:spPr>
          <a:xfrm>
            <a:off x="5791566" y="6244903"/>
            <a:ext cx="805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/>
              <a:t>Mixer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AF3581E8-49DC-B3EC-E8A5-1A149613626F}"/>
              </a:ext>
            </a:extLst>
          </p:cNvPr>
          <p:cNvSpPr/>
          <p:nvPr/>
        </p:nvSpPr>
        <p:spPr>
          <a:xfrm>
            <a:off x="6643129" y="1403189"/>
            <a:ext cx="5385183" cy="2093760"/>
          </a:xfrm>
          <a:prstGeom prst="wedgeRoundRectCallout">
            <a:avLst>
              <a:gd name="adj1" fmla="val -32008"/>
              <a:gd name="adj2" fmla="val 9111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solidFill>
                  <a:schemeClr val="accent6"/>
                </a:solidFill>
              </a:rPr>
              <a:t>A mixer serves multiple IdPs and multiple RPs. It </a:t>
            </a:r>
            <a:r>
              <a:rPr lang="en-CN" sz="2800" b="1" dirty="0">
                <a:solidFill>
                  <a:schemeClr val="accent6"/>
                </a:solidFill>
              </a:rPr>
              <a:t>mixes</a:t>
            </a:r>
            <a:r>
              <a:rPr lang="en-CN" sz="2800" dirty="0">
                <a:solidFill>
                  <a:schemeClr val="accent6"/>
                </a:solidFill>
              </a:rPr>
              <a:t> the SSO flows </a:t>
            </a:r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(MISO stands for a mixer of SSO)</a:t>
            </a:r>
            <a:endParaRPr lang="en-CN" sz="2800" dirty="0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EEF53-6A6F-880E-7799-5797FA6D3C1D}"/>
              </a:ext>
            </a:extLst>
          </p:cNvPr>
          <p:cNvSpPr txBox="1"/>
          <p:nvPr/>
        </p:nvSpPr>
        <p:spPr>
          <a:xfrm>
            <a:off x="3248557" y="459099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"/>
              </a:rPr>
              <a:t>c</a:t>
            </a:r>
            <a:r>
              <a:rPr lang="en-CN" dirty="0">
                <a:solidFill>
                  <a:srgbClr val="C00000"/>
                </a:solidFill>
                <a:latin typeface=""/>
              </a:rPr>
              <a:t>lient_id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269E0C-F677-05F9-4F6A-9FF1E21C9EF6}"/>
              </a:ext>
            </a:extLst>
          </p:cNvPr>
          <p:cNvSpPr txBox="1"/>
          <p:nvPr/>
        </p:nvSpPr>
        <p:spPr>
          <a:xfrm>
            <a:off x="7879865" y="5963813"/>
            <a:ext cx="161294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Sensitive info: </a:t>
            </a:r>
          </a:p>
          <a:p>
            <a:r>
              <a:rPr lang="en-CN" dirty="0"/>
              <a:t>email, name, 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9F3F5-6F19-AC27-B126-4CE62F9D504B}"/>
              </a:ext>
            </a:extLst>
          </p:cNvPr>
          <p:cNvSpPr txBox="1"/>
          <p:nvPr/>
        </p:nvSpPr>
        <p:spPr>
          <a:xfrm>
            <a:off x="2999586" y="5998682"/>
            <a:ext cx="161294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N" strike="sngStrike" dirty="0"/>
              <a:t>Sensitive info: </a:t>
            </a:r>
          </a:p>
          <a:p>
            <a:r>
              <a:rPr lang="en-CN" strike="sngStrike" dirty="0"/>
              <a:t>email, name, …</a:t>
            </a: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E55CDCB7-09D6-3C85-112F-76A71FB14A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59554" y="6134750"/>
            <a:ext cx="2719920" cy="391866"/>
          </a:xfrm>
          <a:prstGeom prst="curved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1031</Words>
  <Application>Microsoft Macintosh PowerPoint</Application>
  <PresentationFormat>Widescreen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MISO: Legacy-compatible Privacy-preserving Single Sign-on using Trusted Execution Environments</vt:lpstr>
      <vt:lpstr>What is Single Sign-on (SSO)?</vt:lpstr>
      <vt:lpstr>Pros &amp; Cons of SSO</vt:lpstr>
      <vt:lpstr>SSO in Details</vt:lpstr>
      <vt:lpstr>Issue I: Account Linkage (Tracking by IdP)</vt:lpstr>
      <vt:lpstr>Issue II: Account Linkage (Tracking across RPs)</vt:lpstr>
      <vt:lpstr>Issue III: Unnecessary Exposure to RP </vt:lpstr>
      <vt:lpstr>Solution: MISO</vt:lpstr>
      <vt:lpstr>Solution: MISO</vt:lpstr>
      <vt:lpstr>MISO: Two Nested SSO</vt:lpstr>
      <vt:lpstr>Feature I: Privacy-preserving using Blinded Identifiers</vt:lpstr>
      <vt:lpstr>Feature II: MISO is Backward Compatible</vt:lpstr>
      <vt:lpstr>Feature III: MISO is Trustworthy </vt:lpstr>
      <vt:lpstr>Feature III: Using TEE to Safeguard the Mixer</vt:lpstr>
      <vt:lpstr>One More Problem: Single-point Failures of Account Security and Availability</vt:lpstr>
      <vt:lpstr>Extension: (Multi-IdP) MISO</vt:lpstr>
      <vt:lpstr>Implementation</vt:lpstr>
      <vt:lpstr>End-to-end Performance</vt:lpstr>
      <vt:lpstr>Conclusion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rongwu xu</dc:creator>
  <cp:lastModifiedBy>rongwu xu</cp:lastModifiedBy>
  <cp:revision>17</cp:revision>
  <dcterms:created xsi:type="dcterms:W3CDTF">2023-06-14T08:58:30Z</dcterms:created>
  <dcterms:modified xsi:type="dcterms:W3CDTF">2023-06-25T04:10:34Z</dcterms:modified>
</cp:coreProperties>
</file>