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Corbel"/>
      <p:regular r:id="rId38"/>
      <p:bold r:id="rId39"/>
      <p:italic r:id="rId40"/>
      <p:boldItalic r:id="rId41"/>
    </p:embeddedFont>
    <p:embeddedFont>
      <p:font typeface="Helvetica Neue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gvqjFfFmDnvcJ6QiZb1koeVR90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italic.fntdata"/><Relationship Id="rId20" Type="http://schemas.openxmlformats.org/officeDocument/2006/relationships/slide" Target="slides/slide15.xml"/><Relationship Id="rId42" Type="http://schemas.openxmlformats.org/officeDocument/2006/relationships/font" Target="fonts/HelveticaNeue-regular.fntdata"/><Relationship Id="rId41" Type="http://schemas.openxmlformats.org/officeDocument/2006/relationships/font" Target="fonts/Corbel-boldItalic.fntdata"/><Relationship Id="rId22" Type="http://schemas.openxmlformats.org/officeDocument/2006/relationships/slide" Target="slides/slide17.xml"/><Relationship Id="rId44" Type="http://schemas.openxmlformats.org/officeDocument/2006/relationships/font" Target="fonts/HelveticaNeue-italic.fntdata"/><Relationship Id="rId21" Type="http://schemas.openxmlformats.org/officeDocument/2006/relationships/slide" Target="slides/slide16.xml"/><Relationship Id="rId43" Type="http://schemas.openxmlformats.org/officeDocument/2006/relationships/font" Target="fonts/HelveticaNeue-bold.fntdata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Corbel-bold.fntdata"/><Relationship Id="rId16" Type="http://schemas.openxmlformats.org/officeDocument/2006/relationships/slide" Target="slides/slide11.xml"/><Relationship Id="rId38" Type="http://schemas.openxmlformats.org/officeDocument/2006/relationships/font" Target="fonts/Corbel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First describe the threats.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Put this between 9 and 10.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Tell our goal before this.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To do this we found that SDKs perform this operation.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utilize sdks that perform dfu to achieve our goal.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Replace with image for the overview. With simpler image.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Show each step with animation.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Quick introduce the analysis.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Less text. Add animation for the text. Make them appear in steps.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Mention Libscout. Outperform libscout. Try to animate and reduce text.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responsibly disclose all our finding. Downloads of apps.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Make clear there are two versions of the SDK.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1" name="Google Shape;74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For example, if you give a bulb or a door lock ability to communicate data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9" name="Google Shape;75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Not only User interaction but also for imp security updates.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Stress Firmware update is imp for operation and security. Give more time.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found comp app play imp role in this critical imp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were the first one to perform a comprehensive study.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 txBox="1"/>
          <p:nvPr>
            <p:ph type="title"/>
          </p:nvPr>
        </p:nvSpPr>
        <p:spPr>
          <a:xfrm>
            <a:off x="1144190" y="215900"/>
            <a:ext cx="68580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5000"/>
              <a:buFont typeface="Helvetica Neue"/>
              <a:buNone/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" type="body"/>
          </p:nvPr>
        </p:nvSpPr>
        <p:spPr>
          <a:xfrm>
            <a:off x="1143000" y="1905000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elvetica Neue"/>
              <a:buNone/>
              <a:defRPr sz="33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Helvetica Neue"/>
              <a:buNone/>
              <a:defRPr sz="1400">
                <a:solidFill>
                  <a:srgbClr val="9090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"/>
              <a:buNone/>
              <a:defRPr sz="1200">
                <a:solidFill>
                  <a:srgbClr val="9090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Helvetica Neue"/>
              <a:buNone/>
              <a:defRPr sz="1100">
                <a:solidFill>
                  <a:srgbClr val="9090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Helvetica Neue"/>
              <a:buNone/>
              <a:defRPr sz="1100">
                <a:solidFill>
                  <a:srgbClr val="9090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Font typeface="Helvetica Neue"/>
              <a:buNone/>
              <a:defRPr sz="1100">
                <a:solidFill>
                  <a:srgbClr val="9090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Font typeface="Helvetica Neue"/>
              <a:buNone/>
              <a:defRPr sz="1100">
                <a:solidFill>
                  <a:srgbClr val="9090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Font typeface="Helvetica Neue"/>
              <a:buNone/>
              <a:defRPr sz="1100">
                <a:solidFill>
                  <a:srgbClr val="9090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Font typeface="Helvetica Neue"/>
              <a:buNone/>
              <a:defRPr sz="1100">
                <a:solidFill>
                  <a:srgbClr val="9090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/>
          <p:nvPr/>
        </p:nvSpPr>
        <p:spPr>
          <a:xfrm>
            <a:off x="5486400" y="0"/>
            <a:ext cx="3655200" cy="51435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3"/>
          <p:cNvSpPr txBox="1"/>
          <p:nvPr>
            <p:ph type="title"/>
          </p:nvPr>
        </p:nvSpPr>
        <p:spPr>
          <a:xfrm>
            <a:off x="5942411" y="1771650"/>
            <a:ext cx="24003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43"/>
          <p:cNvSpPr/>
          <p:nvPr>
            <p:ph idx="2" type="pic"/>
          </p:nvPr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rgbClr val="CCD2D2"/>
          </a:solidFill>
          <a:ln>
            <a:noFill/>
          </a:ln>
        </p:spPr>
      </p:sp>
      <p:sp>
        <p:nvSpPr>
          <p:cNvPr id="101" name="Google Shape;101;p43"/>
          <p:cNvSpPr txBox="1"/>
          <p:nvPr>
            <p:ph idx="1" type="body"/>
          </p:nvPr>
        </p:nvSpPr>
        <p:spPr>
          <a:xfrm>
            <a:off x="5942411" y="3266694"/>
            <a:ext cx="2400300" cy="1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9pPr>
          </a:lstStyle>
          <a:p/>
        </p:txBody>
      </p:sp>
      <p:sp>
        <p:nvSpPr>
          <p:cNvPr id="102" name="Google Shape;102;p43"/>
          <p:cNvSpPr txBox="1"/>
          <p:nvPr>
            <p:ph idx="10" type="dt"/>
          </p:nvPr>
        </p:nvSpPr>
        <p:spPr>
          <a:xfrm>
            <a:off x="5657850" y="4857750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43"/>
          <p:cNvSpPr txBox="1"/>
          <p:nvPr>
            <p:ph idx="11" type="ftr"/>
          </p:nvPr>
        </p:nvSpPr>
        <p:spPr>
          <a:xfrm>
            <a:off x="228600" y="4857750"/>
            <a:ext cx="5369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43"/>
          <p:cNvSpPr txBox="1"/>
          <p:nvPr>
            <p:ph idx="12" type="sldNum"/>
          </p:nvPr>
        </p:nvSpPr>
        <p:spPr>
          <a:xfrm>
            <a:off x="6423660" y="4857750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4"/>
          <p:cNvSpPr txBox="1"/>
          <p:nvPr>
            <p:ph type="title"/>
          </p:nvPr>
        </p:nvSpPr>
        <p:spPr>
          <a:xfrm>
            <a:off x="628650" y="31750"/>
            <a:ext cx="78867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44"/>
          <p:cNvSpPr txBox="1"/>
          <p:nvPr>
            <p:ph idx="1" type="body"/>
          </p:nvPr>
        </p:nvSpPr>
        <p:spPr>
          <a:xfrm rot="5400000">
            <a:off x="2628900" y="-1257300"/>
            <a:ext cx="3886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08" name="Google Shape;108;p44"/>
          <p:cNvSpPr txBox="1"/>
          <p:nvPr>
            <p:ph idx="10" type="dt"/>
          </p:nvPr>
        </p:nvSpPr>
        <p:spPr>
          <a:xfrm>
            <a:off x="5657850" y="4857750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44"/>
          <p:cNvSpPr txBox="1"/>
          <p:nvPr>
            <p:ph idx="11" type="ftr"/>
          </p:nvPr>
        </p:nvSpPr>
        <p:spPr>
          <a:xfrm>
            <a:off x="228600" y="4857750"/>
            <a:ext cx="5369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44"/>
          <p:cNvSpPr txBox="1"/>
          <p:nvPr>
            <p:ph idx="12" type="sldNum"/>
          </p:nvPr>
        </p:nvSpPr>
        <p:spPr>
          <a:xfrm>
            <a:off x="6423660" y="4857750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44"/>
          <p:cNvSpPr/>
          <p:nvPr/>
        </p:nvSpPr>
        <p:spPr>
          <a:xfrm>
            <a:off x="1190" y="4684647"/>
            <a:ext cx="9142800" cy="555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4"/>
          <p:cNvSpPr/>
          <p:nvPr/>
        </p:nvSpPr>
        <p:spPr>
          <a:xfrm>
            <a:off x="0" y="569265"/>
            <a:ext cx="9144000" cy="456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rdue_logo.jpg" id="113" name="Google Shape;11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ias_logo.png" id="114" name="Google Shape;11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wesome" id="115" name="Google Shape;11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3220" y="4755165"/>
            <a:ext cx="1028701" cy="37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5"/>
          <p:cNvSpPr txBox="1"/>
          <p:nvPr>
            <p:ph type="title"/>
          </p:nvPr>
        </p:nvSpPr>
        <p:spPr>
          <a:xfrm rot="5400000">
            <a:off x="5317951" y="1431779"/>
            <a:ext cx="44232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45"/>
          <p:cNvSpPr txBox="1"/>
          <p:nvPr>
            <p:ph idx="1" type="body"/>
          </p:nvPr>
        </p:nvSpPr>
        <p:spPr>
          <a:xfrm rot="5400000">
            <a:off x="1317375" y="-482821"/>
            <a:ext cx="44232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19" name="Google Shape;119;p45"/>
          <p:cNvSpPr txBox="1"/>
          <p:nvPr>
            <p:ph idx="10" type="dt"/>
          </p:nvPr>
        </p:nvSpPr>
        <p:spPr>
          <a:xfrm>
            <a:off x="5657850" y="4857750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45"/>
          <p:cNvSpPr txBox="1"/>
          <p:nvPr>
            <p:ph idx="11" type="ftr"/>
          </p:nvPr>
        </p:nvSpPr>
        <p:spPr>
          <a:xfrm>
            <a:off x="228600" y="4857750"/>
            <a:ext cx="5369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45"/>
          <p:cNvSpPr txBox="1"/>
          <p:nvPr>
            <p:ph idx="12" type="sldNum"/>
          </p:nvPr>
        </p:nvSpPr>
        <p:spPr>
          <a:xfrm>
            <a:off x="6423660" y="4857750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45"/>
          <p:cNvSpPr/>
          <p:nvPr/>
        </p:nvSpPr>
        <p:spPr>
          <a:xfrm>
            <a:off x="1190" y="4684647"/>
            <a:ext cx="9142800" cy="555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rdue_logo.jpg" id="123" name="Google Shape;12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ias_logo.png" id="124" name="Google Shape;12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wesome" id="125" name="Google Shape;12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3220" y="4755165"/>
            <a:ext cx="1028701" cy="37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8" name="Google Shape;128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9" name="Google Shape;12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000"/>
              <a:buFont typeface="Helvetica Neue"/>
              <a:buNone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35"/>
          <p:cNvSpPr txBox="1"/>
          <p:nvPr>
            <p:ph idx="1" type="body"/>
          </p:nvPr>
        </p:nvSpPr>
        <p:spPr>
          <a:xfrm>
            <a:off x="176550" y="657150"/>
            <a:ext cx="87909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1275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900"/>
              <a:buFont typeface="Helvetica Neue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73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500"/>
              <a:buFont typeface="Helvetica Neue"/>
              <a:buChar char="•"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683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Helvetica Neue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Google Shape;16;p35"/>
          <p:cNvSpPr/>
          <p:nvPr/>
        </p:nvSpPr>
        <p:spPr>
          <a:xfrm>
            <a:off x="1190" y="4684647"/>
            <a:ext cx="9142800" cy="555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5"/>
          <p:cNvSpPr/>
          <p:nvPr/>
        </p:nvSpPr>
        <p:spPr>
          <a:xfrm>
            <a:off x="0" y="569265"/>
            <a:ext cx="9144000" cy="456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5"/>
          <p:cNvSpPr txBox="1"/>
          <p:nvPr/>
        </p:nvSpPr>
        <p:spPr>
          <a:xfrm>
            <a:off x="8631760" y="4857750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rdue_logo.jpg" id="19" name="Google Shape;1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ias_logo.png" id="20" name="Google Shape;2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wesome" id="21" name="Google Shape;2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3220" y="4755165"/>
            <a:ext cx="1028701" cy="37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Section Header" showMasterSp="0">
  <p:cSld name="Alternate Section Header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/>
          <p:nvPr>
            <p:ph type="title"/>
          </p:nvPr>
        </p:nvSpPr>
        <p:spPr>
          <a:xfrm>
            <a:off x="1143000" y="857250"/>
            <a:ext cx="68580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Helvetica Neue"/>
              <a:buNone/>
              <a:defRPr sz="3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" name="Google Shape;24;p36"/>
          <p:cNvSpPr txBox="1"/>
          <p:nvPr>
            <p:ph idx="1" type="body"/>
          </p:nvPr>
        </p:nvSpPr>
        <p:spPr>
          <a:xfrm>
            <a:off x="1141810" y="2857500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Helvetica Neue"/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36"/>
          <p:cNvSpPr txBox="1"/>
          <p:nvPr>
            <p:ph idx="10" type="dt"/>
          </p:nvPr>
        </p:nvSpPr>
        <p:spPr>
          <a:xfrm>
            <a:off x="5657850" y="4857750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1" type="ftr"/>
          </p:nvPr>
        </p:nvSpPr>
        <p:spPr>
          <a:xfrm>
            <a:off x="228600" y="4857750"/>
            <a:ext cx="5369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2" type="sldNum"/>
          </p:nvPr>
        </p:nvSpPr>
        <p:spPr>
          <a:xfrm>
            <a:off x="6423660" y="4857750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36"/>
          <p:cNvSpPr/>
          <p:nvPr/>
        </p:nvSpPr>
        <p:spPr>
          <a:xfrm>
            <a:off x="1190" y="4684647"/>
            <a:ext cx="9142800" cy="555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6"/>
          <p:cNvSpPr/>
          <p:nvPr/>
        </p:nvSpPr>
        <p:spPr>
          <a:xfrm>
            <a:off x="0" y="569265"/>
            <a:ext cx="9144000" cy="456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rdue_logo.jpg" id="30" name="Google Shape;3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ias_logo.png" id="31" name="Google Shape;3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wesome" id="32" name="Google Shape;3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3220" y="4755165"/>
            <a:ext cx="1028701" cy="37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/>
          <p:nvPr>
            <p:ph type="title"/>
          </p:nvPr>
        </p:nvSpPr>
        <p:spPr>
          <a:xfrm>
            <a:off x="628650" y="25400"/>
            <a:ext cx="78867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" type="body"/>
          </p:nvPr>
        </p:nvSpPr>
        <p:spPr>
          <a:xfrm>
            <a:off x="628650" y="1314450"/>
            <a:ext cx="38406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 sz="1500"/>
            </a:lvl1pPr>
            <a:lvl2pPr indent="-3302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111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4pPr>
            <a:lvl5pPr indent="-3111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5pPr>
            <a:lvl6pPr indent="-3111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6pPr>
            <a:lvl7pPr indent="-3111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7pPr>
            <a:lvl8pPr indent="-3111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8pPr>
            <a:lvl9pPr indent="-3111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9pPr>
          </a:lstStyle>
          <a:p/>
        </p:txBody>
      </p:sp>
      <p:sp>
        <p:nvSpPr>
          <p:cNvPr id="36" name="Google Shape;36;p37"/>
          <p:cNvSpPr txBox="1"/>
          <p:nvPr>
            <p:ph idx="2" type="body"/>
          </p:nvPr>
        </p:nvSpPr>
        <p:spPr>
          <a:xfrm>
            <a:off x="4674870" y="1314450"/>
            <a:ext cx="38406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 sz="1500"/>
            </a:lvl1pPr>
            <a:lvl2pPr indent="-3302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111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4pPr>
            <a:lvl5pPr indent="-3111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5pPr>
            <a:lvl6pPr indent="-3111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6pPr>
            <a:lvl7pPr indent="-3111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7pPr>
            <a:lvl8pPr indent="-3111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8pPr>
            <a:lvl9pPr indent="-3111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9pPr>
          </a:lstStyle>
          <a:p/>
        </p:txBody>
      </p:sp>
      <p:sp>
        <p:nvSpPr>
          <p:cNvPr id="37" name="Google Shape;37;p37"/>
          <p:cNvSpPr txBox="1"/>
          <p:nvPr>
            <p:ph idx="10" type="dt"/>
          </p:nvPr>
        </p:nvSpPr>
        <p:spPr>
          <a:xfrm>
            <a:off x="5657850" y="4857750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37"/>
          <p:cNvSpPr txBox="1"/>
          <p:nvPr>
            <p:ph idx="11" type="ftr"/>
          </p:nvPr>
        </p:nvSpPr>
        <p:spPr>
          <a:xfrm>
            <a:off x="228600" y="4857750"/>
            <a:ext cx="5369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7"/>
          <p:cNvSpPr txBox="1"/>
          <p:nvPr>
            <p:ph idx="12" type="sldNum"/>
          </p:nvPr>
        </p:nvSpPr>
        <p:spPr>
          <a:xfrm>
            <a:off x="6423660" y="4857750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37"/>
          <p:cNvSpPr/>
          <p:nvPr/>
        </p:nvSpPr>
        <p:spPr>
          <a:xfrm>
            <a:off x="1190" y="4684647"/>
            <a:ext cx="9142800" cy="555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7"/>
          <p:cNvSpPr/>
          <p:nvPr/>
        </p:nvSpPr>
        <p:spPr>
          <a:xfrm>
            <a:off x="0" y="569265"/>
            <a:ext cx="9144000" cy="456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rdue_logo.jpg" id="42" name="Google Shape;4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ias_logo.png" id="43" name="Google Shape;4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wesome" id="44" name="Google Shape;4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3220" y="4755165"/>
            <a:ext cx="1028701" cy="37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>
            <a:off x="630936" y="288036"/>
            <a:ext cx="78867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" type="body"/>
          </p:nvPr>
        </p:nvSpPr>
        <p:spPr>
          <a:xfrm>
            <a:off x="628650" y="1314450"/>
            <a:ext cx="3840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1700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200"/>
            </a:lvl9pPr>
          </a:lstStyle>
          <a:p/>
        </p:txBody>
      </p:sp>
      <p:sp>
        <p:nvSpPr>
          <p:cNvPr id="48" name="Google Shape;48;p38"/>
          <p:cNvSpPr txBox="1"/>
          <p:nvPr>
            <p:ph idx="2" type="body"/>
          </p:nvPr>
        </p:nvSpPr>
        <p:spPr>
          <a:xfrm>
            <a:off x="628650" y="2000250"/>
            <a:ext cx="3840600" cy="25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200"/>
            </a:lvl2pPr>
            <a:lvl3pPr indent="-31115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3pPr>
            <a:lvl4pPr indent="-2984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sz="900"/>
            </a:lvl4pPr>
            <a:lvl5pPr indent="-2984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sz="900"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9pPr>
          </a:lstStyle>
          <a:p/>
        </p:txBody>
      </p:sp>
      <p:sp>
        <p:nvSpPr>
          <p:cNvPr id="49" name="Google Shape;49;p38"/>
          <p:cNvSpPr txBox="1"/>
          <p:nvPr>
            <p:ph idx="3" type="body"/>
          </p:nvPr>
        </p:nvSpPr>
        <p:spPr>
          <a:xfrm>
            <a:off x="4674870" y="1314450"/>
            <a:ext cx="3840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1700" cap="none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200"/>
            </a:lvl9pPr>
          </a:lstStyle>
          <a:p/>
        </p:txBody>
      </p:sp>
      <p:sp>
        <p:nvSpPr>
          <p:cNvPr id="50" name="Google Shape;50;p38"/>
          <p:cNvSpPr txBox="1"/>
          <p:nvPr>
            <p:ph idx="4" type="body"/>
          </p:nvPr>
        </p:nvSpPr>
        <p:spPr>
          <a:xfrm>
            <a:off x="4674870" y="1991901"/>
            <a:ext cx="3840600" cy="25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200"/>
            </a:lvl2pPr>
            <a:lvl3pPr indent="-31115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3pPr>
            <a:lvl4pPr indent="-2984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sz="900"/>
            </a:lvl4pPr>
            <a:lvl5pPr indent="-2984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sz="900"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9pPr>
          </a:lstStyle>
          <a:p/>
        </p:txBody>
      </p:sp>
      <p:sp>
        <p:nvSpPr>
          <p:cNvPr id="51" name="Google Shape;51;p38"/>
          <p:cNvSpPr txBox="1"/>
          <p:nvPr>
            <p:ph idx="10" type="dt"/>
          </p:nvPr>
        </p:nvSpPr>
        <p:spPr>
          <a:xfrm>
            <a:off x="5657850" y="4857750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38"/>
          <p:cNvSpPr txBox="1"/>
          <p:nvPr>
            <p:ph idx="11" type="ftr"/>
          </p:nvPr>
        </p:nvSpPr>
        <p:spPr>
          <a:xfrm>
            <a:off x="228600" y="4857750"/>
            <a:ext cx="5369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38"/>
          <p:cNvSpPr txBox="1"/>
          <p:nvPr>
            <p:ph idx="12" type="sldNum"/>
          </p:nvPr>
        </p:nvSpPr>
        <p:spPr>
          <a:xfrm>
            <a:off x="6423660" y="4857750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38"/>
          <p:cNvSpPr/>
          <p:nvPr/>
        </p:nvSpPr>
        <p:spPr>
          <a:xfrm>
            <a:off x="1190" y="4684647"/>
            <a:ext cx="9142800" cy="555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rdue_logo.jpg" id="55" name="Google Shape;5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ias_logo.png" id="56" name="Google Shape;5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wesome" id="57" name="Google Shape;5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3220" y="4755165"/>
            <a:ext cx="1028701" cy="37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/>
          <p:nvPr>
            <p:ph type="title"/>
          </p:nvPr>
        </p:nvSpPr>
        <p:spPr>
          <a:xfrm>
            <a:off x="628650" y="25400"/>
            <a:ext cx="78867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0" type="dt"/>
          </p:nvPr>
        </p:nvSpPr>
        <p:spPr>
          <a:xfrm>
            <a:off x="5657850" y="4857750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9"/>
          <p:cNvSpPr txBox="1"/>
          <p:nvPr>
            <p:ph idx="11" type="ftr"/>
          </p:nvPr>
        </p:nvSpPr>
        <p:spPr>
          <a:xfrm>
            <a:off x="228600" y="4857750"/>
            <a:ext cx="5369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9"/>
          <p:cNvSpPr txBox="1"/>
          <p:nvPr>
            <p:ph idx="12" type="sldNum"/>
          </p:nvPr>
        </p:nvSpPr>
        <p:spPr>
          <a:xfrm>
            <a:off x="6423660" y="4857750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39"/>
          <p:cNvSpPr/>
          <p:nvPr/>
        </p:nvSpPr>
        <p:spPr>
          <a:xfrm>
            <a:off x="1190" y="4684647"/>
            <a:ext cx="9142800" cy="555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9"/>
          <p:cNvSpPr/>
          <p:nvPr/>
        </p:nvSpPr>
        <p:spPr>
          <a:xfrm>
            <a:off x="0" y="569265"/>
            <a:ext cx="9144000" cy="456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rdue_logo.jpg" id="65" name="Google Shape;6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ias_logo.png" id="66" name="Google Shape;6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wesome" id="67" name="Google Shape;6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3220" y="4755165"/>
            <a:ext cx="1028701" cy="37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>
            <p:ph idx="10" type="dt"/>
          </p:nvPr>
        </p:nvSpPr>
        <p:spPr>
          <a:xfrm>
            <a:off x="5657850" y="4857750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228600" y="4857750"/>
            <a:ext cx="5369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6423660" y="4857750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40"/>
          <p:cNvSpPr/>
          <p:nvPr/>
        </p:nvSpPr>
        <p:spPr>
          <a:xfrm>
            <a:off x="1190" y="4684647"/>
            <a:ext cx="9142800" cy="555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0"/>
          <p:cNvSpPr/>
          <p:nvPr/>
        </p:nvSpPr>
        <p:spPr>
          <a:xfrm>
            <a:off x="0" y="569265"/>
            <a:ext cx="9144000" cy="456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rdue_logo.jpg" id="74" name="Google Shape;7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ias_logo.png" id="75" name="Google Shape;7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wesome" id="76" name="Google Shape;7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3220" y="4755165"/>
            <a:ext cx="1028701" cy="37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1"/>
          <p:cNvSpPr txBox="1"/>
          <p:nvPr>
            <p:ph type="title"/>
          </p:nvPr>
        </p:nvSpPr>
        <p:spPr>
          <a:xfrm>
            <a:off x="570309" y="1771650"/>
            <a:ext cx="24003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2600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1" type="body"/>
          </p:nvPr>
        </p:nvSpPr>
        <p:spPr>
          <a:xfrm>
            <a:off x="3370659" y="514350"/>
            <a:ext cx="5429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 sz="1500"/>
            </a:lvl1pPr>
            <a:lvl2pPr indent="-3302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111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4pPr>
            <a:lvl5pPr indent="-3111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5pPr>
            <a:lvl6pPr indent="-3111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6pPr>
            <a:lvl7pPr indent="-3111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7pPr>
            <a:lvl8pPr indent="-3111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8pPr>
            <a:lvl9pPr indent="-3111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9pPr>
          </a:lstStyle>
          <a:p/>
        </p:txBody>
      </p:sp>
      <p:sp>
        <p:nvSpPr>
          <p:cNvPr id="80" name="Google Shape;80;p41"/>
          <p:cNvSpPr txBox="1"/>
          <p:nvPr>
            <p:ph idx="2" type="body"/>
          </p:nvPr>
        </p:nvSpPr>
        <p:spPr>
          <a:xfrm>
            <a:off x="570309" y="3275481"/>
            <a:ext cx="2400300" cy="12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5657850" y="4857750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228600" y="4857750"/>
            <a:ext cx="5369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6423660" y="4857750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41"/>
          <p:cNvSpPr/>
          <p:nvPr/>
        </p:nvSpPr>
        <p:spPr>
          <a:xfrm>
            <a:off x="1190" y="4684647"/>
            <a:ext cx="9142800" cy="555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1"/>
          <p:cNvSpPr/>
          <p:nvPr/>
        </p:nvSpPr>
        <p:spPr>
          <a:xfrm>
            <a:off x="0" y="569265"/>
            <a:ext cx="9144000" cy="45600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rdue_logo.jpg" id="86" name="Google Shape;8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ias_logo.png" id="87" name="Google Shape;8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wesome" id="88" name="Google Shape;8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3220" y="4755165"/>
            <a:ext cx="1028701" cy="37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2"/>
          <p:cNvSpPr/>
          <p:nvPr/>
        </p:nvSpPr>
        <p:spPr>
          <a:xfrm>
            <a:off x="0" y="0"/>
            <a:ext cx="3655200" cy="51435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2"/>
          <p:cNvSpPr txBox="1"/>
          <p:nvPr>
            <p:ph type="title"/>
          </p:nvPr>
        </p:nvSpPr>
        <p:spPr>
          <a:xfrm>
            <a:off x="570309" y="1771650"/>
            <a:ext cx="24003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42"/>
          <p:cNvSpPr txBox="1"/>
          <p:nvPr>
            <p:ph idx="1" type="body"/>
          </p:nvPr>
        </p:nvSpPr>
        <p:spPr>
          <a:xfrm>
            <a:off x="4022169" y="514350"/>
            <a:ext cx="4777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 sz="1500"/>
            </a:lvl1pPr>
            <a:lvl2pPr indent="-3302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indent="-3111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4pPr>
            <a:lvl5pPr indent="-3111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5pPr>
            <a:lvl6pPr indent="-3111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6pPr>
            <a:lvl7pPr indent="-3111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7pPr>
            <a:lvl8pPr indent="-3111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8pPr>
            <a:lvl9pPr indent="-3111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9pPr>
          </a:lstStyle>
          <a:p/>
        </p:txBody>
      </p:sp>
      <p:sp>
        <p:nvSpPr>
          <p:cNvPr id="93" name="Google Shape;93;p42"/>
          <p:cNvSpPr txBox="1"/>
          <p:nvPr>
            <p:ph idx="2" type="body"/>
          </p:nvPr>
        </p:nvSpPr>
        <p:spPr>
          <a:xfrm>
            <a:off x="570309" y="3275481"/>
            <a:ext cx="2400300" cy="12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9pPr>
          </a:lstStyle>
          <a:p/>
        </p:txBody>
      </p:sp>
      <p:sp>
        <p:nvSpPr>
          <p:cNvPr id="94" name="Google Shape;94;p42"/>
          <p:cNvSpPr txBox="1"/>
          <p:nvPr>
            <p:ph idx="10" type="dt"/>
          </p:nvPr>
        </p:nvSpPr>
        <p:spPr>
          <a:xfrm>
            <a:off x="5657850" y="4857750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42"/>
          <p:cNvSpPr txBox="1"/>
          <p:nvPr>
            <p:ph idx="11" type="ftr"/>
          </p:nvPr>
        </p:nvSpPr>
        <p:spPr>
          <a:xfrm>
            <a:off x="228600" y="4857750"/>
            <a:ext cx="53697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42"/>
          <p:cNvSpPr txBox="1"/>
          <p:nvPr>
            <p:ph idx="12" type="sldNum"/>
          </p:nvPr>
        </p:nvSpPr>
        <p:spPr>
          <a:xfrm>
            <a:off x="6423660" y="4857750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/>
          <p:nvPr/>
        </p:nvSpPr>
        <p:spPr>
          <a:xfrm>
            <a:off x="1190" y="4740146"/>
            <a:ext cx="9141600" cy="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33"/>
          <p:cNvSpPr txBox="1"/>
          <p:nvPr>
            <p:ph type="title"/>
          </p:nvPr>
        </p:nvSpPr>
        <p:spPr>
          <a:xfrm>
            <a:off x="628650" y="31750"/>
            <a:ext cx="78867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1C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" type="body"/>
          </p:nvPr>
        </p:nvSpPr>
        <p:spPr>
          <a:xfrm>
            <a:off x="628650" y="742950"/>
            <a:ext cx="78867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1275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73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  <a:defRPr b="0" i="0" sz="2100" u="none" cap="none" strike="noStrike">
                <a:solidFill>
                  <a:srgbClr val="00539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b="0" i="0" sz="18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2" type="sldNum"/>
          </p:nvPr>
        </p:nvSpPr>
        <p:spPr>
          <a:xfrm>
            <a:off x="8515350" y="4876347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770">
          <p15:clr>
            <a:srgbClr val="F26B43"/>
          </p15:clr>
        </p15:guide>
        <p15:guide id="2" pos="30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9" Type="http://schemas.openxmlformats.org/officeDocument/2006/relationships/image" Target="../media/image8.png"/><Relationship Id="rId5" Type="http://schemas.openxmlformats.org/officeDocument/2006/relationships/image" Target="../media/image16.jpg"/><Relationship Id="rId6" Type="http://schemas.openxmlformats.org/officeDocument/2006/relationships/image" Target="../media/image9.png"/><Relationship Id="rId7" Type="http://schemas.openxmlformats.org/officeDocument/2006/relationships/image" Target="../media/image38.png"/><Relationship Id="rId8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28.png"/><Relationship Id="rId6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10.png"/><Relationship Id="rId5" Type="http://schemas.openxmlformats.org/officeDocument/2006/relationships/image" Target="../media/image33.png"/><Relationship Id="rId6" Type="http://schemas.openxmlformats.org/officeDocument/2006/relationships/image" Target="../media/image42.png"/><Relationship Id="rId7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Relationship Id="rId4" Type="http://schemas.openxmlformats.org/officeDocument/2006/relationships/image" Target="../media/image33.png"/><Relationship Id="rId5" Type="http://schemas.openxmlformats.org/officeDocument/2006/relationships/image" Target="../media/image37.png"/><Relationship Id="rId6" Type="http://schemas.openxmlformats.org/officeDocument/2006/relationships/image" Target="../media/image10.png"/><Relationship Id="rId7" Type="http://schemas.openxmlformats.org/officeDocument/2006/relationships/image" Target="../media/image54.png"/><Relationship Id="rId8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image" Target="../media/image10.png"/><Relationship Id="rId5" Type="http://schemas.openxmlformats.org/officeDocument/2006/relationships/image" Target="../media/image42.png"/><Relationship Id="rId6" Type="http://schemas.openxmlformats.org/officeDocument/2006/relationships/image" Target="../media/image54.png"/><Relationship Id="rId7" Type="http://schemas.openxmlformats.org/officeDocument/2006/relationships/image" Target="../media/image45.png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5" Type="http://schemas.openxmlformats.org/officeDocument/2006/relationships/image" Target="../media/image47.png"/><Relationship Id="rId6" Type="http://schemas.openxmlformats.org/officeDocument/2006/relationships/image" Target="../media/image49.png"/><Relationship Id="rId7" Type="http://schemas.openxmlformats.org/officeDocument/2006/relationships/image" Target="../media/image54.png"/><Relationship Id="rId8" Type="http://schemas.openxmlformats.org/officeDocument/2006/relationships/image" Target="../media/image4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10.png"/><Relationship Id="rId5" Type="http://schemas.openxmlformats.org/officeDocument/2006/relationships/image" Target="../media/image42.png"/><Relationship Id="rId6" Type="http://schemas.openxmlformats.org/officeDocument/2006/relationships/image" Target="../media/image54.png"/><Relationship Id="rId7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33.png"/><Relationship Id="rId5" Type="http://schemas.openxmlformats.org/officeDocument/2006/relationships/image" Target="../media/image37.png"/><Relationship Id="rId6" Type="http://schemas.openxmlformats.org/officeDocument/2006/relationships/image" Target="../media/image10.png"/><Relationship Id="rId7" Type="http://schemas.openxmlformats.org/officeDocument/2006/relationships/image" Target="../media/image54.png"/><Relationship Id="rId8" Type="http://schemas.openxmlformats.org/officeDocument/2006/relationships/image" Target="../media/image4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Relationship Id="rId4" Type="http://schemas.openxmlformats.org/officeDocument/2006/relationships/image" Target="../media/image33.png"/><Relationship Id="rId5" Type="http://schemas.openxmlformats.org/officeDocument/2006/relationships/image" Target="../media/image37.png"/><Relationship Id="rId6" Type="http://schemas.openxmlformats.org/officeDocument/2006/relationships/image" Target="../media/image10.png"/><Relationship Id="rId7" Type="http://schemas.openxmlformats.org/officeDocument/2006/relationships/image" Target="../media/image54.png"/><Relationship Id="rId8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Relationship Id="rId4" Type="http://schemas.openxmlformats.org/officeDocument/2006/relationships/image" Target="../media/image33.png"/><Relationship Id="rId5" Type="http://schemas.openxmlformats.org/officeDocument/2006/relationships/image" Target="../media/image48.png"/><Relationship Id="rId6" Type="http://schemas.openxmlformats.org/officeDocument/2006/relationships/image" Target="../media/image52.png"/><Relationship Id="rId7" Type="http://schemas.openxmlformats.org/officeDocument/2006/relationships/image" Target="../media/image49.png"/><Relationship Id="rId8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Relationship Id="rId4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7.png"/><Relationship Id="rId4" Type="http://schemas.openxmlformats.org/officeDocument/2006/relationships/image" Target="../media/image62.png"/><Relationship Id="rId5" Type="http://schemas.openxmlformats.org/officeDocument/2006/relationships/image" Target="../media/image25.png"/><Relationship Id="rId6" Type="http://schemas.openxmlformats.org/officeDocument/2006/relationships/image" Target="../media/image60.png"/><Relationship Id="rId7" Type="http://schemas.openxmlformats.org/officeDocument/2006/relationships/image" Target="../media/image5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18.png"/><Relationship Id="rId6" Type="http://schemas.openxmlformats.org/officeDocument/2006/relationships/image" Target="../media/image29.png"/><Relationship Id="rId7" Type="http://schemas.openxmlformats.org/officeDocument/2006/relationships/image" Target="../media/image15.png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5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/>
          <p:nvPr>
            <p:ph type="title"/>
          </p:nvPr>
        </p:nvSpPr>
        <p:spPr>
          <a:xfrm>
            <a:off x="1143000" y="388000"/>
            <a:ext cx="68580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3200"/>
              <a:t>AoT - Attack on Things: A security analysis of IoT firmware updates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1"/>
          <p:cNvSpPr txBox="1"/>
          <p:nvPr>
            <p:ph idx="1" type="body"/>
          </p:nvPr>
        </p:nvSpPr>
        <p:spPr>
          <a:xfrm>
            <a:off x="283063" y="3505050"/>
            <a:ext cx="31023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" sz="2000"/>
              <a:t>Muhammad Ibrahim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000"/>
              <a:t>(</a:t>
            </a:r>
            <a:r>
              <a:rPr i="1" lang="en" sz="2000"/>
              <a:t>Purdue University</a:t>
            </a:r>
            <a:r>
              <a:rPr lang="en" sz="2000"/>
              <a:t>) </a:t>
            </a:r>
            <a:endParaRPr sz="2000"/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4663" y="1966400"/>
            <a:ext cx="1538650" cy="15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3713" y="1966400"/>
            <a:ext cx="1538650" cy="15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2763" y="1966400"/>
            <a:ext cx="1538650" cy="15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"/>
          <p:cNvSpPr txBox="1"/>
          <p:nvPr>
            <p:ph idx="1" type="body"/>
          </p:nvPr>
        </p:nvSpPr>
        <p:spPr>
          <a:xfrm>
            <a:off x="3199138" y="3542250"/>
            <a:ext cx="30429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000"/>
              <a:t>Andrea Continella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000"/>
              <a:t>(</a:t>
            </a:r>
            <a:r>
              <a:rPr i="1" lang="en" sz="2000"/>
              <a:t>University of Twente</a:t>
            </a:r>
            <a:r>
              <a:rPr lang="en" sz="2000"/>
              <a:t>) </a:t>
            </a:r>
            <a:endParaRPr sz="2000"/>
          </a:p>
        </p:txBody>
      </p:sp>
      <p:sp>
        <p:nvSpPr>
          <p:cNvPr id="140" name="Google Shape;140;p1"/>
          <p:cNvSpPr txBox="1"/>
          <p:nvPr>
            <p:ph idx="1" type="body"/>
          </p:nvPr>
        </p:nvSpPr>
        <p:spPr>
          <a:xfrm>
            <a:off x="6105138" y="3478350"/>
            <a:ext cx="27558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000"/>
              <a:t>Antonio Bianchi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000"/>
              <a:t>(</a:t>
            </a:r>
            <a:r>
              <a:rPr i="1" lang="en" sz="2000"/>
              <a:t>Purdue University</a:t>
            </a:r>
            <a:r>
              <a:rPr lang="en" sz="2000"/>
              <a:t>)</a:t>
            </a:r>
            <a:endParaRPr sz="2000"/>
          </a:p>
        </p:txBody>
      </p:sp>
      <p:sp>
        <p:nvSpPr>
          <p:cNvPr id="141" name="Google Shape;141;p1"/>
          <p:cNvSpPr/>
          <p:nvPr/>
        </p:nvSpPr>
        <p:spPr>
          <a:xfrm>
            <a:off x="902990" y="1739900"/>
            <a:ext cx="7338000" cy="114300"/>
          </a:xfrm>
          <a:prstGeom prst="rect">
            <a:avLst/>
          </a:prstGeom>
          <a:gradFill>
            <a:gsLst>
              <a:gs pos="0">
                <a:srgbClr val="263050"/>
              </a:gs>
              <a:gs pos="49600">
                <a:srgbClr val="485794"/>
              </a:gs>
              <a:gs pos="100000">
                <a:srgbClr val="1C243C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0749" y="4344978"/>
            <a:ext cx="1081651" cy="72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85344" y="4303274"/>
            <a:ext cx="1041899" cy="79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34469" y="4381353"/>
            <a:ext cx="1041902" cy="73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45448" y="4352700"/>
            <a:ext cx="1581626" cy="7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3550" y="1032375"/>
            <a:ext cx="1530581" cy="18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DFU SDK</a:t>
            </a:r>
            <a:endParaRPr/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9813" y="920475"/>
            <a:ext cx="1269725" cy="219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"/>
          <p:cNvCxnSpPr/>
          <p:nvPr/>
        </p:nvCxnSpPr>
        <p:spPr>
          <a:xfrm flipH="1" rot="10800000">
            <a:off x="2862650" y="1860550"/>
            <a:ext cx="3306300" cy="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46" name="Google Shape;246;p10"/>
          <p:cNvSpPr txBox="1"/>
          <p:nvPr/>
        </p:nvSpPr>
        <p:spPr>
          <a:xfrm>
            <a:off x="1366050" y="3422350"/>
            <a:ext cx="64797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Apps utilize </a:t>
            </a: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SDKs 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performing DFU.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1000" y="969100"/>
            <a:ext cx="729125" cy="134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11056" y="2192375"/>
            <a:ext cx="526844" cy="5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87013" y="1358150"/>
            <a:ext cx="571501" cy="5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7658" y="1519787"/>
            <a:ext cx="250225" cy="2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>
            <p:ph idx="1" type="body"/>
          </p:nvPr>
        </p:nvSpPr>
        <p:spPr>
          <a:xfrm>
            <a:off x="176550" y="657150"/>
            <a:ext cx="87909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27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One vulnerable in SDK maps to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Multiple companion apps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Multiple IoT devices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Feasible to analyze apps</a:t>
            </a:r>
            <a:endParaRPr/>
          </a:p>
        </p:txBody>
      </p:sp>
      <p:sp>
        <p:nvSpPr>
          <p:cNvPr id="256" name="Google Shape;256;p11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Vulnerable SDKs</a:t>
            </a:r>
            <a:endParaRPr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6160625" y="857077"/>
            <a:ext cx="2009400" cy="3429350"/>
            <a:chOff x="6324600" y="791727"/>
            <a:chExt cx="2009400" cy="3429350"/>
          </a:xfrm>
        </p:grpSpPr>
        <p:pic>
          <p:nvPicPr>
            <p:cNvPr id="258" name="Google Shape;258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24600" y="791727"/>
              <a:ext cx="2009400" cy="3429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65976" y="1639688"/>
              <a:ext cx="1726650" cy="1733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0" name="Google Shape;26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1" y="2273575"/>
            <a:ext cx="1466500" cy="1455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1"/>
          <p:cNvGrpSpPr/>
          <p:nvPr/>
        </p:nvGrpSpPr>
        <p:grpSpPr>
          <a:xfrm>
            <a:off x="4735690" y="2845615"/>
            <a:ext cx="699416" cy="658898"/>
            <a:chOff x="2685750" y="1380750"/>
            <a:chExt cx="373500" cy="351900"/>
          </a:xfrm>
        </p:grpSpPr>
        <p:sp>
          <p:nvSpPr>
            <p:cNvPr id="262" name="Google Shape;262;p11"/>
            <p:cNvSpPr/>
            <p:nvPr/>
          </p:nvSpPr>
          <p:spPr>
            <a:xfrm>
              <a:off x="2685750" y="1380750"/>
              <a:ext cx="373500" cy="351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Google Shape;263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16125" y="1395061"/>
              <a:ext cx="312750" cy="323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" name="Google Shape;26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2901" y="1790125"/>
            <a:ext cx="340500" cy="3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5076" y="3052500"/>
            <a:ext cx="340500" cy="3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5076" y="2402838"/>
            <a:ext cx="340500" cy="337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11"/>
          <p:cNvGrpSpPr/>
          <p:nvPr/>
        </p:nvGrpSpPr>
        <p:grpSpPr>
          <a:xfrm>
            <a:off x="6354108" y="1763698"/>
            <a:ext cx="340483" cy="320792"/>
            <a:chOff x="2685750" y="1380750"/>
            <a:chExt cx="373500" cy="351900"/>
          </a:xfrm>
        </p:grpSpPr>
        <p:sp>
          <p:nvSpPr>
            <p:cNvPr id="268" name="Google Shape;268;p11"/>
            <p:cNvSpPr/>
            <p:nvPr/>
          </p:nvSpPr>
          <p:spPr>
            <a:xfrm>
              <a:off x="2685750" y="1380750"/>
              <a:ext cx="373500" cy="351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9" name="Google Shape;269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16125" y="1395061"/>
              <a:ext cx="312750" cy="323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p11"/>
          <p:cNvGrpSpPr/>
          <p:nvPr/>
        </p:nvGrpSpPr>
        <p:grpSpPr>
          <a:xfrm>
            <a:off x="6995083" y="3061298"/>
            <a:ext cx="340483" cy="320792"/>
            <a:chOff x="2685750" y="1380750"/>
            <a:chExt cx="373500" cy="351900"/>
          </a:xfrm>
        </p:grpSpPr>
        <p:sp>
          <p:nvSpPr>
            <p:cNvPr id="271" name="Google Shape;271;p11"/>
            <p:cNvSpPr/>
            <p:nvPr/>
          </p:nvSpPr>
          <p:spPr>
            <a:xfrm>
              <a:off x="2685750" y="1380750"/>
              <a:ext cx="373500" cy="351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2" name="Google Shape;27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16125" y="1395061"/>
              <a:ext cx="312750" cy="323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3" name="Google Shape;273;p11"/>
          <p:cNvGrpSpPr/>
          <p:nvPr/>
        </p:nvGrpSpPr>
        <p:grpSpPr>
          <a:xfrm>
            <a:off x="6995083" y="2411348"/>
            <a:ext cx="340483" cy="320792"/>
            <a:chOff x="2685750" y="1380750"/>
            <a:chExt cx="373500" cy="351900"/>
          </a:xfrm>
        </p:grpSpPr>
        <p:sp>
          <p:nvSpPr>
            <p:cNvPr id="274" name="Google Shape;274;p11"/>
            <p:cNvSpPr/>
            <p:nvPr/>
          </p:nvSpPr>
          <p:spPr>
            <a:xfrm>
              <a:off x="2685750" y="1380750"/>
              <a:ext cx="373500" cy="351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5" name="Google Shape;275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16125" y="1395061"/>
              <a:ext cx="312750" cy="323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2"/>
          <p:cNvGrpSpPr/>
          <p:nvPr/>
        </p:nvGrpSpPr>
        <p:grpSpPr>
          <a:xfrm>
            <a:off x="1924388" y="695813"/>
            <a:ext cx="2312250" cy="2105400"/>
            <a:chOff x="357375" y="666775"/>
            <a:chExt cx="2312250" cy="2105400"/>
          </a:xfrm>
        </p:grpSpPr>
        <p:sp>
          <p:nvSpPr>
            <p:cNvPr id="281" name="Google Shape;281;p12"/>
            <p:cNvSpPr/>
            <p:nvPr/>
          </p:nvSpPr>
          <p:spPr>
            <a:xfrm>
              <a:off x="508425" y="666775"/>
              <a:ext cx="2161200" cy="2105400"/>
            </a:xfrm>
            <a:prstGeom prst="roundRect">
              <a:avLst>
                <a:gd fmla="val 26341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" sz="17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IoT DFU Reconnaissance</a:t>
              </a:r>
              <a:endParaRPr b="1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357375" y="666775"/>
              <a:ext cx="428700" cy="39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5485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b="1" i="0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83" name="Google Shape;283;p12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Methodology</a:t>
            </a:r>
            <a:endParaRPr/>
          </a:p>
        </p:txBody>
      </p:sp>
      <p:grpSp>
        <p:nvGrpSpPr>
          <p:cNvPr id="284" name="Google Shape;284;p12"/>
          <p:cNvGrpSpPr/>
          <p:nvPr/>
        </p:nvGrpSpPr>
        <p:grpSpPr>
          <a:xfrm>
            <a:off x="2353088" y="1426588"/>
            <a:ext cx="1605900" cy="1174200"/>
            <a:chOff x="287125" y="736825"/>
            <a:chExt cx="1605900" cy="1174200"/>
          </a:xfrm>
        </p:grpSpPr>
        <p:sp>
          <p:nvSpPr>
            <p:cNvPr id="285" name="Google Shape;285;p12"/>
            <p:cNvSpPr/>
            <p:nvPr/>
          </p:nvSpPr>
          <p:spPr>
            <a:xfrm>
              <a:off x="287125" y="736825"/>
              <a:ext cx="1605900" cy="1174200"/>
            </a:xfrm>
            <a:prstGeom prst="roundRect">
              <a:avLst>
                <a:gd fmla="val 26341" name="adj"/>
              </a:avLst>
            </a:prstGeom>
            <a:solidFill>
              <a:srgbClr val="CFE2F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6" name="Google Shape;28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561" y="935260"/>
              <a:ext cx="452400" cy="777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20509" y="935250"/>
              <a:ext cx="764429" cy="777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8" name="Google Shape;288;p12"/>
          <p:cNvGrpSpPr/>
          <p:nvPr/>
        </p:nvGrpSpPr>
        <p:grpSpPr>
          <a:xfrm>
            <a:off x="2293808" y="3304010"/>
            <a:ext cx="1798360" cy="1143670"/>
            <a:chOff x="730020" y="3108898"/>
            <a:chExt cx="1798360" cy="1143670"/>
          </a:xfrm>
        </p:grpSpPr>
        <p:grpSp>
          <p:nvGrpSpPr>
            <p:cNvPr id="289" name="Google Shape;289;p12"/>
            <p:cNvGrpSpPr/>
            <p:nvPr/>
          </p:nvGrpSpPr>
          <p:grpSpPr>
            <a:xfrm>
              <a:off x="730020" y="3108898"/>
              <a:ext cx="1798360" cy="1143670"/>
              <a:chOff x="1298982" y="-783975"/>
              <a:chExt cx="2005531" cy="1275421"/>
            </a:xfrm>
          </p:grpSpPr>
          <p:grpSp>
            <p:nvGrpSpPr>
              <p:cNvPr id="290" name="Google Shape;290;p12"/>
              <p:cNvGrpSpPr/>
              <p:nvPr/>
            </p:nvGrpSpPr>
            <p:grpSpPr>
              <a:xfrm>
                <a:off x="1298982" y="-783975"/>
                <a:ext cx="2005531" cy="1275421"/>
                <a:chOff x="4479282" y="29775"/>
                <a:chExt cx="2005531" cy="1275421"/>
              </a:xfrm>
            </p:grpSpPr>
            <p:sp>
              <p:nvSpPr>
                <p:cNvPr id="291" name="Google Shape;291;p12"/>
                <p:cNvSpPr/>
                <p:nvPr/>
              </p:nvSpPr>
              <p:spPr>
                <a:xfrm>
                  <a:off x="4479282" y="29775"/>
                  <a:ext cx="1941600" cy="1269300"/>
                </a:xfrm>
                <a:prstGeom prst="roundRect">
                  <a:avLst>
                    <a:gd fmla="val 26341" name="adj"/>
                  </a:avLst>
                </a:prstGeom>
                <a:solidFill>
                  <a:srgbClr val="FCE5CD"/>
                </a:solidFill>
                <a:ln cap="flat" cmpd="sng" w="19050">
                  <a:solidFill>
                    <a:srgbClr val="000000"/>
                  </a:solidFill>
                  <a:prstDash val="dashDot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12"/>
                <p:cNvSpPr txBox="1"/>
                <p:nvPr/>
              </p:nvSpPr>
              <p:spPr>
                <a:xfrm>
                  <a:off x="4510513" y="824596"/>
                  <a:ext cx="1974300" cy="480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1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Recon-Results</a:t>
                  </a:r>
                  <a:r>
                    <a:rPr b="0" i="0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pic>
            <p:nvPicPr>
              <p:cNvPr id="293" name="Google Shape;293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303724" y="-597601"/>
                <a:ext cx="697201" cy="646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4" name="Google Shape;294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501023" y="-620025"/>
                <a:ext cx="697200" cy="6909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5" name="Google Shape;295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30750" y="3242320"/>
              <a:ext cx="258374" cy="2563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6" name="Google Shape;296;p12"/>
          <p:cNvCxnSpPr>
            <a:stCxn id="281" idx="2"/>
            <a:endCxn id="291" idx="0"/>
          </p:cNvCxnSpPr>
          <p:nvPr/>
        </p:nvCxnSpPr>
        <p:spPr>
          <a:xfrm>
            <a:off x="3156038" y="2801213"/>
            <a:ext cx="8400" cy="50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297" name="Google Shape;297;p12"/>
          <p:cNvGrpSpPr/>
          <p:nvPr/>
        </p:nvGrpSpPr>
        <p:grpSpPr>
          <a:xfrm>
            <a:off x="4874288" y="695813"/>
            <a:ext cx="2345325" cy="2105400"/>
            <a:chOff x="3307275" y="666775"/>
            <a:chExt cx="2345325" cy="2105400"/>
          </a:xfrm>
        </p:grpSpPr>
        <p:sp>
          <p:nvSpPr>
            <p:cNvPr id="298" name="Google Shape;298;p12"/>
            <p:cNvSpPr/>
            <p:nvPr/>
          </p:nvSpPr>
          <p:spPr>
            <a:xfrm>
              <a:off x="3491400" y="666775"/>
              <a:ext cx="2161200" cy="2105400"/>
            </a:xfrm>
            <a:prstGeom prst="roundRect">
              <a:avLst>
                <a:gd fmla="val 26341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" sz="17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App-Rumbling</a:t>
              </a:r>
              <a:endParaRPr b="1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3307275" y="666775"/>
              <a:ext cx="428700" cy="39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5485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b="1" i="0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cxnSp>
        <p:nvCxnSpPr>
          <p:cNvPr id="300" name="Google Shape;300;p12"/>
          <p:cNvCxnSpPr>
            <a:stCxn id="291" idx="3"/>
            <a:endCxn id="298" idx="1"/>
          </p:cNvCxnSpPr>
          <p:nvPr/>
        </p:nvCxnSpPr>
        <p:spPr>
          <a:xfrm flipH="1" rot="10800000">
            <a:off x="4034841" y="1748501"/>
            <a:ext cx="1023600" cy="2124600"/>
          </a:xfrm>
          <a:prstGeom prst="curvedConnector3">
            <a:avLst>
              <a:gd fmla="val 49999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301" name="Google Shape;301;p12"/>
          <p:cNvGrpSpPr/>
          <p:nvPr/>
        </p:nvGrpSpPr>
        <p:grpSpPr>
          <a:xfrm>
            <a:off x="5336063" y="1329663"/>
            <a:ext cx="1605900" cy="1174200"/>
            <a:chOff x="5336063" y="1329663"/>
            <a:chExt cx="1605900" cy="1174200"/>
          </a:xfrm>
        </p:grpSpPr>
        <p:sp>
          <p:nvSpPr>
            <p:cNvPr id="302" name="Google Shape;302;p12"/>
            <p:cNvSpPr/>
            <p:nvPr/>
          </p:nvSpPr>
          <p:spPr>
            <a:xfrm>
              <a:off x="5336063" y="1329663"/>
              <a:ext cx="1605900" cy="1174200"/>
            </a:xfrm>
            <a:prstGeom prst="roundRect">
              <a:avLst>
                <a:gd fmla="val 26341" name="adj"/>
              </a:avLst>
            </a:prstGeom>
            <a:solidFill>
              <a:srgbClr val="CFE2F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3" name="Google Shape;303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9003" y="1606962"/>
              <a:ext cx="625180" cy="6196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66248" y="1528110"/>
              <a:ext cx="452400" cy="7773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5" name="Google Shape;305;p12"/>
          <p:cNvGrpSpPr/>
          <p:nvPr/>
        </p:nvGrpSpPr>
        <p:grpSpPr>
          <a:xfrm>
            <a:off x="5239835" y="3297734"/>
            <a:ext cx="1798390" cy="1156205"/>
            <a:chOff x="9529688" y="-3232675"/>
            <a:chExt cx="1974300" cy="1269300"/>
          </a:xfrm>
        </p:grpSpPr>
        <p:grpSp>
          <p:nvGrpSpPr>
            <p:cNvPr id="306" name="Google Shape;306;p12"/>
            <p:cNvGrpSpPr/>
            <p:nvPr/>
          </p:nvGrpSpPr>
          <p:grpSpPr>
            <a:xfrm>
              <a:off x="9529688" y="-3232675"/>
              <a:ext cx="1974300" cy="1269300"/>
              <a:chOff x="1282613" y="-783975"/>
              <a:chExt cx="1974300" cy="1269300"/>
            </a:xfrm>
          </p:grpSpPr>
          <p:grpSp>
            <p:nvGrpSpPr>
              <p:cNvPr id="307" name="Google Shape;307;p12"/>
              <p:cNvGrpSpPr/>
              <p:nvPr/>
            </p:nvGrpSpPr>
            <p:grpSpPr>
              <a:xfrm>
                <a:off x="1282613" y="-783975"/>
                <a:ext cx="1974300" cy="1269300"/>
                <a:chOff x="4462913" y="29775"/>
                <a:chExt cx="1974300" cy="1269300"/>
              </a:xfrm>
            </p:grpSpPr>
            <p:sp>
              <p:nvSpPr>
                <p:cNvPr id="308" name="Google Shape;308;p12"/>
                <p:cNvSpPr/>
                <p:nvPr/>
              </p:nvSpPr>
              <p:spPr>
                <a:xfrm>
                  <a:off x="4479282" y="29775"/>
                  <a:ext cx="1941600" cy="1269300"/>
                </a:xfrm>
                <a:prstGeom prst="roundRect">
                  <a:avLst>
                    <a:gd fmla="val 26341" name="adj"/>
                  </a:avLst>
                </a:prstGeom>
                <a:solidFill>
                  <a:srgbClr val="F4CCCC"/>
                </a:solidFill>
                <a:ln cap="flat" cmpd="sng" w="19050">
                  <a:solidFill>
                    <a:srgbClr val="000000"/>
                  </a:solidFill>
                  <a:prstDash val="dashDot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12"/>
                <p:cNvSpPr txBox="1"/>
                <p:nvPr/>
              </p:nvSpPr>
              <p:spPr>
                <a:xfrm>
                  <a:off x="4462913" y="814671"/>
                  <a:ext cx="1974300" cy="47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1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Rumbling-Results</a:t>
                  </a:r>
                  <a:r>
                    <a:rPr b="0" i="0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pic>
            <p:nvPicPr>
              <p:cNvPr id="310" name="Google Shape;310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284674" y="-602751"/>
                <a:ext cx="697201" cy="6461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1" name="Google Shape;311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38225" y="-3079675"/>
              <a:ext cx="408900" cy="70259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12" name="Google Shape;312;p12"/>
          <p:cNvCxnSpPr>
            <a:stCxn id="298" idx="2"/>
            <a:endCxn id="308" idx="0"/>
          </p:cNvCxnSpPr>
          <p:nvPr/>
        </p:nvCxnSpPr>
        <p:spPr>
          <a:xfrm flipH="1" rot="-5400000">
            <a:off x="5891063" y="3049163"/>
            <a:ext cx="496500" cy="600"/>
          </a:xfrm>
          <a:prstGeom prst="curvedConnector3">
            <a:avLst>
              <a:gd fmla="val 50002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3"/>
          <p:cNvGrpSpPr/>
          <p:nvPr/>
        </p:nvGrpSpPr>
        <p:grpSpPr>
          <a:xfrm>
            <a:off x="6409120" y="3284348"/>
            <a:ext cx="1798360" cy="1143670"/>
            <a:chOff x="1298982" y="-783975"/>
            <a:chExt cx="2005531" cy="1275421"/>
          </a:xfrm>
        </p:grpSpPr>
        <p:grpSp>
          <p:nvGrpSpPr>
            <p:cNvPr id="318" name="Google Shape;318;p13"/>
            <p:cNvGrpSpPr/>
            <p:nvPr/>
          </p:nvGrpSpPr>
          <p:grpSpPr>
            <a:xfrm>
              <a:off x="1298982" y="-783975"/>
              <a:ext cx="2005531" cy="1275421"/>
              <a:chOff x="4479282" y="29775"/>
              <a:chExt cx="2005531" cy="1275421"/>
            </a:xfrm>
          </p:grpSpPr>
          <p:sp>
            <p:nvSpPr>
              <p:cNvPr id="319" name="Google Shape;319;p13"/>
              <p:cNvSpPr/>
              <p:nvPr/>
            </p:nvSpPr>
            <p:spPr>
              <a:xfrm>
                <a:off x="4479282" y="29775"/>
                <a:ext cx="1941600" cy="1269300"/>
              </a:xfrm>
              <a:prstGeom prst="roundRect">
                <a:avLst>
                  <a:gd fmla="val 26341" name="adj"/>
                </a:avLst>
              </a:prstGeom>
              <a:solidFill>
                <a:srgbClr val="FCE5CD"/>
              </a:solidFill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 txBox="1"/>
              <p:nvPr/>
            </p:nvSpPr>
            <p:spPr>
              <a:xfrm>
                <a:off x="4510513" y="824596"/>
                <a:ext cx="1974300" cy="48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1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Recon-Results</a:t>
                </a: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321" name="Google Shape;32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1023" y="-620025"/>
              <a:ext cx="697200" cy="690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03724" y="-597601"/>
              <a:ext cx="697201" cy="6461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Google Shape;323;p13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IoT DFU Reconnaissance</a:t>
            </a:r>
            <a:endParaRPr/>
          </a:p>
        </p:txBody>
      </p:sp>
      <p:sp>
        <p:nvSpPr>
          <p:cNvPr id="324" name="Google Shape;324;p13"/>
          <p:cNvSpPr txBox="1"/>
          <p:nvPr/>
        </p:nvSpPr>
        <p:spPr>
          <a:xfrm>
            <a:off x="6355638" y="939838"/>
            <a:ext cx="1905300" cy="80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Attack-Tester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5" name="Google Shape;325;p13"/>
          <p:cNvCxnSpPr>
            <a:stCxn id="324" idx="2"/>
            <a:endCxn id="326" idx="0"/>
          </p:cNvCxnSpPr>
          <p:nvPr/>
        </p:nvCxnSpPr>
        <p:spPr>
          <a:xfrm rot="5400000">
            <a:off x="6473988" y="1181038"/>
            <a:ext cx="275100" cy="1393500"/>
          </a:xfrm>
          <a:prstGeom prst="curvedConnector3">
            <a:avLst>
              <a:gd fmla="val 50007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7" name="Google Shape;327;p13"/>
          <p:cNvCxnSpPr>
            <a:stCxn id="328" idx="3"/>
            <a:endCxn id="324" idx="1"/>
          </p:cNvCxnSpPr>
          <p:nvPr/>
        </p:nvCxnSpPr>
        <p:spPr>
          <a:xfrm>
            <a:off x="5119337" y="1340038"/>
            <a:ext cx="12363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329" name="Google Shape;329;p13"/>
          <p:cNvGrpSpPr/>
          <p:nvPr/>
        </p:nvGrpSpPr>
        <p:grpSpPr>
          <a:xfrm>
            <a:off x="249713" y="838125"/>
            <a:ext cx="1281000" cy="3395400"/>
            <a:chOff x="859750" y="1731300"/>
            <a:chExt cx="1281000" cy="3395400"/>
          </a:xfrm>
        </p:grpSpPr>
        <p:sp>
          <p:nvSpPr>
            <p:cNvPr id="330" name="Google Shape;330;p13"/>
            <p:cNvSpPr/>
            <p:nvPr/>
          </p:nvSpPr>
          <p:spPr>
            <a:xfrm>
              <a:off x="930700" y="1731300"/>
              <a:ext cx="1139100" cy="3395400"/>
            </a:xfrm>
            <a:prstGeom prst="roundRect">
              <a:avLst>
                <a:gd fmla="val 26341" name="adj"/>
              </a:avLst>
            </a:prstGeom>
            <a:noFill/>
            <a:ln cap="flat" cmpd="sng" w="19050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3"/>
            <p:cNvSpPr txBox="1"/>
            <p:nvPr/>
          </p:nvSpPr>
          <p:spPr>
            <a:xfrm>
              <a:off x="859750" y="2497825"/>
              <a:ext cx="1281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Companion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2" name="Google Shape;332;p13"/>
            <p:cNvSpPr txBox="1"/>
            <p:nvPr/>
          </p:nvSpPr>
          <p:spPr>
            <a:xfrm>
              <a:off x="966850" y="4449600"/>
              <a:ext cx="1066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IoT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Device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1188688" y="3143563"/>
              <a:ext cx="623100" cy="623100"/>
            </a:xfrm>
            <a:prstGeom prst="plus">
              <a:avLst>
                <a:gd fmla="val 37237" name="adj"/>
              </a:avLst>
            </a:pr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4" name="Google Shape;334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74061" y="1850848"/>
              <a:ext cx="452400" cy="777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18034" y="3785113"/>
              <a:ext cx="764429" cy="777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p13"/>
          <p:cNvSpPr txBox="1"/>
          <p:nvPr/>
        </p:nvSpPr>
        <p:spPr>
          <a:xfrm>
            <a:off x="1955675" y="2135625"/>
            <a:ext cx="1905300" cy="80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AoT-Scout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37" name="Google Shape;337;p13"/>
          <p:cNvCxnSpPr>
            <a:stCxn id="330" idx="3"/>
            <a:endCxn id="336" idx="1"/>
          </p:cNvCxnSpPr>
          <p:nvPr/>
        </p:nvCxnSpPr>
        <p:spPr>
          <a:xfrm>
            <a:off x="1459763" y="2535825"/>
            <a:ext cx="495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338" name="Google Shape;338;p13"/>
          <p:cNvGrpSpPr/>
          <p:nvPr/>
        </p:nvGrpSpPr>
        <p:grpSpPr>
          <a:xfrm>
            <a:off x="3026080" y="3215991"/>
            <a:ext cx="1463782" cy="1309057"/>
            <a:chOff x="6540594" y="3025744"/>
            <a:chExt cx="1941612" cy="1736381"/>
          </a:xfrm>
        </p:grpSpPr>
        <p:grpSp>
          <p:nvGrpSpPr>
            <p:cNvPr id="339" name="Google Shape;339;p13"/>
            <p:cNvGrpSpPr/>
            <p:nvPr/>
          </p:nvGrpSpPr>
          <p:grpSpPr>
            <a:xfrm>
              <a:off x="6540594" y="3025744"/>
              <a:ext cx="1941612" cy="1736381"/>
              <a:chOff x="2464050" y="-56"/>
              <a:chExt cx="2197886" cy="1736381"/>
            </a:xfrm>
          </p:grpSpPr>
          <p:sp>
            <p:nvSpPr>
              <p:cNvPr id="340" name="Google Shape;340;p13"/>
              <p:cNvSpPr/>
              <p:nvPr/>
            </p:nvSpPr>
            <p:spPr>
              <a:xfrm>
                <a:off x="2464136" y="-56"/>
                <a:ext cx="2197800" cy="1667700"/>
              </a:xfrm>
              <a:prstGeom prst="roundRect">
                <a:avLst>
                  <a:gd fmla="val 26341" name="adj"/>
                </a:avLst>
              </a:prstGeom>
              <a:noFill/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 txBox="1"/>
              <p:nvPr/>
            </p:nvSpPr>
            <p:spPr>
              <a:xfrm>
                <a:off x="2464050" y="838125"/>
                <a:ext cx="2197800" cy="89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SDK Fingerprints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342" name="Google Shape;342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08513" y="3124950"/>
              <a:ext cx="805799" cy="798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3" name="Google Shape;34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60110" y="825291"/>
            <a:ext cx="448097" cy="5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3"/>
          <p:cNvSpPr txBox="1"/>
          <p:nvPr/>
        </p:nvSpPr>
        <p:spPr>
          <a:xfrm>
            <a:off x="2307263" y="1302450"/>
            <a:ext cx="1553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Firmware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Binaries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44674" y="802803"/>
            <a:ext cx="507689" cy="60732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3"/>
          <p:cNvSpPr txBox="1"/>
          <p:nvPr/>
        </p:nvSpPr>
        <p:spPr>
          <a:xfrm>
            <a:off x="3656476" y="1302441"/>
            <a:ext cx="16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DFU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3503865" y="1034449"/>
            <a:ext cx="508200" cy="508200"/>
          </a:xfrm>
          <a:prstGeom prst="plus">
            <a:avLst>
              <a:gd fmla="val 37237" name="adj"/>
            </a:avLst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2483837" y="770938"/>
            <a:ext cx="2635500" cy="1138200"/>
          </a:xfrm>
          <a:prstGeom prst="roundRect">
            <a:avLst>
              <a:gd fmla="val 26341" name="adj"/>
            </a:avLst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13"/>
          <p:cNvCxnSpPr>
            <a:stCxn id="336" idx="3"/>
            <a:endCxn id="328" idx="2"/>
          </p:cNvCxnSpPr>
          <p:nvPr/>
        </p:nvCxnSpPr>
        <p:spPr>
          <a:xfrm rot="10800000">
            <a:off x="3801575" y="1909125"/>
            <a:ext cx="59400" cy="626700"/>
          </a:xfrm>
          <a:prstGeom prst="curvedConnector4">
            <a:avLst>
              <a:gd fmla="val -400884" name="adj1"/>
              <a:gd fmla="val 81928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9" name="Google Shape;349;p13"/>
          <p:cNvCxnSpPr>
            <a:stCxn id="336" idx="3"/>
            <a:endCxn id="340" idx="0"/>
          </p:cNvCxnSpPr>
          <p:nvPr/>
        </p:nvCxnSpPr>
        <p:spPr>
          <a:xfrm flipH="1">
            <a:off x="3758075" y="2535825"/>
            <a:ext cx="102900" cy="680100"/>
          </a:xfrm>
          <a:prstGeom prst="curvedConnector4">
            <a:avLst>
              <a:gd fmla="val -231414" name="adj1"/>
              <a:gd fmla="val 79427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0" name="Google Shape;350;p13"/>
          <p:cNvCxnSpPr>
            <a:stCxn id="351" idx="2"/>
            <a:endCxn id="319" idx="0"/>
          </p:cNvCxnSpPr>
          <p:nvPr/>
        </p:nvCxnSpPr>
        <p:spPr>
          <a:xfrm flipH="1" rot="-5400000">
            <a:off x="6486776" y="2491386"/>
            <a:ext cx="221100" cy="1364700"/>
          </a:xfrm>
          <a:prstGeom prst="curvedConnector3">
            <a:avLst>
              <a:gd fmla="val 50014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2" name="Google Shape;352;p13"/>
          <p:cNvCxnSpPr>
            <a:stCxn id="340" idx="3"/>
            <a:endCxn id="319" idx="1"/>
          </p:cNvCxnSpPr>
          <p:nvPr/>
        </p:nvCxnSpPr>
        <p:spPr>
          <a:xfrm>
            <a:off x="4489862" y="3844630"/>
            <a:ext cx="1919400" cy="8700"/>
          </a:xfrm>
          <a:prstGeom prst="curvedConnector3">
            <a:avLst>
              <a:gd fmla="val 49996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353" name="Google Shape;353;p13"/>
          <p:cNvGrpSpPr/>
          <p:nvPr/>
        </p:nvGrpSpPr>
        <p:grpSpPr>
          <a:xfrm>
            <a:off x="5035825" y="2015375"/>
            <a:ext cx="1757709" cy="1047811"/>
            <a:chOff x="9320228" y="1879707"/>
            <a:chExt cx="2119509" cy="1263489"/>
          </a:xfrm>
        </p:grpSpPr>
        <p:grpSp>
          <p:nvGrpSpPr>
            <p:cNvPr id="354" name="Google Shape;354;p13"/>
            <p:cNvGrpSpPr/>
            <p:nvPr/>
          </p:nvGrpSpPr>
          <p:grpSpPr>
            <a:xfrm>
              <a:off x="9320228" y="1879707"/>
              <a:ext cx="2119509" cy="1263489"/>
              <a:chOff x="2676522" y="41857"/>
              <a:chExt cx="1958700" cy="1263489"/>
            </a:xfrm>
          </p:grpSpPr>
          <p:sp>
            <p:nvSpPr>
              <p:cNvPr id="326" name="Google Shape;326;p13"/>
              <p:cNvSpPr/>
              <p:nvPr/>
            </p:nvSpPr>
            <p:spPr>
              <a:xfrm>
                <a:off x="2676522" y="41857"/>
                <a:ext cx="1958700" cy="1227300"/>
              </a:xfrm>
              <a:prstGeom prst="roundRect">
                <a:avLst>
                  <a:gd fmla="val 26341" name="adj"/>
                </a:avLst>
              </a:prstGeom>
              <a:solidFill>
                <a:srgbClr val="F4CCCC"/>
              </a:solidFill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 txBox="1"/>
              <p:nvPr/>
            </p:nvSpPr>
            <p:spPr>
              <a:xfrm>
                <a:off x="2791602" y="785746"/>
                <a:ext cx="1729200" cy="51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Attack Category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355" name="Google Shape;355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995660" y="1990782"/>
              <a:ext cx="768630" cy="7123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Dataset</a:t>
            </a:r>
            <a:endParaRPr/>
          </a:p>
        </p:txBody>
      </p:sp>
      <p:grpSp>
        <p:nvGrpSpPr>
          <p:cNvPr id="361" name="Google Shape;361;p14"/>
          <p:cNvGrpSpPr/>
          <p:nvPr/>
        </p:nvGrpSpPr>
        <p:grpSpPr>
          <a:xfrm>
            <a:off x="249713" y="838125"/>
            <a:ext cx="1281000" cy="3395400"/>
            <a:chOff x="859750" y="1731300"/>
            <a:chExt cx="1281000" cy="3395400"/>
          </a:xfrm>
        </p:grpSpPr>
        <p:sp>
          <p:nvSpPr>
            <p:cNvPr id="362" name="Google Shape;362;p14"/>
            <p:cNvSpPr/>
            <p:nvPr/>
          </p:nvSpPr>
          <p:spPr>
            <a:xfrm>
              <a:off x="930700" y="1731300"/>
              <a:ext cx="1139100" cy="3395400"/>
            </a:xfrm>
            <a:prstGeom prst="roundRect">
              <a:avLst>
                <a:gd fmla="val 26341" name="adj"/>
              </a:avLst>
            </a:prstGeom>
            <a:noFill/>
            <a:ln cap="flat" cmpd="sng" w="19050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4"/>
            <p:cNvSpPr txBox="1"/>
            <p:nvPr/>
          </p:nvSpPr>
          <p:spPr>
            <a:xfrm>
              <a:off x="859750" y="2497825"/>
              <a:ext cx="1281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Companion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4" name="Google Shape;364;p14"/>
            <p:cNvSpPr txBox="1"/>
            <p:nvPr/>
          </p:nvSpPr>
          <p:spPr>
            <a:xfrm>
              <a:off x="966850" y="4449600"/>
              <a:ext cx="1066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IoT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Device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188688" y="3143563"/>
              <a:ext cx="623100" cy="623100"/>
            </a:xfrm>
            <a:prstGeom prst="plus">
              <a:avLst>
                <a:gd fmla="val 37237" name="adj"/>
              </a:avLst>
            </a:pr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6" name="Google Shape;36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4061" y="1850848"/>
              <a:ext cx="452400" cy="777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034" y="3785113"/>
              <a:ext cx="764429" cy="777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Reconnaissance Dataset</a:t>
            </a:r>
            <a:endParaRPr/>
          </a:p>
        </p:txBody>
      </p:sp>
      <p:sp>
        <p:nvSpPr>
          <p:cNvPr id="373" name="Google Shape;373;p15"/>
          <p:cNvSpPr txBox="1"/>
          <p:nvPr>
            <p:ph idx="1" type="body"/>
          </p:nvPr>
        </p:nvSpPr>
        <p:spPr>
          <a:xfrm>
            <a:off x="176550" y="657150"/>
            <a:ext cx="87909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27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IoT Devices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Top 6 Amazon Bestsellers 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16 Categories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Companion Apps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IoTSpotter Dataset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37k apps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20 IoT devices/apps analyzed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Trackers, Cameras, Lights, Plugs, etc.</a:t>
            </a:r>
            <a:endParaRPr/>
          </a:p>
        </p:txBody>
      </p:sp>
      <p:grpSp>
        <p:nvGrpSpPr>
          <p:cNvPr id="374" name="Google Shape;374;p15"/>
          <p:cNvGrpSpPr/>
          <p:nvPr/>
        </p:nvGrpSpPr>
        <p:grpSpPr>
          <a:xfrm>
            <a:off x="6203063" y="838125"/>
            <a:ext cx="1281000" cy="3395400"/>
            <a:chOff x="859750" y="1731300"/>
            <a:chExt cx="1281000" cy="3395400"/>
          </a:xfrm>
        </p:grpSpPr>
        <p:sp>
          <p:nvSpPr>
            <p:cNvPr id="375" name="Google Shape;375;p15"/>
            <p:cNvSpPr/>
            <p:nvPr/>
          </p:nvSpPr>
          <p:spPr>
            <a:xfrm>
              <a:off x="930700" y="1731300"/>
              <a:ext cx="1139100" cy="3395400"/>
            </a:xfrm>
            <a:prstGeom prst="roundRect">
              <a:avLst>
                <a:gd fmla="val 26341" name="adj"/>
              </a:avLst>
            </a:prstGeom>
            <a:noFill/>
            <a:ln cap="flat" cmpd="sng" w="19050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 txBox="1"/>
            <p:nvPr/>
          </p:nvSpPr>
          <p:spPr>
            <a:xfrm>
              <a:off x="859750" y="2497825"/>
              <a:ext cx="1281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Companion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7" name="Google Shape;377;p15"/>
            <p:cNvSpPr txBox="1"/>
            <p:nvPr/>
          </p:nvSpPr>
          <p:spPr>
            <a:xfrm>
              <a:off x="966850" y="4449600"/>
              <a:ext cx="1066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IoT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Device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188688" y="3143563"/>
              <a:ext cx="623100" cy="623100"/>
            </a:xfrm>
            <a:prstGeom prst="plus">
              <a:avLst>
                <a:gd fmla="val 37237" name="adj"/>
              </a:avLst>
            </a:pr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9" name="Google Shape;37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4061" y="1850848"/>
              <a:ext cx="452400" cy="777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034" y="3785113"/>
              <a:ext cx="764429" cy="777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Dataset</a:t>
            </a:r>
            <a:endParaRPr/>
          </a:p>
        </p:txBody>
      </p:sp>
      <p:grpSp>
        <p:nvGrpSpPr>
          <p:cNvPr id="386" name="Google Shape;386;p16"/>
          <p:cNvGrpSpPr/>
          <p:nvPr/>
        </p:nvGrpSpPr>
        <p:grpSpPr>
          <a:xfrm>
            <a:off x="249713" y="838125"/>
            <a:ext cx="1281000" cy="3395400"/>
            <a:chOff x="859750" y="1731300"/>
            <a:chExt cx="1281000" cy="3395400"/>
          </a:xfrm>
        </p:grpSpPr>
        <p:sp>
          <p:nvSpPr>
            <p:cNvPr id="387" name="Google Shape;387;p16"/>
            <p:cNvSpPr/>
            <p:nvPr/>
          </p:nvSpPr>
          <p:spPr>
            <a:xfrm>
              <a:off x="930700" y="1731300"/>
              <a:ext cx="1139100" cy="3395400"/>
            </a:xfrm>
            <a:prstGeom prst="roundRect">
              <a:avLst>
                <a:gd fmla="val 26341" name="adj"/>
              </a:avLst>
            </a:prstGeom>
            <a:noFill/>
            <a:ln cap="flat" cmpd="sng" w="19050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 txBox="1"/>
            <p:nvPr/>
          </p:nvSpPr>
          <p:spPr>
            <a:xfrm>
              <a:off x="859750" y="2497825"/>
              <a:ext cx="1281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Companion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9" name="Google Shape;389;p16"/>
            <p:cNvSpPr txBox="1"/>
            <p:nvPr/>
          </p:nvSpPr>
          <p:spPr>
            <a:xfrm>
              <a:off x="966850" y="4449600"/>
              <a:ext cx="1066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IoT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Device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1188688" y="3143563"/>
              <a:ext cx="623100" cy="623100"/>
            </a:xfrm>
            <a:prstGeom prst="plus">
              <a:avLst>
                <a:gd fmla="val 37237" name="adj"/>
              </a:avLst>
            </a:pr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1" name="Google Shape;39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4061" y="1850848"/>
              <a:ext cx="452400" cy="777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034" y="3785113"/>
              <a:ext cx="764429" cy="777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AoT-Scout</a:t>
            </a:r>
            <a:endParaRPr/>
          </a:p>
        </p:txBody>
      </p:sp>
      <p:grpSp>
        <p:nvGrpSpPr>
          <p:cNvPr id="398" name="Google Shape;398;p17"/>
          <p:cNvGrpSpPr/>
          <p:nvPr/>
        </p:nvGrpSpPr>
        <p:grpSpPr>
          <a:xfrm>
            <a:off x="249713" y="838125"/>
            <a:ext cx="1281000" cy="3395400"/>
            <a:chOff x="859750" y="1731300"/>
            <a:chExt cx="1281000" cy="3395400"/>
          </a:xfrm>
        </p:grpSpPr>
        <p:sp>
          <p:nvSpPr>
            <p:cNvPr id="399" name="Google Shape;399;p17"/>
            <p:cNvSpPr/>
            <p:nvPr/>
          </p:nvSpPr>
          <p:spPr>
            <a:xfrm>
              <a:off x="930700" y="1731300"/>
              <a:ext cx="1139100" cy="3395400"/>
            </a:xfrm>
            <a:prstGeom prst="roundRect">
              <a:avLst>
                <a:gd fmla="val 26341" name="adj"/>
              </a:avLst>
            </a:prstGeom>
            <a:noFill/>
            <a:ln cap="flat" cmpd="sng" w="19050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 txBox="1"/>
            <p:nvPr/>
          </p:nvSpPr>
          <p:spPr>
            <a:xfrm>
              <a:off x="859750" y="2497825"/>
              <a:ext cx="1281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Companion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1" name="Google Shape;401;p17"/>
            <p:cNvSpPr txBox="1"/>
            <p:nvPr/>
          </p:nvSpPr>
          <p:spPr>
            <a:xfrm>
              <a:off x="966850" y="4449600"/>
              <a:ext cx="1066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IoT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Device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1188688" y="3143563"/>
              <a:ext cx="623100" cy="623100"/>
            </a:xfrm>
            <a:prstGeom prst="plus">
              <a:avLst>
                <a:gd fmla="val 37237" name="adj"/>
              </a:avLst>
            </a:pr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3" name="Google Shape;40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4061" y="1850848"/>
              <a:ext cx="452400" cy="777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034" y="3785113"/>
              <a:ext cx="764429" cy="777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5" name="Google Shape;405;p17"/>
          <p:cNvSpPr txBox="1"/>
          <p:nvPr/>
        </p:nvSpPr>
        <p:spPr>
          <a:xfrm>
            <a:off x="1955675" y="2135625"/>
            <a:ext cx="1905300" cy="80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AoT-Scout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06" name="Google Shape;406;p17"/>
          <p:cNvCxnSpPr>
            <a:stCxn id="399" idx="3"/>
            <a:endCxn id="405" idx="1"/>
          </p:cNvCxnSpPr>
          <p:nvPr/>
        </p:nvCxnSpPr>
        <p:spPr>
          <a:xfrm>
            <a:off x="1459763" y="2535825"/>
            <a:ext cx="495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07" name="Google Shape;407;p17"/>
          <p:cNvGrpSpPr/>
          <p:nvPr/>
        </p:nvGrpSpPr>
        <p:grpSpPr>
          <a:xfrm>
            <a:off x="3026080" y="3215991"/>
            <a:ext cx="1463782" cy="1309057"/>
            <a:chOff x="6540594" y="3025744"/>
            <a:chExt cx="1941612" cy="1736381"/>
          </a:xfrm>
        </p:grpSpPr>
        <p:grpSp>
          <p:nvGrpSpPr>
            <p:cNvPr id="408" name="Google Shape;408;p17"/>
            <p:cNvGrpSpPr/>
            <p:nvPr/>
          </p:nvGrpSpPr>
          <p:grpSpPr>
            <a:xfrm>
              <a:off x="6540594" y="3025744"/>
              <a:ext cx="1941612" cy="1736381"/>
              <a:chOff x="2464050" y="-56"/>
              <a:chExt cx="2197886" cy="1736381"/>
            </a:xfrm>
          </p:grpSpPr>
          <p:sp>
            <p:nvSpPr>
              <p:cNvPr id="409" name="Google Shape;409;p17"/>
              <p:cNvSpPr/>
              <p:nvPr/>
            </p:nvSpPr>
            <p:spPr>
              <a:xfrm>
                <a:off x="2464136" y="-56"/>
                <a:ext cx="2197800" cy="1667700"/>
              </a:xfrm>
              <a:prstGeom prst="roundRect">
                <a:avLst>
                  <a:gd fmla="val 26341" name="adj"/>
                </a:avLst>
              </a:prstGeom>
              <a:noFill/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7"/>
              <p:cNvSpPr txBox="1"/>
              <p:nvPr/>
            </p:nvSpPr>
            <p:spPr>
              <a:xfrm>
                <a:off x="2464050" y="838125"/>
                <a:ext cx="2197800" cy="89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SDK Fingerprints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411" name="Google Shape;411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08513" y="3124950"/>
              <a:ext cx="805799" cy="798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2" name="Google Shape;41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60110" y="825291"/>
            <a:ext cx="448097" cy="5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7"/>
          <p:cNvSpPr txBox="1"/>
          <p:nvPr/>
        </p:nvSpPr>
        <p:spPr>
          <a:xfrm>
            <a:off x="2307263" y="1302450"/>
            <a:ext cx="1553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Firmware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Binaries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44674" y="802803"/>
            <a:ext cx="507689" cy="60732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7"/>
          <p:cNvSpPr txBox="1"/>
          <p:nvPr/>
        </p:nvSpPr>
        <p:spPr>
          <a:xfrm>
            <a:off x="3656476" y="1302441"/>
            <a:ext cx="16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DFU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7"/>
          <p:cNvSpPr/>
          <p:nvPr/>
        </p:nvSpPr>
        <p:spPr>
          <a:xfrm>
            <a:off x="3503865" y="1034449"/>
            <a:ext cx="508200" cy="508200"/>
          </a:xfrm>
          <a:prstGeom prst="plus">
            <a:avLst>
              <a:gd fmla="val 37237" name="adj"/>
            </a:avLst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7"/>
          <p:cNvSpPr/>
          <p:nvPr/>
        </p:nvSpPr>
        <p:spPr>
          <a:xfrm>
            <a:off x="2483837" y="770938"/>
            <a:ext cx="2635500" cy="1138200"/>
          </a:xfrm>
          <a:prstGeom prst="roundRect">
            <a:avLst>
              <a:gd fmla="val 26341" name="adj"/>
            </a:avLst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8" name="Google Shape;418;p17"/>
          <p:cNvCxnSpPr>
            <a:stCxn id="405" idx="3"/>
            <a:endCxn id="417" idx="2"/>
          </p:cNvCxnSpPr>
          <p:nvPr/>
        </p:nvCxnSpPr>
        <p:spPr>
          <a:xfrm rot="10800000">
            <a:off x="3801575" y="1909125"/>
            <a:ext cx="59400" cy="626700"/>
          </a:xfrm>
          <a:prstGeom prst="curvedConnector4">
            <a:avLst>
              <a:gd fmla="val -400884" name="adj1"/>
              <a:gd fmla="val 81928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9" name="Google Shape;419;p17"/>
          <p:cNvCxnSpPr>
            <a:stCxn id="405" idx="3"/>
            <a:endCxn id="409" idx="0"/>
          </p:cNvCxnSpPr>
          <p:nvPr/>
        </p:nvCxnSpPr>
        <p:spPr>
          <a:xfrm flipH="1">
            <a:off x="3758075" y="2535825"/>
            <a:ext cx="102900" cy="680100"/>
          </a:xfrm>
          <a:prstGeom prst="curvedConnector4">
            <a:avLst>
              <a:gd fmla="val -231414" name="adj1"/>
              <a:gd fmla="val 79427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8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AoT-Scout</a:t>
            </a:r>
            <a:endParaRPr/>
          </a:p>
        </p:txBody>
      </p:sp>
      <p:sp>
        <p:nvSpPr>
          <p:cNvPr id="425" name="Google Shape;425;p18"/>
          <p:cNvSpPr/>
          <p:nvPr/>
        </p:nvSpPr>
        <p:spPr>
          <a:xfrm>
            <a:off x="646042" y="1862396"/>
            <a:ext cx="7739400" cy="1535700"/>
          </a:xfrm>
          <a:prstGeom prst="roundRect">
            <a:avLst>
              <a:gd fmla="val 4624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18"/>
          <p:cNvGrpSpPr/>
          <p:nvPr/>
        </p:nvGrpSpPr>
        <p:grpSpPr>
          <a:xfrm>
            <a:off x="722138" y="1935089"/>
            <a:ext cx="1269216" cy="1493599"/>
            <a:chOff x="1676400" y="1161994"/>
            <a:chExt cx="1329300" cy="1564306"/>
          </a:xfrm>
        </p:grpSpPr>
        <p:grpSp>
          <p:nvGrpSpPr>
            <p:cNvPr id="427" name="Google Shape;427;p18"/>
            <p:cNvGrpSpPr/>
            <p:nvPr/>
          </p:nvGrpSpPr>
          <p:grpSpPr>
            <a:xfrm>
              <a:off x="1676400" y="1213225"/>
              <a:ext cx="1329300" cy="1513075"/>
              <a:chOff x="2027375" y="1059275"/>
              <a:chExt cx="1329300" cy="1513075"/>
            </a:xfrm>
          </p:grpSpPr>
          <p:sp>
            <p:nvSpPr>
              <p:cNvPr id="428" name="Google Shape;428;p18"/>
              <p:cNvSpPr/>
              <p:nvPr/>
            </p:nvSpPr>
            <p:spPr>
              <a:xfrm>
                <a:off x="2082275" y="1059275"/>
                <a:ext cx="1219500" cy="1419900"/>
              </a:xfrm>
              <a:prstGeom prst="roundRect">
                <a:avLst>
                  <a:gd fmla="val 26341" name="adj"/>
                </a:avLst>
              </a:prstGeom>
              <a:solidFill>
                <a:srgbClr val="B6D7A8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8"/>
              <p:cNvSpPr txBox="1"/>
              <p:nvPr/>
            </p:nvSpPr>
            <p:spPr>
              <a:xfrm>
                <a:off x="2027375" y="1863150"/>
                <a:ext cx="1329300" cy="70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Locate DFU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Code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430" name="Google Shape;430;p1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467175" y="1138650"/>
                <a:ext cx="449691" cy="777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1" name="Google Shape;431;p18"/>
            <p:cNvSpPr/>
            <p:nvPr/>
          </p:nvSpPr>
          <p:spPr>
            <a:xfrm>
              <a:off x="1706449" y="1161994"/>
              <a:ext cx="300300" cy="300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5485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18"/>
          <p:cNvGrpSpPr/>
          <p:nvPr/>
        </p:nvGrpSpPr>
        <p:grpSpPr>
          <a:xfrm>
            <a:off x="2283070" y="1926809"/>
            <a:ext cx="1269216" cy="1493596"/>
            <a:chOff x="3238875" y="1161998"/>
            <a:chExt cx="1329300" cy="1564302"/>
          </a:xfrm>
        </p:grpSpPr>
        <p:grpSp>
          <p:nvGrpSpPr>
            <p:cNvPr id="433" name="Google Shape;433;p18"/>
            <p:cNvGrpSpPr/>
            <p:nvPr/>
          </p:nvGrpSpPr>
          <p:grpSpPr>
            <a:xfrm>
              <a:off x="3238875" y="1213225"/>
              <a:ext cx="1329300" cy="1513075"/>
              <a:chOff x="2376825" y="4044150"/>
              <a:chExt cx="1329300" cy="1513075"/>
            </a:xfrm>
          </p:grpSpPr>
          <p:sp>
            <p:nvSpPr>
              <p:cNvPr id="434" name="Google Shape;434;p18"/>
              <p:cNvSpPr/>
              <p:nvPr/>
            </p:nvSpPr>
            <p:spPr>
              <a:xfrm>
                <a:off x="2431725" y="4044150"/>
                <a:ext cx="1219500" cy="1419900"/>
              </a:xfrm>
              <a:prstGeom prst="roundRect">
                <a:avLst>
                  <a:gd fmla="val 26341" name="adj"/>
                </a:avLst>
              </a:prstGeom>
              <a:solidFill>
                <a:srgbClr val="B6D7A8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35" name="Google Shape;435;p1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565587" y="4151950"/>
                <a:ext cx="951775" cy="7900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6" name="Google Shape;436;p18"/>
              <p:cNvSpPr txBox="1"/>
              <p:nvPr/>
            </p:nvSpPr>
            <p:spPr>
              <a:xfrm>
                <a:off x="2376825" y="4848025"/>
                <a:ext cx="1329300" cy="70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Trigger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DFU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437" name="Google Shape;437;p18"/>
            <p:cNvSpPr/>
            <p:nvPr/>
          </p:nvSpPr>
          <p:spPr>
            <a:xfrm>
              <a:off x="3238889" y="1161998"/>
              <a:ext cx="300300" cy="300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5485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8" name="Google Shape;438;p18"/>
          <p:cNvCxnSpPr>
            <a:stCxn id="428" idx="3"/>
            <a:endCxn id="434" idx="1"/>
          </p:cNvCxnSpPr>
          <p:nvPr/>
        </p:nvCxnSpPr>
        <p:spPr>
          <a:xfrm flipH="1" rot="10800000">
            <a:off x="1938935" y="2653464"/>
            <a:ext cx="396600" cy="8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9" name="Google Shape;439;p18"/>
          <p:cNvCxnSpPr>
            <a:stCxn id="434" idx="3"/>
            <a:endCxn id="440" idx="1"/>
          </p:cNvCxnSpPr>
          <p:nvPr/>
        </p:nvCxnSpPr>
        <p:spPr>
          <a:xfrm>
            <a:off x="3499867" y="2653581"/>
            <a:ext cx="438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1" name="Google Shape;441;p18"/>
          <p:cNvCxnSpPr>
            <a:stCxn id="440" idx="3"/>
            <a:endCxn id="442" idx="1"/>
          </p:cNvCxnSpPr>
          <p:nvPr/>
        </p:nvCxnSpPr>
        <p:spPr>
          <a:xfrm>
            <a:off x="5103047" y="2653626"/>
            <a:ext cx="459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3" name="Google Shape;443;p18"/>
          <p:cNvCxnSpPr>
            <a:stCxn id="442" idx="3"/>
            <a:endCxn id="444" idx="1"/>
          </p:cNvCxnSpPr>
          <p:nvPr/>
        </p:nvCxnSpPr>
        <p:spPr>
          <a:xfrm flipH="1" rot="10800000">
            <a:off x="6727333" y="2653029"/>
            <a:ext cx="417300" cy="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445" name="Google Shape;445;p18"/>
          <p:cNvGrpSpPr/>
          <p:nvPr/>
        </p:nvGrpSpPr>
        <p:grpSpPr>
          <a:xfrm>
            <a:off x="5447185" y="1926855"/>
            <a:ext cx="1332567" cy="1493598"/>
            <a:chOff x="6218588" y="1161995"/>
            <a:chExt cx="1395650" cy="1564305"/>
          </a:xfrm>
        </p:grpSpPr>
        <p:grpSp>
          <p:nvGrpSpPr>
            <p:cNvPr id="446" name="Google Shape;446;p18"/>
            <p:cNvGrpSpPr/>
            <p:nvPr/>
          </p:nvGrpSpPr>
          <p:grpSpPr>
            <a:xfrm>
              <a:off x="6284938" y="1213225"/>
              <a:ext cx="1329300" cy="1513075"/>
              <a:chOff x="6218600" y="1213225"/>
              <a:chExt cx="1329300" cy="1513075"/>
            </a:xfrm>
          </p:grpSpPr>
          <p:grpSp>
            <p:nvGrpSpPr>
              <p:cNvPr id="447" name="Google Shape;447;p18"/>
              <p:cNvGrpSpPr/>
              <p:nvPr/>
            </p:nvGrpSpPr>
            <p:grpSpPr>
              <a:xfrm>
                <a:off x="6218600" y="1213225"/>
                <a:ext cx="1329300" cy="1513075"/>
                <a:chOff x="2376825" y="4044150"/>
                <a:chExt cx="1329300" cy="1513075"/>
              </a:xfrm>
            </p:grpSpPr>
            <p:sp>
              <p:nvSpPr>
                <p:cNvPr id="442" name="Google Shape;442;p18"/>
                <p:cNvSpPr/>
                <p:nvPr/>
              </p:nvSpPr>
              <p:spPr>
                <a:xfrm>
                  <a:off x="2431725" y="4044150"/>
                  <a:ext cx="1219500" cy="1419900"/>
                </a:xfrm>
                <a:prstGeom prst="roundRect">
                  <a:avLst>
                    <a:gd fmla="val 26341" name="adj"/>
                  </a:avLst>
                </a:prstGeom>
                <a:solidFill>
                  <a:srgbClr val="B6D7A8"/>
                </a:solidFill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18"/>
                <p:cNvSpPr txBox="1"/>
                <p:nvPr/>
              </p:nvSpPr>
              <p:spPr>
                <a:xfrm>
                  <a:off x="2376825" y="4848025"/>
                  <a:ext cx="1329300" cy="70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0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Identify SDKs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pic>
            <p:nvPicPr>
              <p:cNvPr id="449" name="Google Shape;449;p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428963" y="1281625"/>
                <a:ext cx="862513" cy="8119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50" name="Google Shape;450;p18"/>
            <p:cNvSpPr/>
            <p:nvPr/>
          </p:nvSpPr>
          <p:spPr>
            <a:xfrm>
              <a:off x="6218588" y="1161995"/>
              <a:ext cx="300300" cy="300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5485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8"/>
          <p:cNvGrpSpPr/>
          <p:nvPr/>
        </p:nvGrpSpPr>
        <p:grpSpPr>
          <a:xfrm>
            <a:off x="7071480" y="1926255"/>
            <a:ext cx="1237384" cy="1493550"/>
            <a:chOff x="7780226" y="1454995"/>
            <a:chExt cx="1295962" cy="1564255"/>
          </a:xfrm>
        </p:grpSpPr>
        <p:sp>
          <p:nvSpPr>
            <p:cNvPr id="444" name="Google Shape;444;p18"/>
            <p:cNvSpPr/>
            <p:nvPr/>
          </p:nvSpPr>
          <p:spPr>
            <a:xfrm>
              <a:off x="7856688" y="1506213"/>
              <a:ext cx="1219500" cy="1419900"/>
            </a:xfrm>
            <a:prstGeom prst="roundRect">
              <a:avLst>
                <a:gd fmla="val 26341" name="adj"/>
              </a:avLst>
            </a:prstGeom>
            <a:solidFill>
              <a:srgbClr val="B6D7A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8"/>
            <p:cNvSpPr txBox="1"/>
            <p:nvPr/>
          </p:nvSpPr>
          <p:spPr>
            <a:xfrm>
              <a:off x="7856675" y="2310050"/>
              <a:ext cx="1219500" cy="7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Fingerprint SDKs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53" name="Google Shape;453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80550" y="1599775"/>
              <a:ext cx="771776" cy="77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p18"/>
            <p:cNvSpPr/>
            <p:nvPr/>
          </p:nvSpPr>
          <p:spPr>
            <a:xfrm>
              <a:off x="7780226" y="1454995"/>
              <a:ext cx="300300" cy="300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5485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5" name="Google Shape;455;p18"/>
          <p:cNvCxnSpPr>
            <a:stCxn id="444" idx="2"/>
            <a:endCxn id="456" idx="3"/>
          </p:cNvCxnSpPr>
          <p:nvPr/>
        </p:nvCxnSpPr>
        <p:spPr>
          <a:xfrm rot="5400000">
            <a:off x="7041775" y="3299978"/>
            <a:ext cx="654000" cy="715800"/>
          </a:xfrm>
          <a:prstGeom prst="curvedConnector2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57" name="Google Shape;457;p18"/>
          <p:cNvGrpSpPr/>
          <p:nvPr/>
        </p:nvGrpSpPr>
        <p:grpSpPr>
          <a:xfrm>
            <a:off x="5216078" y="697664"/>
            <a:ext cx="1794757" cy="1174681"/>
            <a:chOff x="1836631" y="0"/>
            <a:chExt cx="1941537" cy="1270750"/>
          </a:xfrm>
        </p:grpSpPr>
        <p:grpSp>
          <p:nvGrpSpPr>
            <p:cNvPr id="458" name="Google Shape;458;p18"/>
            <p:cNvGrpSpPr/>
            <p:nvPr/>
          </p:nvGrpSpPr>
          <p:grpSpPr>
            <a:xfrm>
              <a:off x="1836631" y="0"/>
              <a:ext cx="1941537" cy="1270750"/>
              <a:chOff x="2464149" y="-75"/>
              <a:chExt cx="2197801" cy="1270750"/>
            </a:xfrm>
          </p:grpSpPr>
          <p:sp>
            <p:nvSpPr>
              <p:cNvPr id="459" name="Google Shape;459;p18"/>
              <p:cNvSpPr/>
              <p:nvPr/>
            </p:nvSpPr>
            <p:spPr>
              <a:xfrm>
                <a:off x="2464150" y="-75"/>
                <a:ext cx="2197800" cy="1269300"/>
              </a:xfrm>
              <a:prstGeom prst="roundRect">
                <a:avLst>
                  <a:gd fmla="val 26341" name="adj"/>
                </a:avLst>
              </a:prstGeom>
              <a:solidFill>
                <a:srgbClr val="FCE5CD"/>
              </a:solidFill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8"/>
              <p:cNvSpPr txBox="1"/>
              <p:nvPr/>
            </p:nvSpPr>
            <p:spPr>
              <a:xfrm>
                <a:off x="2464149" y="804475"/>
                <a:ext cx="2197800" cy="4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Firmware Binaries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461" name="Google Shape;461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32625" y="114973"/>
              <a:ext cx="549475" cy="6895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2" name="Google Shape;462;p18"/>
          <p:cNvGrpSpPr/>
          <p:nvPr/>
        </p:nvGrpSpPr>
        <p:grpSpPr>
          <a:xfrm>
            <a:off x="1179730" y="698301"/>
            <a:ext cx="1853913" cy="1173341"/>
            <a:chOff x="4479282" y="29775"/>
            <a:chExt cx="2005531" cy="1269300"/>
          </a:xfrm>
        </p:grpSpPr>
        <p:sp>
          <p:nvSpPr>
            <p:cNvPr id="463" name="Google Shape;463;p18"/>
            <p:cNvSpPr/>
            <p:nvPr/>
          </p:nvSpPr>
          <p:spPr>
            <a:xfrm>
              <a:off x="4479282" y="29775"/>
              <a:ext cx="1941600" cy="1269300"/>
            </a:xfrm>
            <a:prstGeom prst="roundRect">
              <a:avLst>
                <a:gd fmla="val 26341" name="adj"/>
              </a:avLst>
            </a:prstGeom>
            <a:solidFill>
              <a:srgbClr val="FCE5CD"/>
            </a:solidFill>
            <a:ln cap="flat" cmpd="sng" w="19050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" name="Google Shape;464;p18"/>
            <p:cNvGrpSpPr/>
            <p:nvPr/>
          </p:nvGrpSpPr>
          <p:grpSpPr>
            <a:xfrm>
              <a:off x="4510513" y="137161"/>
              <a:ext cx="1974300" cy="1153635"/>
              <a:chOff x="3891325" y="468649"/>
              <a:chExt cx="1974300" cy="1153635"/>
            </a:xfrm>
          </p:grpSpPr>
          <p:pic>
            <p:nvPicPr>
              <p:cNvPr id="465" name="Google Shape;465;p18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4567224" y="468649"/>
                <a:ext cx="622550" cy="7447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6" name="Google Shape;466;p18"/>
              <p:cNvSpPr txBox="1"/>
              <p:nvPr/>
            </p:nvSpPr>
            <p:spPr>
              <a:xfrm>
                <a:off x="3891325" y="1156084"/>
                <a:ext cx="1974300" cy="4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DFU Knowledge 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cxnSp>
        <p:nvCxnSpPr>
          <p:cNvPr id="467" name="Google Shape;467;p18"/>
          <p:cNvCxnSpPr>
            <a:stCxn id="428" idx="0"/>
            <a:endCxn id="463" idx="1"/>
          </p:cNvCxnSpPr>
          <p:nvPr/>
        </p:nvCxnSpPr>
        <p:spPr>
          <a:xfrm flipH="1" rot="5400000">
            <a:off x="918746" y="1546004"/>
            <a:ext cx="699000" cy="177000"/>
          </a:xfrm>
          <a:prstGeom prst="curvedConnector4">
            <a:avLst>
              <a:gd fmla="val 8037" name="adj1"/>
              <a:gd fmla="val 234543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8" name="Google Shape;468;p18"/>
          <p:cNvCxnSpPr>
            <a:stCxn id="440" idx="0"/>
            <a:endCxn id="459" idx="1"/>
          </p:cNvCxnSpPr>
          <p:nvPr/>
        </p:nvCxnSpPr>
        <p:spPr>
          <a:xfrm rot="-5400000">
            <a:off x="4522658" y="1282466"/>
            <a:ext cx="691500" cy="695100"/>
          </a:xfrm>
          <a:prstGeom prst="curvedConnector2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9" name="Google Shape;469;p18"/>
          <p:cNvCxnSpPr>
            <a:stCxn id="434" idx="0"/>
            <a:endCxn id="463" idx="3"/>
          </p:cNvCxnSpPr>
          <p:nvPr/>
        </p:nvCxnSpPr>
        <p:spPr>
          <a:xfrm rot="-5400000">
            <a:off x="2600878" y="1601921"/>
            <a:ext cx="690600" cy="57000"/>
          </a:xfrm>
          <a:prstGeom prst="curvedConnector4">
            <a:avLst>
              <a:gd fmla="val 7535" name="adj1"/>
              <a:gd fmla="val 517530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70" name="Google Shape;470;p18"/>
          <p:cNvGrpSpPr/>
          <p:nvPr/>
        </p:nvGrpSpPr>
        <p:grpSpPr>
          <a:xfrm>
            <a:off x="3844013" y="1926852"/>
            <a:ext cx="1311453" cy="1493598"/>
            <a:chOff x="4949401" y="1454995"/>
            <a:chExt cx="1373537" cy="1564305"/>
          </a:xfrm>
        </p:grpSpPr>
        <p:grpSp>
          <p:nvGrpSpPr>
            <p:cNvPr id="471" name="Google Shape;471;p18"/>
            <p:cNvGrpSpPr/>
            <p:nvPr/>
          </p:nvGrpSpPr>
          <p:grpSpPr>
            <a:xfrm>
              <a:off x="4949401" y="1454995"/>
              <a:ext cx="1373537" cy="1564305"/>
              <a:chOff x="4757113" y="1161995"/>
              <a:chExt cx="1373537" cy="1564305"/>
            </a:xfrm>
          </p:grpSpPr>
          <p:grpSp>
            <p:nvGrpSpPr>
              <p:cNvPr id="472" name="Google Shape;472;p18"/>
              <p:cNvGrpSpPr/>
              <p:nvPr/>
            </p:nvGrpSpPr>
            <p:grpSpPr>
              <a:xfrm>
                <a:off x="4801350" y="1213225"/>
                <a:ext cx="1329300" cy="1513075"/>
                <a:chOff x="3951625" y="3643900"/>
                <a:chExt cx="1329300" cy="1513075"/>
              </a:xfrm>
            </p:grpSpPr>
            <p:sp>
              <p:nvSpPr>
                <p:cNvPr id="440" name="Google Shape;440;p18"/>
                <p:cNvSpPr/>
                <p:nvPr/>
              </p:nvSpPr>
              <p:spPr>
                <a:xfrm>
                  <a:off x="4006525" y="3643900"/>
                  <a:ext cx="1219500" cy="1419900"/>
                </a:xfrm>
                <a:prstGeom prst="roundRect">
                  <a:avLst>
                    <a:gd fmla="val 26341" name="adj"/>
                  </a:avLst>
                </a:prstGeom>
                <a:solidFill>
                  <a:srgbClr val="B6D7A8"/>
                </a:solidFill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18"/>
                <p:cNvSpPr txBox="1"/>
                <p:nvPr/>
              </p:nvSpPr>
              <p:spPr>
                <a:xfrm>
                  <a:off x="3951625" y="4447775"/>
                  <a:ext cx="1329300" cy="70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0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Obtain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0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Firmware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474" name="Google Shape;474;p18"/>
              <p:cNvSpPr/>
              <p:nvPr/>
            </p:nvSpPr>
            <p:spPr>
              <a:xfrm>
                <a:off x="4757113" y="1161995"/>
                <a:ext cx="300300" cy="3003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54850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" sz="16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75" name="Google Shape;475;p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298249" y="1615175"/>
              <a:ext cx="720116" cy="777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6" name="Google Shape;476;p18"/>
          <p:cNvGrpSpPr/>
          <p:nvPr/>
        </p:nvGrpSpPr>
        <p:grpSpPr>
          <a:xfrm>
            <a:off x="5216055" y="3398097"/>
            <a:ext cx="1794838" cy="1205787"/>
            <a:chOff x="6540594" y="3025725"/>
            <a:chExt cx="1941625" cy="1304400"/>
          </a:xfrm>
        </p:grpSpPr>
        <p:grpSp>
          <p:nvGrpSpPr>
            <p:cNvPr id="477" name="Google Shape;477;p18"/>
            <p:cNvGrpSpPr/>
            <p:nvPr/>
          </p:nvGrpSpPr>
          <p:grpSpPr>
            <a:xfrm>
              <a:off x="6540594" y="3025725"/>
              <a:ext cx="1941625" cy="1304400"/>
              <a:chOff x="2464050" y="-75"/>
              <a:chExt cx="2197900" cy="1304400"/>
            </a:xfrm>
          </p:grpSpPr>
          <p:sp>
            <p:nvSpPr>
              <p:cNvPr id="456" name="Google Shape;456;p18"/>
              <p:cNvSpPr/>
              <p:nvPr/>
            </p:nvSpPr>
            <p:spPr>
              <a:xfrm>
                <a:off x="2464150" y="-75"/>
                <a:ext cx="2197800" cy="1269300"/>
              </a:xfrm>
              <a:prstGeom prst="roundRect">
                <a:avLst>
                  <a:gd fmla="val 26341" name="adj"/>
                </a:avLst>
              </a:prstGeom>
              <a:solidFill>
                <a:srgbClr val="FCE5CD"/>
              </a:solidFill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8"/>
              <p:cNvSpPr txBox="1"/>
              <p:nvPr/>
            </p:nvSpPr>
            <p:spPr>
              <a:xfrm>
                <a:off x="2464050" y="838125"/>
                <a:ext cx="2197800" cy="4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SDK Fingerprints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479" name="Google Shape;479;p1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108513" y="3124950"/>
              <a:ext cx="805799" cy="7986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AoT-Scout</a:t>
            </a:r>
            <a:endParaRPr/>
          </a:p>
        </p:txBody>
      </p:sp>
      <p:grpSp>
        <p:nvGrpSpPr>
          <p:cNvPr id="485" name="Google Shape;485;p19"/>
          <p:cNvGrpSpPr/>
          <p:nvPr/>
        </p:nvGrpSpPr>
        <p:grpSpPr>
          <a:xfrm>
            <a:off x="249713" y="838125"/>
            <a:ext cx="1281000" cy="3395400"/>
            <a:chOff x="859750" y="1731300"/>
            <a:chExt cx="1281000" cy="3395400"/>
          </a:xfrm>
        </p:grpSpPr>
        <p:sp>
          <p:nvSpPr>
            <p:cNvPr id="486" name="Google Shape;486;p19"/>
            <p:cNvSpPr/>
            <p:nvPr/>
          </p:nvSpPr>
          <p:spPr>
            <a:xfrm>
              <a:off x="930700" y="1731300"/>
              <a:ext cx="1139100" cy="3395400"/>
            </a:xfrm>
            <a:prstGeom prst="roundRect">
              <a:avLst>
                <a:gd fmla="val 26341" name="adj"/>
              </a:avLst>
            </a:prstGeom>
            <a:noFill/>
            <a:ln cap="flat" cmpd="sng" w="19050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9"/>
            <p:cNvSpPr txBox="1"/>
            <p:nvPr/>
          </p:nvSpPr>
          <p:spPr>
            <a:xfrm>
              <a:off x="859750" y="2497825"/>
              <a:ext cx="1281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Companion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8" name="Google Shape;488;p19"/>
            <p:cNvSpPr txBox="1"/>
            <p:nvPr/>
          </p:nvSpPr>
          <p:spPr>
            <a:xfrm>
              <a:off x="966850" y="4449600"/>
              <a:ext cx="1066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IoT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Device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1188688" y="3143563"/>
              <a:ext cx="623100" cy="623100"/>
            </a:xfrm>
            <a:prstGeom prst="plus">
              <a:avLst>
                <a:gd fmla="val 37237" name="adj"/>
              </a:avLst>
            </a:pr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0" name="Google Shape;49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4061" y="1850848"/>
              <a:ext cx="452400" cy="777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034" y="3785113"/>
              <a:ext cx="764429" cy="777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2" name="Google Shape;492;p19"/>
          <p:cNvSpPr txBox="1"/>
          <p:nvPr/>
        </p:nvSpPr>
        <p:spPr>
          <a:xfrm>
            <a:off x="1955675" y="2135625"/>
            <a:ext cx="1905300" cy="80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AoT-Scout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93" name="Google Shape;493;p19"/>
          <p:cNvCxnSpPr>
            <a:stCxn id="486" idx="3"/>
            <a:endCxn id="492" idx="1"/>
          </p:cNvCxnSpPr>
          <p:nvPr/>
        </p:nvCxnSpPr>
        <p:spPr>
          <a:xfrm>
            <a:off x="1459763" y="2535825"/>
            <a:ext cx="495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94" name="Google Shape;494;p19"/>
          <p:cNvGrpSpPr/>
          <p:nvPr/>
        </p:nvGrpSpPr>
        <p:grpSpPr>
          <a:xfrm>
            <a:off x="3026080" y="3215991"/>
            <a:ext cx="1463782" cy="1309057"/>
            <a:chOff x="6540594" y="3025744"/>
            <a:chExt cx="1941612" cy="1736381"/>
          </a:xfrm>
        </p:grpSpPr>
        <p:grpSp>
          <p:nvGrpSpPr>
            <p:cNvPr id="495" name="Google Shape;495;p19"/>
            <p:cNvGrpSpPr/>
            <p:nvPr/>
          </p:nvGrpSpPr>
          <p:grpSpPr>
            <a:xfrm>
              <a:off x="6540594" y="3025744"/>
              <a:ext cx="1941612" cy="1736381"/>
              <a:chOff x="2464050" y="-56"/>
              <a:chExt cx="2197886" cy="1736381"/>
            </a:xfrm>
          </p:grpSpPr>
          <p:sp>
            <p:nvSpPr>
              <p:cNvPr id="496" name="Google Shape;496;p19"/>
              <p:cNvSpPr/>
              <p:nvPr/>
            </p:nvSpPr>
            <p:spPr>
              <a:xfrm>
                <a:off x="2464136" y="-56"/>
                <a:ext cx="2197800" cy="1667700"/>
              </a:xfrm>
              <a:prstGeom prst="roundRect">
                <a:avLst>
                  <a:gd fmla="val 26341" name="adj"/>
                </a:avLst>
              </a:prstGeom>
              <a:noFill/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9"/>
              <p:cNvSpPr txBox="1"/>
              <p:nvPr/>
            </p:nvSpPr>
            <p:spPr>
              <a:xfrm>
                <a:off x="2464050" y="838125"/>
                <a:ext cx="2197800" cy="89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SDK Fingerprints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498" name="Google Shape;498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08513" y="3124950"/>
              <a:ext cx="805799" cy="798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9" name="Google Shape;49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60110" y="825291"/>
            <a:ext cx="448097" cy="5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19"/>
          <p:cNvSpPr txBox="1"/>
          <p:nvPr/>
        </p:nvSpPr>
        <p:spPr>
          <a:xfrm>
            <a:off x="2307263" y="1302450"/>
            <a:ext cx="1553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Firmware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Binaries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44674" y="802803"/>
            <a:ext cx="507689" cy="607327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9"/>
          <p:cNvSpPr txBox="1"/>
          <p:nvPr/>
        </p:nvSpPr>
        <p:spPr>
          <a:xfrm>
            <a:off x="3656476" y="1302441"/>
            <a:ext cx="16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DFU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9"/>
          <p:cNvSpPr/>
          <p:nvPr/>
        </p:nvSpPr>
        <p:spPr>
          <a:xfrm>
            <a:off x="3503865" y="1034449"/>
            <a:ext cx="508200" cy="508200"/>
          </a:xfrm>
          <a:prstGeom prst="plus">
            <a:avLst>
              <a:gd fmla="val 37237" name="adj"/>
            </a:avLst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9"/>
          <p:cNvSpPr/>
          <p:nvPr/>
        </p:nvSpPr>
        <p:spPr>
          <a:xfrm>
            <a:off x="2483837" y="770938"/>
            <a:ext cx="2635500" cy="1138200"/>
          </a:xfrm>
          <a:prstGeom prst="roundRect">
            <a:avLst>
              <a:gd fmla="val 26341" name="adj"/>
            </a:avLst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5" name="Google Shape;505;p19"/>
          <p:cNvCxnSpPr>
            <a:stCxn id="492" idx="3"/>
            <a:endCxn id="504" idx="2"/>
          </p:cNvCxnSpPr>
          <p:nvPr/>
        </p:nvCxnSpPr>
        <p:spPr>
          <a:xfrm rot="10800000">
            <a:off x="3801575" y="1909125"/>
            <a:ext cx="59400" cy="626700"/>
          </a:xfrm>
          <a:prstGeom prst="curvedConnector4">
            <a:avLst>
              <a:gd fmla="val -400884" name="adj1"/>
              <a:gd fmla="val 81928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6" name="Google Shape;506;p19"/>
          <p:cNvCxnSpPr>
            <a:stCxn id="492" idx="3"/>
            <a:endCxn id="496" idx="0"/>
          </p:cNvCxnSpPr>
          <p:nvPr/>
        </p:nvCxnSpPr>
        <p:spPr>
          <a:xfrm flipH="1">
            <a:off x="3758075" y="2535825"/>
            <a:ext cx="102900" cy="680100"/>
          </a:xfrm>
          <a:prstGeom prst="curvedConnector4">
            <a:avLst>
              <a:gd fmla="val -231414" name="adj1"/>
              <a:gd fmla="val 79427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IoT Devices</a:t>
            </a:r>
            <a:endParaRPr/>
          </a:p>
        </p:txBody>
      </p:sp>
      <p:sp>
        <p:nvSpPr>
          <p:cNvPr id="151" name="Google Shape;151;p2"/>
          <p:cNvSpPr txBox="1"/>
          <p:nvPr/>
        </p:nvSpPr>
        <p:spPr>
          <a:xfrm>
            <a:off x="1332150" y="3306000"/>
            <a:ext cx="64797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device</a:t>
            </a:r>
            <a:r>
              <a:rPr b="0" i="1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A device that can communicate data over a network.</a:t>
            </a:r>
            <a:endParaRPr b="0" i="1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Google Shape;1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375" y="1002388"/>
            <a:ext cx="2062761" cy="20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20"/>
          <p:cNvGrpSpPr/>
          <p:nvPr/>
        </p:nvGrpSpPr>
        <p:grpSpPr>
          <a:xfrm>
            <a:off x="6409120" y="3284348"/>
            <a:ext cx="1798360" cy="1143670"/>
            <a:chOff x="1298982" y="-783975"/>
            <a:chExt cx="2005531" cy="1275421"/>
          </a:xfrm>
        </p:grpSpPr>
        <p:grpSp>
          <p:nvGrpSpPr>
            <p:cNvPr id="512" name="Google Shape;512;p20"/>
            <p:cNvGrpSpPr/>
            <p:nvPr/>
          </p:nvGrpSpPr>
          <p:grpSpPr>
            <a:xfrm>
              <a:off x="1298982" y="-783975"/>
              <a:ext cx="2005531" cy="1275421"/>
              <a:chOff x="4479282" y="29775"/>
              <a:chExt cx="2005531" cy="1275421"/>
            </a:xfrm>
          </p:grpSpPr>
          <p:sp>
            <p:nvSpPr>
              <p:cNvPr id="513" name="Google Shape;513;p20"/>
              <p:cNvSpPr/>
              <p:nvPr/>
            </p:nvSpPr>
            <p:spPr>
              <a:xfrm>
                <a:off x="4479282" y="29775"/>
                <a:ext cx="1941600" cy="1269300"/>
              </a:xfrm>
              <a:prstGeom prst="roundRect">
                <a:avLst>
                  <a:gd fmla="val 26341" name="adj"/>
                </a:avLst>
              </a:prstGeom>
              <a:solidFill>
                <a:srgbClr val="FCE5CD"/>
              </a:solidFill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0"/>
              <p:cNvSpPr txBox="1"/>
              <p:nvPr/>
            </p:nvSpPr>
            <p:spPr>
              <a:xfrm>
                <a:off x="4510513" y="824596"/>
                <a:ext cx="1974300" cy="48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1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Recon-Results</a:t>
                </a: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515" name="Google Shape;515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1023" y="-620025"/>
              <a:ext cx="697200" cy="690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03724" y="-597601"/>
              <a:ext cx="697201" cy="6461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7" name="Google Shape;517;p20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Attack-Tester</a:t>
            </a:r>
            <a:endParaRPr/>
          </a:p>
        </p:txBody>
      </p:sp>
      <p:sp>
        <p:nvSpPr>
          <p:cNvPr id="518" name="Google Shape;518;p20"/>
          <p:cNvSpPr txBox="1"/>
          <p:nvPr/>
        </p:nvSpPr>
        <p:spPr>
          <a:xfrm>
            <a:off x="6355638" y="939838"/>
            <a:ext cx="1905300" cy="80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Attack-Tester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19" name="Google Shape;519;p20"/>
          <p:cNvCxnSpPr>
            <a:stCxn id="518" idx="2"/>
            <a:endCxn id="520" idx="0"/>
          </p:cNvCxnSpPr>
          <p:nvPr/>
        </p:nvCxnSpPr>
        <p:spPr>
          <a:xfrm rot="5400000">
            <a:off x="6473988" y="1181038"/>
            <a:ext cx="275100" cy="1393500"/>
          </a:xfrm>
          <a:prstGeom prst="curvedConnector3">
            <a:avLst>
              <a:gd fmla="val 50007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1" name="Google Shape;521;p20"/>
          <p:cNvCxnSpPr>
            <a:stCxn id="522" idx="3"/>
            <a:endCxn id="518" idx="1"/>
          </p:cNvCxnSpPr>
          <p:nvPr/>
        </p:nvCxnSpPr>
        <p:spPr>
          <a:xfrm>
            <a:off x="5119337" y="1340038"/>
            <a:ext cx="12363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23" name="Google Shape;523;p20"/>
          <p:cNvGrpSpPr/>
          <p:nvPr/>
        </p:nvGrpSpPr>
        <p:grpSpPr>
          <a:xfrm>
            <a:off x="249713" y="838125"/>
            <a:ext cx="1281000" cy="3395400"/>
            <a:chOff x="859750" y="1731300"/>
            <a:chExt cx="1281000" cy="3395400"/>
          </a:xfrm>
        </p:grpSpPr>
        <p:sp>
          <p:nvSpPr>
            <p:cNvPr id="524" name="Google Shape;524;p20"/>
            <p:cNvSpPr/>
            <p:nvPr/>
          </p:nvSpPr>
          <p:spPr>
            <a:xfrm>
              <a:off x="930700" y="1731300"/>
              <a:ext cx="1139100" cy="3395400"/>
            </a:xfrm>
            <a:prstGeom prst="roundRect">
              <a:avLst>
                <a:gd fmla="val 26341" name="adj"/>
              </a:avLst>
            </a:prstGeom>
            <a:noFill/>
            <a:ln cap="flat" cmpd="sng" w="19050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0"/>
            <p:cNvSpPr txBox="1"/>
            <p:nvPr/>
          </p:nvSpPr>
          <p:spPr>
            <a:xfrm>
              <a:off x="859750" y="2497825"/>
              <a:ext cx="1281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Companion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6" name="Google Shape;526;p20"/>
            <p:cNvSpPr txBox="1"/>
            <p:nvPr/>
          </p:nvSpPr>
          <p:spPr>
            <a:xfrm>
              <a:off x="966850" y="4449600"/>
              <a:ext cx="1066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IoT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Device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188688" y="3143563"/>
              <a:ext cx="623100" cy="623100"/>
            </a:xfrm>
            <a:prstGeom prst="plus">
              <a:avLst>
                <a:gd fmla="val 37237" name="adj"/>
              </a:avLst>
            </a:pr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8" name="Google Shape;528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74061" y="1850848"/>
              <a:ext cx="452400" cy="777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18034" y="3785113"/>
              <a:ext cx="764429" cy="777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0" name="Google Shape;530;p20"/>
          <p:cNvSpPr txBox="1"/>
          <p:nvPr/>
        </p:nvSpPr>
        <p:spPr>
          <a:xfrm>
            <a:off x="1955675" y="2135625"/>
            <a:ext cx="1905300" cy="80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AoT-Scout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31" name="Google Shape;531;p20"/>
          <p:cNvCxnSpPr>
            <a:stCxn id="524" idx="3"/>
            <a:endCxn id="530" idx="1"/>
          </p:cNvCxnSpPr>
          <p:nvPr/>
        </p:nvCxnSpPr>
        <p:spPr>
          <a:xfrm>
            <a:off x="1459763" y="2535825"/>
            <a:ext cx="495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32" name="Google Shape;532;p20"/>
          <p:cNvGrpSpPr/>
          <p:nvPr/>
        </p:nvGrpSpPr>
        <p:grpSpPr>
          <a:xfrm>
            <a:off x="3026080" y="3215991"/>
            <a:ext cx="1463782" cy="1309057"/>
            <a:chOff x="6540594" y="3025744"/>
            <a:chExt cx="1941612" cy="1736381"/>
          </a:xfrm>
        </p:grpSpPr>
        <p:grpSp>
          <p:nvGrpSpPr>
            <p:cNvPr id="533" name="Google Shape;533;p20"/>
            <p:cNvGrpSpPr/>
            <p:nvPr/>
          </p:nvGrpSpPr>
          <p:grpSpPr>
            <a:xfrm>
              <a:off x="6540594" y="3025744"/>
              <a:ext cx="1941612" cy="1736381"/>
              <a:chOff x="2464050" y="-56"/>
              <a:chExt cx="2197886" cy="1736381"/>
            </a:xfrm>
          </p:grpSpPr>
          <p:sp>
            <p:nvSpPr>
              <p:cNvPr id="534" name="Google Shape;534;p20"/>
              <p:cNvSpPr/>
              <p:nvPr/>
            </p:nvSpPr>
            <p:spPr>
              <a:xfrm>
                <a:off x="2464136" y="-56"/>
                <a:ext cx="2197800" cy="1667700"/>
              </a:xfrm>
              <a:prstGeom prst="roundRect">
                <a:avLst>
                  <a:gd fmla="val 26341" name="adj"/>
                </a:avLst>
              </a:prstGeom>
              <a:noFill/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0"/>
              <p:cNvSpPr txBox="1"/>
              <p:nvPr/>
            </p:nvSpPr>
            <p:spPr>
              <a:xfrm>
                <a:off x="2464050" y="838125"/>
                <a:ext cx="2197800" cy="89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SDK Fingerprints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536" name="Google Shape;53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08513" y="3124950"/>
              <a:ext cx="805799" cy="798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7" name="Google Shape;53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60110" y="825291"/>
            <a:ext cx="448097" cy="5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20"/>
          <p:cNvSpPr txBox="1"/>
          <p:nvPr/>
        </p:nvSpPr>
        <p:spPr>
          <a:xfrm>
            <a:off x="2307263" y="1302450"/>
            <a:ext cx="1553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Firmware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Binaries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44674" y="802803"/>
            <a:ext cx="507689" cy="607327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0"/>
          <p:cNvSpPr txBox="1"/>
          <p:nvPr/>
        </p:nvSpPr>
        <p:spPr>
          <a:xfrm>
            <a:off x="3656476" y="1302441"/>
            <a:ext cx="16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DFU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0"/>
          <p:cNvSpPr/>
          <p:nvPr/>
        </p:nvSpPr>
        <p:spPr>
          <a:xfrm>
            <a:off x="3503865" y="1034449"/>
            <a:ext cx="508200" cy="508200"/>
          </a:xfrm>
          <a:prstGeom prst="plus">
            <a:avLst>
              <a:gd fmla="val 37237" name="adj"/>
            </a:avLst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0"/>
          <p:cNvSpPr/>
          <p:nvPr/>
        </p:nvSpPr>
        <p:spPr>
          <a:xfrm>
            <a:off x="2483837" y="770938"/>
            <a:ext cx="2635500" cy="1138200"/>
          </a:xfrm>
          <a:prstGeom prst="roundRect">
            <a:avLst>
              <a:gd fmla="val 26341" name="adj"/>
            </a:avLst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p20"/>
          <p:cNvCxnSpPr>
            <a:stCxn id="530" idx="3"/>
            <a:endCxn id="522" idx="2"/>
          </p:cNvCxnSpPr>
          <p:nvPr/>
        </p:nvCxnSpPr>
        <p:spPr>
          <a:xfrm rot="10800000">
            <a:off x="3801575" y="1909125"/>
            <a:ext cx="59400" cy="626700"/>
          </a:xfrm>
          <a:prstGeom prst="curvedConnector4">
            <a:avLst>
              <a:gd fmla="val -400884" name="adj1"/>
              <a:gd fmla="val 81928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3" name="Google Shape;543;p20"/>
          <p:cNvCxnSpPr>
            <a:stCxn id="530" idx="3"/>
            <a:endCxn id="534" idx="0"/>
          </p:cNvCxnSpPr>
          <p:nvPr/>
        </p:nvCxnSpPr>
        <p:spPr>
          <a:xfrm flipH="1">
            <a:off x="3758075" y="2535825"/>
            <a:ext cx="102900" cy="680100"/>
          </a:xfrm>
          <a:prstGeom prst="curvedConnector4">
            <a:avLst>
              <a:gd fmla="val -231414" name="adj1"/>
              <a:gd fmla="val 79427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4" name="Google Shape;544;p20"/>
          <p:cNvCxnSpPr>
            <a:stCxn id="545" idx="2"/>
            <a:endCxn id="513" idx="0"/>
          </p:cNvCxnSpPr>
          <p:nvPr/>
        </p:nvCxnSpPr>
        <p:spPr>
          <a:xfrm flipH="1" rot="-5400000">
            <a:off x="6486776" y="2491386"/>
            <a:ext cx="221100" cy="1364700"/>
          </a:xfrm>
          <a:prstGeom prst="curvedConnector3">
            <a:avLst>
              <a:gd fmla="val 50014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6" name="Google Shape;546;p20"/>
          <p:cNvCxnSpPr>
            <a:stCxn id="534" idx="3"/>
            <a:endCxn id="513" idx="1"/>
          </p:cNvCxnSpPr>
          <p:nvPr/>
        </p:nvCxnSpPr>
        <p:spPr>
          <a:xfrm>
            <a:off x="4489862" y="3844630"/>
            <a:ext cx="1919400" cy="8700"/>
          </a:xfrm>
          <a:prstGeom prst="curvedConnector3">
            <a:avLst>
              <a:gd fmla="val 49996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47" name="Google Shape;547;p20"/>
          <p:cNvGrpSpPr/>
          <p:nvPr/>
        </p:nvGrpSpPr>
        <p:grpSpPr>
          <a:xfrm>
            <a:off x="5035825" y="2015375"/>
            <a:ext cx="1757709" cy="1047811"/>
            <a:chOff x="9320228" y="1879707"/>
            <a:chExt cx="2119509" cy="1263489"/>
          </a:xfrm>
        </p:grpSpPr>
        <p:grpSp>
          <p:nvGrpSpPr>
            <p:cNvPr id="548" name="Google Shape;548;p20"/>
            <p:cNvGrpSpPr/>
            <p:nvPr/>
          </p:nvGrpSpPr>
          <p:grpSpPr>
            <a:xfrm>
              <a:off x="9320228" y="1879707"/>
              <a:ext cx="2119509" cy="1263489"/>
              <a:chOff x="2676522" y="41857"/>
              <a:chExt cx="1958700" cy="1263489"/>
            </a:xfrm>
          </p:grpSpPr>
          <p:sp>
            <p:nvSpPr>
              <p:cNvPr id="520" name="Google Shape;520;p20"/>
              <p:cNvSpPr/>
              <p:nvPr/>
            </p:nvSpPr>
            <p:spPr>
              <a:xfrm>
                <a:off x="2676522" y="41857"/>
                <a:ext cx="1958700" cy="1227300"/>
              </a:xfrm>
              <a:prstGeom prst="roundRect">
                <a:avLst>
                  <a:gd fmla="val 26341" name="adj"/>
                </a:avLst>
              </a:prstGeom>
              <a:solidFill>
                <a:srgbClr val="F4CCCC"/>
              </a:solidFill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0"/>
              <p:cNvSpPr txBox="1"/>
              <p:nvPr/>
            </p:nvSpPr>
            <p:spPr>
              <a:xfrm>
                <a:off x="2791602" y="785746"/>
                <a:ext cx="1729200" cy="51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Attack Category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549" name="Google Shape;549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995660" y="1990782"/>
              <a:ext cx="768630" cy="7123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1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Attack-Tester</a:t>
            </a:r>
            <a:endParaRPr/>
          </a:p>
        </p:txBody>
      </p:sp>
      <p:sp>
        <p:nvSpPr>
          <p:cNvPr id="555" name="Google Shape;555;p21"/>
          <p:cNvSpPr/>
          <p:nvPr/>
        </p:nvSpPr>
        <p:spPr>
          <a:xfrm>
            <a:off x="3805926" y="735268"/>
            <a:ext cx="1333500" cy="885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 Modified Firmware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6" name="Google Shape;556;p21"/>
          <p:cNvSpPr/>
          <p:nvPr/>
        </p:nvSpPr>
        <p:spPr>
          <a:xfrm>
            <a:off x="5650085" y="2094631"/>
            <a:ext cx="1333500" cy="8859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Firmware Rejected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7" name="Google Shape;557;p21"/>
          <p:cNvSpPr/>
          <p:nvPr/>
        </p:nvSpPr>
        <p:spPr>
          <a:xfrm>
            <a:off x="1961723" y="2094631"/>
            <a:ext cx="1333500" cy="8859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Firmware Accepted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58" name="Google Shape;558;p21"/>
          <p:cNvCxnSpPr>
            <a:stCxn id="555" idx="2"/>
            <a:endCxn id="557" idx="0"/>
          </p:cNvCxnSpPr>
          <p:nvPr/>
        </p:nvCxnSpPr>
        <p:spPr>
          <a:xfrm rot="5400000">
            <a:off x="3313926" y="935818"/>
            <a:ext cx="473400" cy="1844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9" name="Google Shape;559;p21"/>
          <p:cNvCxnSpPr>
            <a:stCxn id="555" idx="2"/>
            <a:endCxn id="556" idx="0"/>
          </p:cNvCxnSpPr>
          <p:nvPr/>
        </p:nvCxnSpPr>
        <p:spPr>
          <a:xfrm flipH="1" rot="-5400000">
            <a:off x="5158026" y="935818"/>
            <a:ext cx="473400" cy="1844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0" name="Google Shape;560;p21"/>
          <p:cNvCxnSpPr>
            <a:stCxn id="555" idx="2"/>
            <a:endCxn id="561" idx="0"/>
          </p:cNvCxnSpPr>
          <p:nvPr/>
        </p:nvCxnSpPr>
        <p:spPr>
          <a:xfrm flipH="1" rot="-5400000">
            <a:off x="4236276" y="1857568"/>
            <a:ext cx="473400" cy="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1" name="Google Shape;561;p21"/>
          <p:cNvSpPr/>
          <p:nvPr/>
        </p:nvSpPr>
        <p:spPr>
          <a:xfrm>
            <a:off x="3805904" y="2094631"/>
            <a:ext cx="1333500" cy="8859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 Bricked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2" name="Google Shape;562;p21"/>
          <p:cNvSpPr/>
          <p:nvPr/>
        </p:nvSpPr>
        <p:spPr>
          <a:xfrm>
            <a:off x="1798676" y="3522325"/>
            <a:ext cx="1659600" cy="885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Firmware Modification Attack</a:t>
            </a:r>
            <a:endParaRPr b="1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63" name="Google Shape;563;p21"/>
          <p:cNvCxnSpPr>
            <a:stCxn id="557" idx="2"/>
            <a:endCxn id="562" idx="0"/>
          </p:cNvCxnSpPr>
          <p:nvPr/>
        </p:nvCxnSpPr>
        <p:spPr>
          <a:xfrm>
            <a:off x="2628473" y="2980531"/>
            <a:ext cx="0" cy="541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4" name="Google Shape;564;p21"/>
          <p:cNvSpPr/>
          <p:nvPr/>
        </p:nvSpPr>
        <p:spPr>
          <a:xfrm>
            <a:off x="3642851" y="3522325"/>
            <a:ext cx="1659600" cy="885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 Bricking Attack</a:t>
            </a:r>
            <a:endParaRPr b="1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65" name="Google Shape;565;p21"/>
          <p:cNvCxnSpPr>
            <a:stCxn id="561" idx="2"/>
            <a:endCxn id="564" idx="0"/>
          </p:cNvCxnSpPr>
          <p:nvPr/>
        </p:nvCxnSpPr>
        <p:spPr>
          <a:xfrm>
            <a:off x="4472654" y="2980531"/>
            <a:ext cx="0" cy="541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2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Attack-Tester</a:t>
            </a:r>
            <a:endParaRPr/>
          </a:p>
        </p:txBody>
      </p:sp>
      <p:sp>
        <p:nvSpPr>
          <p:cNvPr id="571" name="Google Shape;571;p22"/>
          <p:cNvSpPr/>
          <p:nvPr/>
        </p:nvSpPr>
        <p:spPr>
          <a:xfrm>
            <a:off x="3805926" y="735268"/>
            <a:ext cx="1333500" cy="885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 Older Firmware Version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2" name="Google Shape;572;p22"/>
          <p:cNvSpPr/>
          <p:nvPr/>
        </p:nvSpPr>
        <p:spPr>
          <a:xfrm>
            <a:off x="4888085" y="2018431"/>
            <a:ext cx="1333500" cy="8859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Firmware Rejected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3" name="Google Shape;573;p22"/>
          <p:cNvSpPr/>
          <p:nvPr/>
        </p:nvSpPr>
        <p:spPr>
          <a:xfrm>
            <a:off x="2799923" y="2018431"/>
            <a:ext cx="1333500" cy="8859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Firmware Accepted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74" name="Google Shape;574;p22"/>
          <p:cNvCxnSpPr>
            <a:stCxn id="571" idx="2"/>
            <a:endCxn id="573" idx="0"/>
          </p:cNvCxnSpPr>
          <p:nvPr/>
        </p:nvCxnSpPr>
        <p:spPr>
          <a:xfrm rot="5400000">
            <a:off x="3771126" y="1316818"/>
            <a:ext cx="397200" cy="10059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5" name="Google Shape;575;p22"/>
          <p:cNvCxnSpPr>
            <a:stCxn id="571" idx="2"/>
            <a:endCxn id="572" idx="0"/>
          </p:cNvCxnSpPr>
          <p:nvPr/>
        </p:nvCxnSpPr>
        <p:spPr>
          <a:xfrm flipH="1" rot="-5400000">
            <a:off x="4815126" y="1278718"/>
            <a:ext cx="397200" cy="1082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6" name="Google Shape;576;p22"/>
          <p:cNvSpPr/>
          <p:nvPr/>
        </p:nvSpPr>
        <p:spPr>
          <a:xfrm>
            <a:off x="2636876" y="3446125"/>
            <a:ext cx="1659600" cy="885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Firmware Downgrade Attack</a:t>
            </a:r>
            <a:endParaRPr b="1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77" name="Google Shape;577;p22"/>
          <p:cNvCxnSpPr>
            <a:stCxn id="573" idx="2"/>
            <a:endCxn id="576" idx="0"/>
          </p:cNvCxnSpPr>
          <p:nvPr/>
        </p:nvCxnSpPr>
        <p:spPr>
          <a:xfrm>
            <a:off x="3466673" y="2904331"/>
            <a:ext cx="0" cy="541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8" name="Google Shape;578;p22"/>
          <p:cNvSpPr/>
          <p:nvPr/>
        </p:nvSpPr>
        <p:spPr>
          <a:xfrm>
            <a:off x="4725026" y="3446125"/>
            <a:ext cx="1659600" cy="885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Vulnerability</a:t>
            </a:r>
            <a:endParaRPr b="1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79" name="Google Shape;579;p22"/>
          <p:cNvCxnSpPr>
            <a:stCxn id="572" idx="2"/>
            <a:endCxn id="578" idx="0"/>
          </p:cNvCxnSpPr>
          <p:nvPr/>
        </p:nvCxnSpPr>
        <p:spPr>
          <a:xfrm>
            <a:off x="5554835" y="2904331"/>
            <a:ext cx="0" cy="541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0" name="Google Shape;580;p22"/>
          <p:cNvCxnSpPr>
            <a:stCxn id="581" idx="3"/>
            <a:endCxn id="571" idx="1"/>
          </p:cNvCxnSpPr>
          <p:nvPr/>
        </p:nvCxnSpPr>
        <p:spPr>
          <a:xfrm>
            <a:off x="2058535" y="1178231"/>
            <a:ext cx="17475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81" name="Google Shape;581;p22"/>
          <p:cNvSpPr/>
          <p:nvPr/>
        </p:nvSpPr>
        <p:spPr>
          <a:xfrm>
            <a:off x="725035" y="735281"/>
            <a:ext cx="1333500" cy="8859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Modified Firmware Rejected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23"/>
          <p:cNvGrpSpPr/>
          <p:nvPr/>
        </p:nvGrpSpPr>
        <p:grpSpPr>
          <a:xfrm>
            <a:off x="6409120" y="3284348"/>
            <a:ext cx="1798360" cy="1143670"/>
            <a:chOff x="1298982" y="-783975"/>
            <a:chExt cx="2005531" cy="1275421"/>
          </a:xfrm>
        </p:grpSpPr>
        <p:grpSp>
          <p:nvGrpSpPr>
            <p:cNvPr id="587" name="Google Shape;587;p23"/>
            <p:cNvGrpSpPr/>
            <p:nvPr/>
          </p:nvGrpSpPr>
          <p:grpSpPr>
            <a:xfrm>
              <a:off x="1298982" y="-783975"/>
              <a:ext cx="2005531" cy="1275421"/>
              <a:chOff x="4479282" y="29775"/>
              <a:chExt cx="2005531" cy="1275421"/>
            </a:xfrm>
          </p:grpSpPr>
          <p:sp>
            <p:nvSpPr>
              <p:cNvPr id="588" name="Google Shape;588;p23"/>
              <p:cNvSpPr/>
              <p:nvPr/>
            </p:nvSpPr>
            <p:spPr>
              <a:xfrm>
                <a:off x="4479282" y="29775"/>
                <a:ext cx="1941600" cy="1269300"/>
              </a:xfrm>
              <a:prstGeom prst="roundRect">
                <a:avLst>
                  <a:gd fmla="val 26341" name="adj"/>
                </a:avLst>
              </a:prstGeom>
              <a:solidFill>
                <a:srgbClr val="FCE5CD"/>
              </a:solidFill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23"/>
              <p:cNvSpPr txBox="1"/>
              <p:nvPr/>
            </p:nvSpPr>
            <p:spPr>
              <a:xfrm>
                <a:off x="4510513" y="824596"/>
                <a:ext cx="1974300" cy="48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1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Recon-Results</a:t>
                </a: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590" name="Google Shape;59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1023" y="-620025"/>
              <a:ext cx="697200" cy="690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03724" y="-597601"/>
              <a:ext cx="697201" cy="6461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2" name="Google Shape;592;p23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Reconnaissance Overview</a:t>
            </a:r>
            <a:endParaRPr/>
          </a:p>
        </p:txBody>
      </p:sp>
      <p:sp>
        <p:nvSpPr>
          <p:cNvPr id="593" name="Google Shape;593;p23"/>
          <p:cNvSpPr txBox="1"/>
          <p:nvPr/>
        </p:nvSpPr>
        <p:spPr>
          <a:xfrm>
            <a:off x="6355638" y="939838"/>
            <a:ext cx="1905300" cy="80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Attack-Tester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94" name="Google Shape;594;p23"/>
          <p:cNvCxnSpPr>
            <a:stCxn id="593" idx="2"/>
            <a:endCxn id="595" idx="0"/>
          </p:cNvCxnSpPr>
          <p:nvPr/>
        </p:nvCxnSpPr>
        <p:spPr>
          <a:xfrm rot="5400000">
            <a:off x="6473988" y="1181038"/>
            <a:ext cx="275100" cy="1393500"/>
          </a:xfrm>
          <a:prstGeom prst="curvedConnector3">
            <a:avLst>
              <a:gd fmla="val 50007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6" name="Google Shape;596;p23"/>
          <p:cNvCxnSpPr>
            <a:stCxn id="597" idx="3"/>
            <a:endCxn id="593" idx="1"/>
          </p:cNvCxnSpPr>
          <p:nvPr/>
        </p:nvCxnSpPr>
        <p:spPr>
          <a:xfrm>
            <a:off x="5119337" y="1340038"/>
            <a:ext cx="12363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98" name="Google Shape;598;p23"/>
          <p:cNvGrpSpPr/>
          <p:nvPr/>
        </p:nvGrpSpPr>
        <p:grpSpPr>
          <a:xfrm>
            <a:off x="249713" y="838125"/>
            <a:ext cx="1281000" cy="3395400"/>
            <a:chOff x="859750" y="1731300"/>
            <a:chExt cx="1281000" cy="3395400"/>
          </a:xfrm>
        </p:grpSpPr>
        <p:sp>
          <p:nvSpPr>
            <p:cNvPr id="599" name="Google Shape;599;p23"/>
            <p:cNvSpPr/>
            <p:nvPr/>
          </p:nvSpPr>
          <p:spPr>
            <a:xfrm>
              <a:off x="930700" y="1731300"/>
              <a:ext cx="1139100" cy="3395400"/>
            </a:xfrm>
            <a:prstGeom prst="roundRect">
              <a:avLst>
                <a:gd fmla="val 26341" name="adj"/>
              </a:avLst>
            </a:prstGeom>
            <a:noFill/>
            <a:ln cap="flat" cmpd="sng" w="19050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 txBox="1"/>
            <p:nvPr/>
          </p:nvSpPr>
          <p:spPr>
            <a:xfrm>
              <a:off x="859750" y="2497825"/>
              <a:ext cx="1281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Companion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1" name="Google Shape;601;p23"/>
            <p:cNvSpPr txBox="1"/>
            <p:nvPr/>
          </p:nvSpPr>
          <p:spPr>
            <a:xfrm>
              <a:off x="966850" y="4449600"/>
              <a:ext cx="1066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IoT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Device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188688" y="3143563"/>
              <a:ext cx="623100" cy="623100"/>
            </a:xfrm>
            <a:prstGeom prst="plus">
              <a:avLst>
                <a:gd fmla="val 37237" name="adj"/>
              </a:avLst>
            </a:pr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74061" y="1850848"/>
              <a:ext cx="452400" cy="777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18034" y="3785113"/>
              <a:ext cx="764429" cy="777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5" name="Google Shape;605;p23"/>
          <p:cNvSpPr txBox="1"/>
          <p:nvPr/>
        </p:nvSpPr>
        <p:spPr>
          <a:xfrm>
            <a:off x="1955675" y="2135625"/>
            <a:ext cx="1905300" cy="80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AoT-Scout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</a:t>
            </a:r>
            <a:endParaRPr b="1" i="0" sz="2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06" name="Google Shape;606;p23"/>
          <p:cNvCxnSpPr>
            <a:stCxn id="599" idx="3"/>
            <a:endCxn id="605" idx="1"/>
          </p:cNvCxnSpPr>
          <p:nvPr/>
        </p:nvCxnSpPr>
        <p:spPr>
          <a:xfrm>
            <a:off x="1459763" y="2535825"/>
            <a:ext cx="495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607" name="Google Shape;607;p23"/>
          <p:cNvGrpSpPr/>
          <p:nvPr/>
        </p:nvGrpSpPr>
        <p:grpSpPr>
          <a:xfrm>
            <a:off x="3026080" y="3215991"/>
            <a:ext cx="1463782" cy="1309057"/>
            <a:chOff x="6540594" y="3025744"/>
            <a:chExt cx="1941612" cy="1736381"/>
          </a:xfrm>
        </p:grpSpPr>
        <p:grpSp>
          <p:nvGrpSpPr>
            <p:cNvPr id="608" name="Google Shape;608;p23"/>
            <p:cNvGrpSpPr/>
            <p:nvPr/>
          </p:nvGrpSpPr>
          <p:grpSpPr>
            <a:xfrm>
              <a:off x="6540594" y="3025744"/>
              <a:ext cx="1941612" cy="1736381"/>
              <a:chOff x="2464050" y="-56"/>
              <a:chExt cx="2197886" cy="1736381"/>
            </a:xfrm>
          </p:grpSpPr>
          <p:sp>
            <p:nvSpPr>
              <p:cNvPr id="609" name="Google Shape;609;p23"/>
              <p:cNvSpPr/>
              <p:nvPr/>
            </p:nvSpPr>
            <p:spPr>
              <a:xfrm>
                <a:off x="2464136" y="-56"/>
                <a:ext cx="2197800" cy="1667700"/>
              </a:xfrm>
              <a:prstGeom prst="roundRect">
                <a:avLst>
                  <a:gd fmla="val 26341" name="adj"/>
                </a:avLst>
              </a:prstGeom>
              <a:noFill/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3"/>
              <p:cNvSpPr txBox="1"/>
              <p:nvPr/>
            </p:nvSpPr>
            <p:spPr>
              <a:xfrm>
                <a:off x="2464050" y="838125"/>
                <a:ext cx="2197800" cy="89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SDK Fingerprints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611" name="Google Shape;61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08513" y="3124950"/>
              <a:ext cx="805799" cy="798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2" name="Google Shape;612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60110" y="825291"/>
            <a:ext cx="448097" cy="5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23"/>
          <p:cNvSpPr txBox="1"/>
          <p:nvPr/>
        </p:nvSpPr>
        <p:spPr>
          <a:xfrm>
            <a:off x="2307263" y="1302450"/>
            <a:ext cx="1553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Firmware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Binaries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44674" y="802803"/>
            <a:ext cx="507689" cy="607327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23"/>
          <p:cNvSpPr txBox="1"/>
          <p:nvPr/>
        </p:nvSpPr>
        <p:spPr>
          <a:xfrm>
            <a:off x="3656476" y="1302441"/>
            <a:ext cx="16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DFU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3"/>
          <p:cNvSpPr/>
          <p:nvPr/>
        </p:nvSpPr>
        <p:spPr>
          <a:xfrm>
            <a:off x="3503865" y="1034449"/>
            <a:ext cx="508200" cy="508200"/>
          </a:xfrm>
          <a:prstGeom prst="plus">
            <a:avLst>
              <a:gd fmla="val 37237" name="adj"/>
            </a:avLst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3"/>
          <p:cNvSpPr/>
          <p:nvPr/>
        </p:nvSpPr>
        <p:spPr>
          <a:xfrm>
            <a:off x="2483837" y="770938"/>
            <a:ext cx="2635500" cy="1138200"/>
          </a:xfrm>
          <a:prstGeom prst="roundRect">
            <a:avLst>
              <a:gd fmla="val 26341" name="adj"/>
            </a:avLst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7" name="Google Shape;617;p23"/>
          <p:cNvCxnSpPr>
            <a:stCxn id="605" idx="3"/>
            <a:endCxn id="597" idx="2"/>
          </p:cNvCxnSpPr>
          <p:nvPr/>
        </p:nvCxnSpPr>
        <p:spPr>
          <a:xfrm rot="10800000">
            <a:off x="3801575" y="1909125"/>
            <a:ext cx="59400" cy="626700"/>
          </a:xfrm>
          <a:prstGeom prst="curvedConnector4">
            <a:avLst>
              <a:gd fmla="val -400884" name="adj1"/>
              <a:gd fmla="val 81928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8" name="Google Shape;618;p23"/>
          <p:cNvCxnSpPr>
            <a:stCxn id="605" idx="3"/>
            <a:endCxn id="609" idx="0"/>
          </p:cNvCxnSpPr>
          <p:nvPr/>
        </p:nvCxnSpPr>
        <p:spPr>
          <a:xfrm flipH="1">
            <a:off x="3758075" y="2535825"/>
            <a:ext cx="102900" cy="680100"/>
          </a:xfrm>
          <a:prstGeom prst="curvedConnector4">
            <a:avLst>
              <a:gd fmla="val -231414" name="adj1"/>
              <a:gd fmla="val 79427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9" name="Google Shape;619;p23"/>
          <p:cNvCxnSpPr>
            <a:stCxn id="620" idx="2"/>
            <a:endCxn id="588" idx="0"/>
          </p:cNvCxnSpPr>
          <p:nvPr/>
        </p:nvCxnSpPr>
        <p:spPr>
          <a:xfrm flipH="1" rot="-5400000">
            <a:off x="6486776" y="2491386"/>
            <a:ext cx="221100" cy="1364700"/>
          </a:xfrm>
          <a:prstGeom prst="curvedConnector3">
            <a:avLst>
              <a:gd fmla="val 50014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1" name="Google Shape;621;p23"/>
          <p:cNvCxnSpPr>
            <a:stCxn id="609" idx="3"/>
            <a:endCxn id="588" idx="1"/>
          </p:cNvCxnSpPr>
          <p:nvPr/>
        </p:nvCxnSpPr>
        <p:spPr>
          <a:xfrm>
            <a:off x="4489862" y="3844630"/>
            <a:ext cx="1919400" cy="8700"/>
          </a:xfrm>
          <a:prstGeom prst="curvedConnector3">
            <a:avLst>
              <a:gd fmla="val 49996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622" name="Google Shape;622;p23"/>
          <p:cNvGrpSpPr/>
          <p:nvPr/>
        </p:nvGrpSpPr>
        <p:grpSpPr>
          <a:xfrm>
            <a:off x="5035825" y="2015375"/>
            <a:ext cx="1757709" cy="1047811"/>
            <a:chOff x="9320228" y="1879707"/>
            <a:chExt cx="2119509" cy="1263489"/>
          </a:xfrm>
        </p:grpSpPr>
        <p:grpSp>
          <p:nvGrpSpPr>
            <p:cNvPr id="623" name="Google Shape;623;p23"/>
            <p:cNvGrpSpPr/>
            <p:nvPr/>
          </p:nvGrpSpPr>
          <p:grpSpPr>
            <a:xfrm>
              <a:off x="9320228" y="1879707"/>
              <a:ext cx="2119509" cy="1263489"/>
              <a:chOff x="2676522" y="41857"/>
              <a:chExt cx="1958700" cy="1263489"/>
            </a:xfrm>
          </p:grpSpPr>
          <p:sp>
            <p:nvSpPr>
              <p:cNvPr id="595" name="Google Shape;595;p23"/>
              <p:cNvSpPr/>
              <p:nvPr/>
            </p:nvSpPr>
            <p:spPr>
              <a:xfrm>
                <a:off x="2676522" y="41857"/>
                <a:ext cx="1958700" cy="1227300"/>
              </a:xfrm>
              <a:prstGeom prst="roundRect">
                <a:avLst>
                  <a:gd fmla="val 26341" name="adj"/>
                </a:avLst>
              </a:prstGeom>
              <a:solidFill>
                <a:srgbClr val="F4CCCC"/>
              </a:solidFill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3"/>
              <p:cNvSpPr txBox="1"/>
              <p:nvPr/>
            </p:nvSpPr>
            <p:spPr>
              <a:xfrm>
                <a:off x="2791602" y="785746"/>
                <a:ext cx="1729200" cy="51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Attack Category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624" name="Google Shape;624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995660" y="1990782"/>
              <a:ext cx="768630" cy="7123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App-Rumbling</a:t>
            </a:r>
            <a:endParaRPr/>
          </a:p>
        </p:txBody>
      </p:sp>
      <p:grpSp>
        <p:nvGrpSpPr>
          <p:cNvPr id="630" name="Google Shape;630;p24"/>
          <p:cNvGrpSpPr/>
          <p:nvPr/>
        </p:nvGrpSpPr>
        <p:grpSpPr>
          <a:xfrm>
            <a:off x="4878564" y="3273813"/>
            <a:ext cx="1947572" cy="1232617"/>
            <a:chOff x="1298982" y="-783975"/>
            <a:chExt cx="2005531" cy="1269300"/>
          </a:xfrm>
        </p:grpSpPr>
        <p:grpSp>
          <p:nvGrpSpPr>
            <p:cNvPr id="631" name="Google Shape;631;p24"/>
            <p:cNvGrpSpPr/>
            <p:nvPr/>
          </p:nvGrpSpPr>
          <p:grpSpPr>
            <a:xfrm>
              <a:off x="1298982" y="-783975"/>
              <a:ext cx="2005531" cy="1269300"/>
              <a:chOff x="4479282" y="29775"/>
              <a:chExt cx="2005531" cy="1269300"/>
            </a:xfrm>
          </p:grpSpPr>
          <p:sp>
            <p:nvSpPr>
              <p:cNvPr id="632" name="Google Shape;632;p24"/>
              <p:cNvSpPr/>
              <p:nvPr/>
            </p:nvSpPr>
            <p:spPr>
              <a:xfrm>
                <a:off x="4479282" y="29775"/>
                <a:ext cx="1941600" cy="1269300"/>
              </a:xfrm>
              <a:prstGeom prst="roundRect">
                <a:avLst>
                  <a:gd fmla="val 26341" name="adj"/>
                </a:avLst>
              </a:prstGeom>
              <a:solidFill>
                <a:srgbClr val="FCE5CD"/>
              </a:solidFill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24"/>
              <p:cNvSpPr txBox="1"/>
              <p:nvPr/>
            </p:nvSpPr>
            <p:spPr>
              <a:xfrm>
                <a:off x="4510513" y="824596"/>
                <a:ext cx="1974300" cy="44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1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Recon-Results</a:t>
                </a: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634" name="Google Shape;634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1023" y="-620025"/>
              <a:ext cx="697200" cy="690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5" name="Google Shape;635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03724" y="-597601"/>
              <a:ext cx="697201" cy="6461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6" name="Google Shape;636;p24"/>
          <p:cNvSpPr/>
          <p:nvPr/>
        </p:nvSpPr>
        <p:spPr>
          <a:xfrm>
            <a:off x="2516747" y="723512"/>
            <a:ext cx="1074900" cy="566100"/>
          </a:xfrm>
          <a:prstGeom prst="roundRect">
            <a:avLst>
              <a:gd fmla="val 26341" name="adj"/>
            </a:avLst>
          </a:prstGeom>
          <a:solidFill>
            <a:srgbClr val="9FC5E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AndroZoo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37" name="Google Shape;637;p24"/>
          <p:cNvGrpSpPr/>
          <p:nvPr/>
        </p:nvGrpSpPr>
        <p:grpSpPr>
          <a:xfrm>
            <a:off x="3795978" y="637031"/>
            <a:ext cx="1447875" cy="1557383"/>
            <a:chOff x="5473737" y="2125169"/>
            <a:chExt cx="1490963" cy="1603731"/>
          </a:xfrm>
        </p:grpSpPr>
        <p:grpSp>
          <p:nvGrpSpPr>
            <p:cNvPr id="638" name="Google Shape;638;p24"/>
            <p:cNvGrpSpPr/>
            <p:nvPr/>
          </p:nvGrpSpPr>
          <p:grpSpPr>
            <a:xfrm>
              <a:off x="5473737" y="2125169"/>
              <a:ext cx="1490963" cy="1603731"/>
              <a:chOff x="2463837" y="229694"/>
              <a:chExt cx="1490963" cy="1603731"/>
            </a:xfrm>
          </p:grpSpPr>
          <p:grpSp>
            <p:nvGrpSpPr>
              <p:cNvPr id="639" name="Google Shape;639;p24"/>
              <p:cNvGrpSpPr/>
              <p:nvPr/>
            </p:nvGrpSpPr>
            <p:grpSpPr>
              <a:xfrm>
                <a:off x="2488700" y="280925"/>
                <a:ext cx="1466100" cy="1552500"/>
                <a:chOff x="2082288" y="1059275"/>
                <a:chExt cx="1466100" cy="1552500"/>
              </a:xfrm>
            </p:grpSpPr>
            <p:sp>
              <p:nvSpPr>
                <p:cNvPr id="640" name="Google Shape;640;p24"/>
                <p:cNvSpPr/>
                <p:nvPr/>
              </p:nvSpPr>
              <p:spPr>
                <a:xfrm>
                  <a:off x="2082288" y="1059275"/>
                  <a:ext cx="1466100" cy="1532100"/>
                </a:xfrm>
                <a:prstGeom prst="roundRect">
                  <a:avLst>
                    <a:gd fmla="val 26341" name="adj"/>
                  </a:avLst>
                </a:prstGeom>
                <a:solidFill>
                  <a:srgbClr val="B6D7A8"/>
                </a:solidFill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24"/>
                <p:cNvSpPr txBox="1"/>
                <p:nvPr/>
              </p:nvSpPr>
              <p:spPr>
                <a:xfrm>
                  <a:off x="2105100" y="1914275"/>
                  <a:ext cx="1395600" cy="697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0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Disassemble APK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642" name="Google Shape;642;p24"/>
              <p:cNvSpPr/>
              <p:nvPr/>
            </p:nvSpPr>
            <p:spPr>
              <a:xfrm>
                <a:off x="2463837" y="229694"/>
                <a:ext cx="300300" cy="3003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54850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" sz="16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43" name="Google Shape;643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770925" y="2307575"/>
              <a:ext cx="951775" cy="7900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4" name="Google Shape;644;p24"/>
          <p:cNvGrpSpPr/>
          <p:nvPr/>
        </p:nvGrpSpPr>
        <p:grpSpPr>
          <a:xfrm>
            <a:off x="2317934" y="1461876"/>
            <a:ext cx="1447875" cy="1557383"/>
            <a:chOff x="1768512" y="176869"/>
            <a:chExt cx="1490963" cy="1603731"/>
          </a:xfrm>
        </p:grpSpPr>
        <p:grpSp>
          <p:nvGrpSpPr>
            <p:cNvPr id="645" name="Google Shape;645;p24"/>
            <p:cNvGrpSpPr/>
            <p:nvPr/>
          </p:nvGrpSpPr>
          <p:grpSpPr>
            <a:xfrm>
              <a:off x="1768512" y="176869"/>
              <a:ext cx="1490963" cy="1603731"/>
              <a:chOff x="2463837" y="229694"/>
              <a:chExt cx="1490963" cy="1603731"/>
            </a:xfrm>
          </p:grpSpPr>
          <p:grpSp>
            <p:nvGrpSpPr>
              <p:cNvPr id="646" name="Google Shape;646;p24"/>
              <p:cNvGrpSpPr/>
              <p:nvPr/>
            </p:nvGrpSpPr>
            <p:grpSpPr>
              <a:xfrm>
                <a:off x="2488700" y="280925"/>
                <a:ext cx="1466100" cy="1552500"/>
                <a:chOff x="2082288" y="1059275"/>
                <a:chExt cx="1466100" cy="1552500"/>
              </a:xfrm>
            </p:grpSpPr>
            <p:sp>
              <p:nvSpPr>
                <p:cNvPr id="647" name="Google Shape;647;p24"/>
                <p:cNvSpPr/>
                <p:nvPr/>
              </p:nvSpPr>
              <p:spPr>
                <a:xfrm>
                  <a:off x="2082288" y="1059275"/>
                  <a:ext cx="1466100" cy="1532100"/>
                </a:xfrm>
                <a:prstGeom prst="roundRect">
                  <a:avLst>
                    <a:gd fmla="val 26341" name="adj"/>
                  </a:avLst>
                </a:prstGeom>
                <a:solidFill>
                  <a:srgbClr val="B6D7A8"/>
                </a:solidFill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24"/>
                <p:cNvSpPr txBox="1"/>
                <p:nvPr/>
              </p:nvSpPr>
              <p:spPr>
                <a:xfrm>
                  <a:off x="2105100" y="1914275"/>
                  <a:ext cx="1395600" cy="697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0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Download APK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649" name="Google Shape;649;p24"/>
              <p:cNvSpPr/>
              <p:nvPr/>
            </p:nvSpPr>
            <p:spPr>
              <a:xfrm>
                <a:off x="2463837" y="229694"/>
                <a:ext cx="300300" cy="3003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54850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" sz="16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50" name="Google Shape;650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53924" y="378775"/>
              <a:ext cx="720116" cy="777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1" name="Google Shape;651;p24"/>
          <p:cNvSpPr/>
          <p:nvPr/>
        </p:nvSpPr>
        <p:spPr>
          <a:xfrm>
            <a:off x="3982465" y="2386807"/>
            <a:ext cx="1074900" cy="566100"/>
          </a:xfrm>
          <a:prstGeom prst="roundRect">
            <a:avLst>
              <a:gd fmla="val 26341" name="adj"/>
            </a:avLst>
          </a:prstGeom>
          <a:solidFill>
            <a:srgbClr val="9FC5E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Apktool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52" name="Google Shape;652;p24"/>
          <p:cNvCxnSpPr>
            <a:stCxn id="636" idx="2"/>
            <a:endCxn id="647" idx="0"/>
          </p:cNvCxnSpPr>
          <p:nvPr/>
        </p:nvCxnSpPr>
        <p:spPr>
          <a:xfrm flipH="1">
            <a:off x="3053897" y="1289612"/>
            <a:ext cx="300" cy="222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653" name="Google Shape;653;p24"/>
          <p:cNvGrpSpPr/>
          <p:nvPr/>
        </p:nvGrpSpPr>
        <p:grpSpPr>
          <a:xfrm>
            <a:off x="5310205" y="1471182"/>
            <a:ext cx="1447875" cy="1557383"/>
            <a:chOff x="8150324" y="1319807"/>
            <a:chExt cx="1490963" cy="1603731"/>
          </a:xfrm>
        </p:grpSpPr>
        <p:grpSp>
          <p:nvGrpSpPr>
            <p:cNvPr id="654" name="Google Shape;654;p24"/>
            <p:cNvGrpSpPr/>
            <p:nvPr/>
          </p:nvGrpSpPr>
          <p:grpSpPr>
            <a:xfrm>
              <a:off x="8150324" y="1319807"/>
              <a:ext cx="1490963" cy="1603731"/>
              <a:chOff x="2463837" y="229694"/>
              <a:chExt cx="1490963" cy="1603731"/>
            </a:xfrm>
          </p:grpSpPr>
          <p:grpSp>
            <p:nvGrpSpPr>
              <p:cNvPr id="655" name="Google Shape;655;p24"/>
              <p:cNvGrpSpPr/>
              <p:nvPr/>
            </p:nvGrpSpPr>
            <p:grpSpPr>
              <a:xfrm>
                <a:off x="2488700" y="280925"/>
                <a:ext cx="1466100" cy="1552500"/>
                <a:chOff x="2082288" y="1059275"/>
                <a:chExt cx="1466100" cy="1552500"/>
              </a:xfrm>
            </p:grpSpPr>
            <p:sp>
              <p:nvSpPr>
                <p:cNvPr id="656" name="Google Shape;656;p24"/>
                <p:cNvSpPr/>
                <p:nvPr/>
              </p:nvSpPr>
              <p:spPr>
                <a:xfrm>
                  <a:off x="2082288" y="1059275"/>
                  <a:ext cx="1466100" cy="1532100"/>
                </a:xfrm>
                <a:prstGeom prst="roundRect">
                  <a:avLst>
                    <a:gd fmla="val 26341" name="adj"/>
                  </a:avLst>
                </a:prstGeom>
                <a:solidFill>
                  <a:srgbClr val="B6D7A8"/>
                </a:solidFill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24"/>
                <p:cNvSpPr txBox="1"/>
                <p:nvPr/>
              </p:nvSpPr>
              <p:spPr>
                <a:xfrm>
                  <a:off x="2105100" y="1914275"/>
                  <a:ext cx="1395600" cy="697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0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Match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0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Fingerprints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658" name="Google Shape;658;p24"/>
              <p:cNvSpPr/>
              <p:nvPr/>
            </p:nvSpPr>
            <p:spPr>
              <a:xfrm>
                <a:off x="2463837" y="229694"/>
                <a:ext cx="300300" cy="3003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54850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" sz="16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59" name="Google Shape;659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509925" y="1515525"/>
              <a:ext cx="771776" cy="777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0" name="Google Shape;660;p24"/>
          <p:cNvGrpSpPr/>
          <p:nvPr/>
        </p:nvGrpSpPr>
        <p:grpSpPr>
          <a:xfrm>
            <a:off x="2317857" y="3273849"/>
            <a:ext cx="1917243" cy="1232617"/>
            <a:chOff x="9529688" y="-3232675"/>
            <a:chExt cx="1974300" cy="1269300"/>
          </a:xfrm>
        </p:grpSpPr>
        <p:grpSp>
          <p:nvGrpSpPr>
            <p:cNvPr id="661" name="Google Shape;661;p24"/>
            <p:cNvGrpSpPr/>
            <p:nvPr/>
          </p:nvGrpSpPr>
          <p:grpSpPr>
            <a:xfrm>
              <a:off x="9529688" y="-3232675"/>
              <a:ext cx="1974300" cy="1269300"/>
              <a:chOff x="1282613" y="-783975"/>
              <a:chExt cx="1974300" cy="1269300"/>
            </a:xfrm>
          </p:grpSpPr>
          <p:grpSp>
            <p:nvGrpSpPr>
              <p:cNvPr id="662" name="Google Shape;662;p24"/>
              <p:cNvGrpSpPr/>
              <p:nvPr/>
            </p:nvGrpSpPr>
            <p:grpSpPr>
              <a:xfrm>
                <a:off x="1282613" y="-783975"/>
                <a:ext cx="1974300" cy="1269300"/>
                <a:chOff x="4462913" y="29775"/>
                <a:chExt cx="1974300" cy="1269300"/>
              </a:xfrm>
            </p:grpSpPr>
            <p:sp>
              <p:nvSpPr>
                <p:cNvPr id="663" name="Google Shape;663;p24"/>
                <p:cNvSpPr/>
                <p:nvPr/>
              </p:nvSpPr>
              <p:spPr>
                <a:xfrm>
                  <a:off x="4479282" y="29775"/>
                  <a:ext cx="1941600" cy="1269300"/>
                </a:xfrm>
                <a:prstGeom prst="roundRect">
                  <a:avLst>
                    <a:gd fmla="val 26341" name="adj"/>
                  </a:avLst>
                </a:prstGeom>
                <a:solidFill>
                  <a:srgbClr val="F4CCCC"/>
                </a:solidFill>
                <a:ln cap="flat" cmpd="sng" w="19050">
                  <a:solidFill>
                    <a:srgbClr val="000000"/>
                  </a:solidFill>
                  <a:prstDash val="dashDot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24"/>
                <p:cNvSpPr txBox="1"/>
                <p:nvPr/>
              </p:nvSpPr>
              <p:spPr>
                <a:xfrm>
                  <a:off x="4462913" y="814671"/>
                  <a:ext cx="1974300" cy="44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1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Rumbling-Results</a:t>
                  </a:r>
                  <a:r>
                    <a:rPr b="0" i="0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pic>
            <p:nvPicPr>
              <p:cNvPr id="665" name="Google Shape;665;p2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284674" y="-602751"/>
                <a:ext cx="697201" cy="6461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66" name="Google Shape;666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938225" y="-3079675"/>
              <a:ext cx="408900" cy="7025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7" name="Google Shape;667;p24"/>
          <p:cNvSpPr/>
          <p:nvPr/>
        </p:nvSpPr>
        <p:spPr>
          <a:xfrm>
            <a:off x="5507188" y="723511"/>
            <a:ext cx="1074900" cy="566100"/>
          </a:xfrm>
          <a:prstGeom prst="roundRect">
            <a:avLst>
              <a:gd fmla="val 26341" name="adj"/>
            </a:avLst>
          </a:prstGeom>
          <a:solidFill>
            <a:srgbClr val="9FC5E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Smali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68" name="Google Shape;668;p24"/>
          <p:cNvCxnSpPr>
            <a:stCxn id="647" idx="3"/>
            <a:endCxn id="651" idx="1"/>
          </p:cNvCxnSpPr>
          <p:nvPr/>
        </p:nvCxnSpPr>
        <p:spPr>
          <a:xfrm>
            <a:off x="3765809" y="2255537"/>
            <a:ext cx="216600" cy="414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69" name="Google Shape;669;p24"/>
          <p:cNvCxnSpPr>
            <a:stCxn id="640" idx="3"/>
            <a:endCxn id="667" idx="1"/>
          </p:cNvCxnSpPr>
          <p:nvPr/>
        </p:nvCxnSpPr>
        <p:spPr>
          <a:xfrm flipH="1" rot="10800000">
            <a:off x="5243853" y="1006492"/>
            <a:ext cx="263400" cy="424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70" name="Google Shape;670;p24"/>
          <p:cNvCxnSpPr>
            <a:stCxn id="651" idx="0"/>
            <a:endCxn id="641" idx="2"/>
          </p:cNvCxnSpPr>
          <p:nvPr/>
        </p:nvCxnSpPr>
        <p:spPr>
          <a:xfrm rot="10800000">
            <a:off x="4519915" y="2194507"/>
            <a:ext cx="0" cy="192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71" name="Google Shape;671;p24"/>
          <p:cNvCxnSpPr>
            <a:stCxn id="667" idx="2"/>
            <a:endCxn id="656" idx="0"/>
          </p:cNvCxnSpPr>
          <p:nvPr/>
        </p:nvCxnSpPr>
        <p:spPr>
          <a:xfrm>
            <a:off x="6044638" y="1289611"/>
            <a:ext cx="1500" cy="231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72" name="Google Shape;672;p24"/>
          <p:cNvCxnSpPr>
            <a:stCxn id="657" idx="2"/>
          </p:cNvCxnSpPr>
          <p:nvPr/>
        </p:nvCxnSpPr>
        <p:spPr>
          <a:xfrm flipH="1">
            <a:off x="6031736" y="3028565"/>
            <a:ext cx="2400" cy="255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673" name="Google Shape;673;p24"/>
          <p:cNvCxnSpPr>
            <a:endCxn id="663" idx="3"/>
          </p:cNvCxnSpPr>
          <p:nvPr/>
        </p:nvCxnSpPr>
        <p:spPr>
          <a:xfrm flipH="1">
            <a:off x="4219241" y="2775057"/>
            <a:ext cx="1142700" cy="1115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5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Recon-Results</a:t>
            </a:r>
            <a:endParaRPr/>
          </a:p>
        </p:txBody>
      </p:sp>
      <p:sp>
        <p:nvSpPr>
          <p:cNvPr id="679" name="Google Shape;679;p25"/>
          <p:cNvSpPr txBox="1"/>
          <p:nvPr>
            <p:ph idx="1" type="body"/>
          </p:nvPr>
        </p:nvSpPr>
        <p:spPr>
          <a:xfrm>
            <a:off x="176550" y="657150"/>
            <a:ext cx="87909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27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900"/>
              <a:buChar char="•"/>
            </a:pPr>
            <a:r>
              <a:rPr b="1" lang="en"/>
              <a:t>6 </a:t>
            </a:r>
            <a:r>
              <a:rPr lang="en"/>
              <a:t>vulnerable SDKs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Modification Attack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3 SDKs (Nordic, Tuya, JcPrinter)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Downgrade Attack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1 SDK (Telink)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Bricking Attack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2 SDKs (Wemo, NordicSecure)</a:t>
            </a:r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6358364" y="1889500"/>
            <a:ext cx="1947572" cy="1232617"/>
            <a:chOff x="1298982" y="-783975"/>
            <a:chExt cx="2005531" cy="1269300"/>
          </a:xfrm>
        </p:grpSpPr>
        <p:grpSp>
          <p:nvGrpSpPr>
            <p:cNvPr id="681" name="Google Shape;681;p25"/>
            <p:cNvGrpSpPr/>
            <p:nvPr/>
          </p:nvGrpSpPr>
          <p:grpSpPr>
            <a:xfrm>
              <a:off x="1298982" y="-783975"/>
              <a:ext cx="2005531" cy="1269300"/>
              <a:chOff x="4479282" y="29775"/>
              <a:chExt cx="2005531" cy="1269300"/>
            </a:xfrm>
          </p:grpSpPr>
          <p:sp>
            <p:nvSpPr>
              <p:cNvPr id="682" name="Google Shape;682;p25"/>
              <p:cNvSpPr/>
              <p:nvPr/>
            </p:nvSpPr>
            <p:spPr>
              <a:xfrm>
                <a:off x="4479282" y="29775"/>
                <a:ext cx="1941600" cy="1269300"/>
              </a:xfrm>
              <a:prstGeom prst="roundRect">
                <a:avLst>
                  <a:gd fmla="val 26341" name="adj"/>
                </a:avLst>
              </a:prstGeom>
              <a:solidFill>
                <a:srgbClr val="FCE5CD"/>
              </a:solidFill>
              <a:ln cap="flat" cmpd="sng" w="19050">
                <a:solidFill>
                  <a:srgbClr val="000000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5"/>
              <p:cNvSpPr txBox="1"/>
              <p:nvPr/>
            </p:nvSpPr>
            <p:spPr>
              <a:xfrm>
                <a:off x="4510513" y="824596"/>
                <a:ext cx="1974300" cy="44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1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Recon-Results</a:t>
                </a:r>
                <a:r>
                  <a:rPr b="0" i="0" lang="en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</a:t>
                </a:r>
                <a:endParaRPr b="0" i="0" sz="16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684" name="Google Shape;684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1023" y="-620025"/>
              <a:ext cx="697200" cy="690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03724" y="-597601"/>
              <a:ext cx="697201" cy="6461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6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Rumbling-Results</a:t>
            </a:r>
            <a:endParaRPr/>
          </a:p>
        </p:txBody>
      </p:sp>
      <p:sp>
        <p:nvSpPr>
          <p:cNvPr id="691" name="Google Shape;691;p26"/>
          <p:cNvSpPr txBox="1"/>
          <p:nvPr>
            <p:ph idx="1" type="body"/>
          </p:nvPr>
        </p:nvSpPr>
        <p:spPr>
          <a:xfrm>
            <a:off x="176550" y="657150"/>
            <a:ext cx="87909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27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37k apps analyzed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b="1" lang="en"/>
              <a:t>1356 apps</a:t>
            </a:r>
            <a:r>
              <a:rPr lang="en"/>
              <a:t> have at least one vulnerable SDK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Among Top 50 Amazon Bestseller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b="1" lang="en"/>
              <a:t>61 IoT devices</a:t>
            </a:r>
            <a:r>
              <a:rPr lang="en"/>
              <a:t> affected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Validation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3 additional devices/apps analyzed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100% TP rate against </a:t>
            </a:r>
            <a:r>
              <a:rPr i="1" lang="en"/>
              <a:t>LibScout</a:t>
            </a:r>
            <a:endParaRPr i="1"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Responsible disclosure</a:t>
            </a:r>
            <a:endParaRPr/>
          </a:p>
        </p:txBody>
      </p:sp>
      <p:grpSp>
        <p:nvGrpSpPr>
          <p:cNvPr id="692" name="Google Shape;692;p26"/>
          <p:cNvGrpSpPr/>
          <p:nvPr/>
        </p:nvGrpSpPr>
        <p:grpSpPr>
          <a:xfrm>
            <a:off x="6358382" y="1889499"/>
            <a:ext cx="1917243" cy="1232617"/>
            <a:chOff x="9529688" y="-3232675"/>
            <a:chExt cx="1974300" cy="1269300"/>
          </a:xfrm>
        </p:grpSpPr>
        <p:grpSp>
          <p:nvGrpSpPr>
            <p:cNvPr id="693" name="Google Shape;693;p26"/>
            <p:cNvGrpSpPr/>
            <p:nvPr/>
          </p:nvGrpSpPr>
          <p:grpSpPr>
            <a:xfrm>
              <a:off x="9529688" y="-3232675"/>
              <a:ext cx="1974300" cy="1269300"/>
              <a:chOff x="1282613" y="-783975"/>
              <a:chExt cx="1974300" cy="1269300"/>
            </a:xfrm>
          </p:grpSpPr>
          <p:grpSp>
            <p:nvGrpSpPr>
              <p:cNvPr id="694" name="Google Shape;694;p26"/>
              <p:cNvGrpSpPr/>
              <p:nvPr/>
            </p:nvGrpSpPr>
            <p:grpSpPr>
              <a:xfrm>
                <a:off x="1282613" y="-783975"/>
                <a:ext cx="1974300" cy="1269300"/>
                <a:chOff x="4462913" y="29775"/>
                <a:chExt cx="1974300" cy="1269300"/>
              </a:xfrm>
            </p:grpSpPr>
            <p:sp>
              <p:nvSpPr>
                <p:cNvPr id="695" name="Google Shape;695;p26"/>
                <p:cNvSpPr/>
                <p:nvPr/>
              </p:nvSpPr>
              <p:spPr>
                <a:xfrm>
                  <a:off x="4479282" y="29775"/>
                  <a:ext cx="1941600" cy="1269300"/>
                </a:xfrm>
                <a:prstGeom prst="roundRect">
                  <a:avLst>
                    <a:gd fmla="val 26341" name="adj"/>
                  </a:avLst>
                </a:prstGeom>
                <a:solidFill>
                  <a:srgbClr val="F4CCCC"/>
                </a:solidFill>
                <a:ln cap="flat" cmpd="sng" w="19050">
                  <a:solidFill>
                    <a:srgbClr val="000000"/>
                  </a:solidFill>
                  <a:prstDash val="dashDot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26"/>
                <p:cNvSpPr txBox="1"/>
                <p:nvPr/>
              </p:nvSpPr>
              <p:spPr>
                <a:xfrm>
                  <a:off x="4462913" y="814671"/>
                  <a:ext cx="1974300" cy="44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1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Rumbling-Results</a:t>
                  </a:r>
                  <a:r>
                    <a:rPr b="0" i="0" lang="en" sz="1600" u="none" cap="none" strike="noStrik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pic>
            <p:nvPicPr>
              <p:cNvPr id="697" name="Google Shape;697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284674" y="-602751"/>
                <a:ext cx="697201" cy="6461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8" name="Google Shape;698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938225" y="-3079675"/>
              <a:ext cx="408900" cy="7025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7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Case Study: Nordic</a:t>
            </a:r>
            <a:endParaRPr/>
          </a:p>
        </p:txBody>
      </p:sp>
      <p:sp>
        <p:nvSpPr>
          <p:cNvPr id="704" name="Google Shape;704;p27"/>
          <p:cNvSpPr txBox="1"/>
          <p:nvPr>
            <p:ph idx="1" type="body"/>
          </p:nvPr>
        </p:nvSpPr>
        <p:spPr>
          <a:xfrm>
            <a:off x="176550" y="657150"/>
            <a:ext cx="87909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27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Modification Attack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No signature check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Spoof CRC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DevKit Testing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Alternate secure version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Bricking attack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Bug bounty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8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Case Study: Wemo</a:t>
            </a:r>
            <a:endParaRPr/>
          </a:p>
        </p:txBody>
      </p:sp>
      <p:sp>
        <p:nvSpPr>
          <p:cNvPr id="710" name="Google Shape;710;p28"/>
          <p:cNvSpPr txBox="1"/>
          <p:nvPr>
            <p:ph idx="1" type="body"/>
          </p:nvPr>
        </p:nvSpPr>
        <p:spPr>
          <a:xfrm>
            <a:off x="176550" y="657150"/>
            <a:ext cx="87909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27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Bricking Attack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MQTT Server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Receives URL from app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Downloads binary</a:t>
            </a:r>
            <a:endParaRPr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Sends to IoT Device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Spoof URL</a:t>
            </a:r>
            <a:endParaRPr/>
          </a:p>
        </p:txBody>
      </p:sp>
      <p:sp>
        <p:nvSpPr>
          <p:cNvPr id="711" name="Google Shape;711;p28"/>
          <p:cNvSpPr/>
          <p:nvPr/>
        </p:nvSpPr>
        <p:spPr>
          <a:xfrm>
            <a:off x="5949375" y="1228463"/>
            <a:ext cx="1332000" cy="5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8"/>
          <p:cNvSpPr txBox="1"/>
          <p:nvPr/>
        </p:nvSpPr>
        <p:spPr>
          <a:xfrm>
            <a:off x="6154550" y="1161863"/>
            <a:ext cx="1322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: URL + Version    : Firmware Binary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8"/>
          <p:cNvSpPr/>
          <p:nvPr/>
        </p:nvSpPr>
        <p:spPr>
          <a:xfrm>
            <a:off x="7639825" y="1212338"/>
            <a:ext cx="633150" cy="812775"/>
          </a:xfrm>
          <a:prstGeom prst="flowChartMagneticDisk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Firmware Repository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4" name="Google Shape;71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5160" y="1212337"/>
            <a:ext cx="599764" cy="92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28"/>
          <p:cNvPicPr preferRelativeResize="0"/>
          <p:nvPr/>
        </p:nvPicPr>
        <p:blipFill rotWithShape="1">
          <a:blip r:embed="rId4">
            <a:alphaModFix/>
          </a:blip>
          <a:srcRect b="7303" l="37269" r="37598" t="6667"/>
          <a:stretch/>
        </p:blipFill>
        <p:spPr>
          <a:xfrm>
            <a:off x="4966606" y="2761452"/>
            <a:ext cx="534984" cy="1030076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28"/>
          <p:cNvSpPr txBox="1"/>
          <p:nvPr/>
        </p:nvSpPr>
        <p:spPr>
          <a:xfrm>
            <a:off x="5309888" y="1922088"/>
            <a:ext cx="88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Developer’s Server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8"/>
          <p:cNvSpPr txBox="1"/>
          <p:nvPr/>
        </p:nvSpPr>
        <p:spPr>
          <a:xfrm>
            <a:off x="5349123" y="3298933"/>
            <a:ext cx="72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Android Device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8" name="Google Shape;718;p28"/>
          <p:cNvCxnSpPr/>
          <p:nvPr/>
        </p:nvCxnSpPr>
        <p:spPr>
          <a:xfrm>
            <a:off x="5239923" y="1628034"/>
            <a:ext cx="900" cy="1140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19" name="Google Shape;719;p28"/>
          <p:cNvCxnSpPr/>
          <p:nvPr/>
        </p:nvCxnSpPr>
        <p:spPr>
          <a:xfrm flipH="1" rot="10800000">
            <a:off x="5628250" y="2498863"/>
            <a:ext cx="573600" cy="648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20" name="Google Shape;720;p28"/>
          <p:cNvSpPr txBox="1"/>
          <p:nvPr/>
        </p:nvSpPr>
        <p:spPr>
          <a:xfrm>
            <a:off x="7198651" y="3360433"/>
            <a:ext cx="72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8"/>
          <p:cNvSpPr/>
          <p:nvPr/>
        </p:nvSpPr>
        <p:spPr>
          <a:xfrm>
            <a:off x="5107646" y="2013209"/>
            <a:ext cx="252900" cy="2529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8"/>
          <p:cNvSpPr txBox="1"/>
          <p:nvPr/>
        </p:nvSpPr>
        <p:spPr>
          <a:xfrm>
            <a:off x="5051399" y="2352088"/>
            <a:ext cx="365400" cy="14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{Data}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8"/>
          <p:cNvSpPr/>
          <p:nvPr/>
        </p:nvSpPr>
        <p:spPr>
          <a:xfrm>
            <a:off x="5467496" y="3068100"/>
            <a:ext cx="252900" cy="2529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8"/>
          <p:cNvSpPr txBox="1"/>
          <p:nvPr/>
        </p:nvSpPr>
        <p:spPr>
          <a:xfrm>
            <a:off x="5051401" y="3202098"/>
            <a:ext cx="365400" cy="14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{Data}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8"/>
          <p:cNvSpPr txBox="1"/>
          <p:nvPr/>
        </p:nvSpPr>
        <p:spPr>
          <a:xfrm>
            <a:off x="5700650" y="2782413"/>
            <a:ext cx="365400" cy="14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{Data}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8"/>
          <p:cNvSpPr txBox="1"/>
          <p:nvPr/>
        </p:nvSpPr>
        <p:spPr>
          <a:xfrm>
            <a:off x="5986749" y="1257500"/>
            <a:ext cx="365400" cy="14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{Data}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7" name="Google Shape;72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6750" y="1433812"/>
            <a:ext cx="167800" cy="31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28"/>
          <p:cNvPicPr preferRelativeResize="0"/>
          <p:nvPr/>
        </p:nvPicPr>
        <p:blipFill rotWithShape="1">
          <a:blip r:embed="rId6">
            <a:alphaModFix/>
          </a:blip>
          <a:srcRect b="5041" l="0" r="0" t="0"/>
          <a:stretch/>
        </p:blipFill>
        <p:spPr>
          <a:xfrm>
            <a:off x="6087250" y="2238913"/>
            <a:ext cx="992925" cy="2401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29" name="Google Shape;729;p28"/>
          <p:cNvCxnSpPr/>
          <p:nvPr/>
        </p:nvCxnSpPr>
        <p:spPr>
          <a:xfrm flipH="1" rot="10800000">
            <a:off x="6992700" y="1695225"/>
            <a:ext cx="675000" cy="387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30" name="Google Shape;730;p28"/>
          <p:cNvSpPr/>
          <p:nvPr/>
        </p:nvSpPr>
        <p:spPr>
          <a:xfrm>
            <a:off x="6804751" y="1992962"/>
            <a:ext cx="252900" cy="2529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8"/>
          <p:cNvSpPr txBox="1"/>
          <p:nvPr/>
        </p:nvSpPr>
        <p:spPr>
          <a:xfrm>
            <a:off x="7089912" y="1853150"/>
            <a:ext cx="365400" cy="14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{Data}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2" name="Google Shape;732;p28"/>
          <p:cNvCxnSpPr/>
          <p:nvPr/>
        </p:nvCxnSpPr>
        <p:spPr>
          <a:xfrm flipH="1">
            <a:off x="7089894" y="2074488"/>
            <a:ext cx="604200" cy="312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33" name="Google Shape;733;p28"/>
          <p:cNvSpPr/>
          <p:nvPr/>
        </p:nvSpPr>
        <p:spPr>
          <a:xfrm>
            <a:off x="7610256" y="1922088"/>
            <a:ext cx="252900" cy="2529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4" name="Google Shape;73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7887" y="2043187"/>
            <a:ext cx="167800" cy="310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5" name="Google Shape;735;p28"/>
          <p:cNvCxnSpPr/>
          <p:nvPr/>
        </p:nvCxnSpPr>
        <p:spPr>
          <a:xfrm>
            <a:off x="7057656" y="2674276"/>
            <a:ext cx="625500" cy="459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36" name="Google Shape;736;p28"/>
          <p:cNvSpPr/>
          <p:nvPr/>
        </p:nvSpPr>
        <p:spPr>
          <a:xfrm>
            <a:off x="6817581" y="2479063"/>
            <a:ext cx="252900" cy="2529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7" name="Google Shape;73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0087" y="2701512"/>
            <a:ext cx="167800" cy="31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7639826" y="2880918"/>
            <a:ext cx="633150" cy="910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9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744" name="Google Shape;744;p29"/>
          <p:cNvSpPr txBox="1"/>
          <p:nvPr>
            <p:ph idx="1" type="body"/>
          </p:nvPr>
        </p:nvSpPr>
        <p:spPr>
          <a:xfrm>
            <a:off x="176550" y="657150"/>
            <a:ext cx="87909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27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Analyzed 23 IoT devices/companion apps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6 SDKs vulnerable to DFU attacks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1356 apps affected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61 bestseller IoT devices affected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IoT Devices</a:t>
            </a:r>
            <a:endParaRPr/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 b="8545" l="52419" r="4250" t="14179"/>
          <a:stretch/>
        </p:blipFill>
        <p:spPr>
          <a:xfrm>
            <a:off x="1726850" y="1510238"/>
            <a:ext cx="1339376" cy="21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275" y="1634382"/>
            <a:ext cx="1530575" cy="187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0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750" name="Google Shape;750;p30"/>
          <p:cNvSpPr txBox="1"/>
          <p:nvPr>
            <p:ph idx="1" type="body"/>
          </p:nvPr>
        </p:nvSpPr>
        <p:spPr>
          <a:xfrm>
            <a:off x="176550" y="657150"/>
            <a:ext cx="87909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27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1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Devices Analyzed</a:t>
            </a:r>
            <a:endParaRPr/>
          </a:p>
        </p:txBody>
      </p:sp>
      <p:pic>
        <p:nvPicPr>
          <p:cNvPr id="756" name="Google Shape;75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376" y="614874"/>
            <a:ext cx="7625249" cy="40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2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Devices Analyzed</a:t>
            </a:r>
            <a:endParaRPr/>
          </a:p>
        </p:txBody>
      </p:sp>
      <p:pic>
        <p:nvPicPr>
          <p:cNvPr id="762" name="Google Shape;76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163" y="784613"/>
            <a:ext cx="8519474" cy="36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IoT Devices</a:t>
            </a:r>
            <a:endParaRPr/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 b="8870" l="2647" r="56043" t="13861"/>
          <a:stretch/>
        </p:blipFill>
        <p:spPr>
          <a:xfrm>
            <a:off x="1758063" y="1510238"/>
            <a:ext cx="1276949" cy="21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275" y="1634375"/>
            <a:ext cx="1530581" cy="18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0788" y="2524125"/>
            <a:ext cx="571501" cy="57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Companion Apps</a:t>
            </a:r>
            <a:endParaRPr/>
          </a:p>
        </p:txBody>
      </p:sp>
      <p:cxnSp>
        <p:nvCxnSpPr>
          <p:cNvPr id="173" name="Google Shape;173;p5"/>
          <p:cNvCxnSpPr/>
          <p:nvPr/>
        </p:nvCxnSpPr>
        <p:spPr>
          <a:xfrm flipH="1" rot="10800000">
            <a:off x="2858238" y="1919788"/>
            <a:ext cx="3306600" cy="14400"/>
          </a:xfrm>
          <a:prstGeom prst="straightConnector1">
            <a:avLst/>
          </a:prstGeom>
          <a:noFill/>
          <a:ln cap="flat" cmpd="sng" w="76200">
            <a:solidFill>
              <a:srgbClr val="26305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4811" y="1579273"/>
            <a:ext cx="940420" cy="6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3519700" y="2195438"/>
            <a:ext cx="1770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&lt;Unlock&gt;</a:t>
            </a:r>
            <a:endParaRPr b="0" i="1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3550" y="1032375"/>
            <a:ext cx="1530581" cy="18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9825" y="920471"/>
            <a:ext cx="1269725" cy="219627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1332138" y="3465475"/>
            <a:ext cx="64797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 interact with IoT devices using </a:t>
            </a: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companion apps</a:t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Device Firmware Update (DFU)</a:t>
            </a:r>
            <a:endParaRPr/>
          </a:p>
        </p:txBody>
      </p:sp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813" y="920475"/>
            <a:ext cx="1269725" cy="219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6"/>
          <p:cNvCxnSpPr/>
          <p:nvPr/>
        </p:nvCxnSpPr>
        <p:spPr>
          <a:xfrm flipH="1" rot="10800000">
            <a:off x="2862650" y="1860550"/>
            <a:ext cx="3306300" cy="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86" name="Google Shape;186;p6"/>
          <p:cNvSpPr txBox="1"/>
          <p:nvPr/>
        </p:nvSpPr>
        <p:spPr>
          <a:xfrm>
            <a:off x="1366050" y="3422350"/>
            <a:ext cx="64797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Companion apps mediate </a:t>
            </a: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 firmware update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(DFU).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1000" y="969100"/>
            <a:ext cx="729125" cy="1349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2618700" y="2443038"/>
            <a:ext cx="3785700" cy="85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features, Bug fixes, Security patches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3550" y="1032375"/>
            <a:ext cx="1530581" cy="18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7013" y="1358150"/>
            <a:ext cx="571501" cy="5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7678" y="1449375"/>
            <a:ext cx="210182" cy="3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DFU Attacks</a:t>
            </a:r>
            <a:endParaRPr/>
          </a:p>
        </p:txBody>
      </p:sp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813" y="920475"/>
            <a:ext cx="1269725" cy="219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7"/>
          <p:cNvCxnSpPr/>
          <p:nvPr/>
        </p:nvCxnSpPr>
        <p:spPr>
          <a:xfrm flipH="1" rot="10800000">
            <a:off x="2862650" y="1860550"/>
            <a:ext cx="3306300" cy="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99" name="Google Shape;19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1000" y="969100"/>
            <a:ext cx="729125" cy="1349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7"/>
          <p:cNvGrpSpPr/>
          <p:nvPr/>
        </p:nvGrpSpPr>
        <p:grpSpPr>
          <a:xfrm>
            <a:off x="4482011" y="1329826"/>
            <a:ext cx="247780" cy="249497"/>
            <a:chOff x="2685750" y="1380750"/>
            <a:chExt cx="373500" cy="351900"/>
          </a:xfrm>
        </p:grpSpPr>
        <p:sp>
          <p:nvSpPr>
            <p:cNvPr id="201" name="Google Shape;201;p7"/>
            <p:cNvSpPr/>
            <p:nvPr/>
          </p:nvSpPr>
          <p:spPr>
            <a:xfrm>
              <a:off x="2685750" y="1380750"/>
              <a:ext cx="373500" cy="351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2" name="Google Shape;202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16125" y="1395061"/>
              <a:ext cx="312750" cy="323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3" name="Google Shape;203;p7"/>
          <p:cNvGrpSpPr/>
          <p:nvPr/>
        </p:nvGrpSpPr>
        <p:grpSpPr>
          <a:xfrm>
            <a:off x="4171767" y="1753817"/>
            <a:ext cx="266813" cy="296343"/>
            <a:chOff x="6893427" y="1527375"/>
            <a:chExt cx="769800" cy="855000"/>
          </a:xfrm>
        </p:grpSpPr>
        <p:sp>
          <p:nvSpPr>
            <p:cNvPr id="204" name="Google Shape;204;p7"/>
            <p:cNvSpPr/>
            <p:nvPr/>
          </p:nvSpPr>
          <p:spPr>
            <a:xfrm>
              <a:off x="6893427" y="1527375"/>
              <a:ext cx="769800" cy="855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5" name="Google Shape;205;p7"/>
            <p:cNvPicPr preferRelativeResize="0"/>
            <p:nvPr/>
          </p:nvPicPr>
          <p:blipFill rotWithShape="1">
            <a:blip r:embed="rId6">
              <a:alphaModFix/>
            </a:blip>
            <a:srcRect b="0" l="13173" r="14326" t="0"/>
            <a:stretch/>
          </p:blipFill>
          <p:spPr>
            <a:xfrm>
              <a:off x="6951404" y="1550033"/>
              <a:ext cx="653860" cy="809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Google Shape;206;p7"/>
          <p:cNvGrpSpPr/>
          <p:nvPr/>
        </p:nvGrpSpPr>
        <p:grpSpPr>
          <a:xfrm>
            <a:off x="1635855" y="1365064"/>
            <a:ext cx="314562" cy="296335"/>
            <a:chOff x="2685750" y="1380750"/>
            <a:chExt cx="373500" cy="351900"/>
          </a:xfrm>
        </p:grpSpPr>
        <p:sp>
          <p:nvSpPr>
            <p:cNvPr id="207" name="Google Shape;207;p7"/>
            <p:cNvSpPr/>
            <p:nvPr/>
          </p:nvSpPr>
          <p:spPr>
            <a:xfrm>
              <a:off x="2685750" y="1380750"/>
              <a:ext cx="373500" cy="351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8" name="Google Shape;208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16125" y="1395061"/>
              <a:ext cx="312750" cy="323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7"/>
          <p:cNvSpPr txBox="1"/>
          <p:nvPr/>
        </p:nvSpPr>
        <p:spPr>
          <a:xfrm>
            <a:off x="2230325" y="3189100"/>
            <a:ext cx="49563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Goal: 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IoT devices with </a:t>
            </a: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vulnerable DFU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mechanisms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0" name="Google Shape;21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53550" y="1032375"/>
            <a:ext cx="1530581" cy="18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87013" y="1358150"/>
            <a:ext cx="571501" cy="5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6">
            <a:alphaModFix/>
          </a:blip>
          <a:srcRect b="0" l="13173" r="14326" t="0"/>
          <a:stretch/>
        </p:blipFill>
        <p:spPr>
          <a:xfrm>
            <a:off x="6545829" y="2000171"/>
            <a:ext cx="653860" cy="809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 txBox="1"/>
          <p:nvPr/>
        </p:nvSpPr>
        <p:spPr>
          <a:xfrm>
            <a:off x="2037600" y="3401650"/>
            <a:ext cx="4956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can go wrong?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Threat Model</a:t>
            </a:r>
            <a:endParaRPr/>
          </a:p>
        </p:txBody>
      </p:sp>
      <p:sp>
        <p:nvSpPr>
          <p:cNvPr id="219" name="Google Shape;219;p8"/>
          <p:cNvSpPr txBox="1"/>
          <p:nvPr>
            <p:ph idx="1" type="body"/>
          </p:nvPr>
        </p:nvSpPr>
        <p:spPr>
          <a:xfrm>
            <a:off x="176550" y="657150"/>
            <a:ext cx="87909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27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Intercept and modify communication between the companion app and the IoT device</a:t>
            </a:r>
            <a:endParaRPr/>
          </a:p>
        </p:txBody>
      </p:sp>
      <p:cxnSp>
        <p:nvCxnSpPr>
          <p:cNvPr id="220" name="Google Shape;220;p8"/>
          <p:cNvCxnSpPr/>
          <p:nvPr/>
        </p:nvCxnSpPr>
        <p:spPr>
          <a:xfrm flipH="1" rot="10800000">
            <a:off x="2881913" y="2854838"/>
            <a:ext cx="3306600" cy="14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4512" y="2084534"/>
            <a:ext cx="1269550" cy="155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2439" y="2045550"/>
            <a:ext cx="785524" cy="75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6200" y="1747660"/>
            <a:ext cx="1269725" cy="2124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3550" y="1032375"/>
            <a:ext cx="1530581" cy="18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9"/>
          <p:cNvSpPr txBox="1"/>
          <p:nvPr>
            <p:ph type="title"/>
          </p:nvPr>
        </p:nvSpPr>
        <p:spPr>
          <a:xfrm>
            <a:off x="176550" y="43375"/>
            <a:ext cx="8678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DFU Attack Categories</a:t>
            </a:r>
            <a:endParaRPr/>
          </a:p>
        </p:txBody>
      </p:sp>
      <p:sp>
        <p:nvSpPr>
          <p:cNvPr id="230" name="Google Shape;230;p9"/>
          <p:cNvSpPr txBox="1"/>
          <p:nvPr>
            <p:ph idx="1" type="body"/>
          </p:nvPr>
        </p:nvSpPr>
        <p:spPr>
          <a:xfrm>
            <a:off x="176550" y="657150"/>
            <a:ext cx="87909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27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Firmware Modification Attack</a:t>
            </a:r>
            <a:endParaRPr i="1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Inject malicious firmware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Firmware Downgrade Attack</a:t>
            </a:r>
            <a:endParaRPr i="1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Downgrade to older firmware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/>
              <a:t>Device Bricking Attack</a:t>
            </a:r>
            <a:endParaRPr i="1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/>
              <a:t>Render the device unusable</a:t>
            </a:r>
            <a:endParaRPr/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9638" y="1299600"/>
            <a:ext cx="571501" cy="5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4909" y="1227887"/>
            <a:ext cx="741000" cy="7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6501150" y="1032375"/>
            <a:ext cx="80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 9.0</a:t>
            </a:r>
            <a:endParaRPr b="1" i="1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501138" y="1032375"/>
            <a:ext cx="80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 1.0</a:t>
            </a:r>
            <a:endParaRPr b="1" i="1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5" name="Google Shape;23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40938" y="1337400"/>
            <a:ext cx="528925" cy="4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/>
          <p:nvPr/>
        </p:nvSpPr>
        <p:spPr>
          <a:xfrm>
            <a:off x="4689525" y="918425"/>
            <a:ext cx="673550" cy="782700"/>
          </a:xfrm>
          <a:custGeom>
            <a:rect b="b" l="l" r="r" t="t"/>
            <a:pathLst>
              <a:path extrusionOk="0" h="31308" w="26942">
                <a:moveTo>
                  <a:pt x="5069" y="0"/>
                </a:moveTo>
                <a:cubicBezTo>
                  <a:pt x="8697" y="3230"/>
                  <a:pt x="27681" y="14164"/>
                  <a:pt x="26836" y="19382"/>
                </a:cubicBezTo>
                <a:cubicBezTo>
                  <a:pt x="25991" y="24600"/>
                  <a:pt x="4473" y="29320"/>
                  <a:pt x="0" y="31308"/>
                </a:cubicBezTo>
              </a:path>
            </a:pathLst>
          </a:custGeom>
          <a:noFill/>
          <a:ln cap="flat" cmpd="sng" w="38100">
            <a:solidFill>
              <a:srgbClr val="26305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37" name="Google Shape;237;p9"/>
          <p:cNvSpPr/>
          <p:nvPr/>
        </p:nvSpPr>
        <p:spPr>
          <a:xfrm>
            <a:off x="3914275" y="1395500"/>
            <a:ext cx="1534997" cy="1013827"/>
          </a:xfrm>
          <a:custGeom>
            <a:rect b="b" l="l" r="r" t="t"/>
            <a:pathLst>
              <a:path extrusionOk="0" h="36377" w="56032">
                <a:moveTo>
                  <a:pt x="52777" y="0"/>
                </a:moveTo>
                <a:cubicBezTo>
                  <a:pt x="52628" y="5268"/>
                  <a:pt x="60679" y="25544"/>
                  <a:pt x="51883" y="31607"/>
                </a:cubicBezTo>
                <a:cubicBezTo>
                  <a:pt x="43087" y="37670"/>
                  <a:pt x="8647" y="35582"/>
                  <a:pt x="0" y="36377"/>
                </a:cubicBezTo>
              </a:path>
            </a:pathLst>
          </a:custGeom>
          <a:noFill/>
          <a:ln cap="flat" cmpd="sng" w="38100">
            <a:solidFill>
              <a:srgbClr val="263050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nded Design Blue 16x9">
  <a:themeElements>
    <a:clrScheme name="Banded_Design_Blue">
      <a:dk1>
        <a:srgbClr val="404040"/>
      </a:dk1>
      <a:lt1>
        <a:srgbClr val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