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5"/>
  </p:notesMasterIdLst>
  <p:sldIdLst>
    <p:sldId id="256" r:id="rId2"/>
    <p:sldId id="286" r:id="rId3"/>
    <p:sldId id="284" r:id="rId4"/>
    <p:sldId id="295" r:id="rId5"/>
    <p:sldId id="261" r:id="rId6"/>
    <p:sldId id="296" r:id="rId7"/>
    <p:sldId id="262" r:id="rId8"/>
    <p:sldId id="263" r:id="rId9"/>
    <p:sldId id="264" r:id="rId10"/>
    <p:sldId id="290" r:id="rId11"/>
    <p:sldId id="265" r:id="rId12"/>
    <p:sldId id="269" r:id="rId13"/>
    <p:sldId id="266" r:id="rId14"/>
    <p:sldId id="291" r:id="rId15"/>
    <p:sldId id="267" r:id="rId16"/>
    <p:sldId id="292" r:id="rId17"/>
    <p:sldId id="303" r:id="rId18"/>
    <p:sldId id="289" r:id="rId19"/>
    <p:sldId id="270" r:id="rId20"/>
    <p:sldId id="294" r:id="rId21"/>
    <p:sldId id="297" r:id="rId22"/>
    <p:sldId id="304" r:id="rId23"/>
    <p:sldId id="305" r:id="rId24"/>
    <p:sldId id="273" r:id="rId25"/>
    <p:sldId id="293" r:id="rId26"/>
    <p:sldId id="274" r:id="rId27"/>
    <p:sldId id="275" r:id="rId28"/>
    <p:sldId id="276" r:id="rId29"/>
    <p:sldId id="277" r:id="rId30"/>
    <p:sldId id="279" r:id="rId31"/>
    <p:sldId id="299" r:id="rId32"/>
    <p:sldId id="281" r:id="rId33"/>
    <p:sldId id="29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416815-66B4-B698-6354-1B70C8E696B0}" name="Nilizadeh, Shirin" initials="SN" userId="S::shirin.nilizadeh@uta.edu::a1db11dd-9c4d-4309-b3a7-549fd478bcdb" providerId="AD"/>
  <p188:author id="{5D4AEAE8-4E84-6835-31CC-19CBEBDFC167}" name="Singhal, Mohit" initials="MS" userId="S::mohit.singhal@mavs.uta.edu::fbc28166-870b-4de1-af45-70bf5063809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703"/>
    <p:restoredTop sz="87967"/>
  </p:normalViewPr>
  <p:slideViewPr>
    <p:cSldViewPr snapToGrid="0">
      <p:cViewPr varScale="1">
        <p:scale>
          <a:sx n="132" d="100"/>
          <a:sy n="132" d="100"/>
        </p:scale>
        <p:origin x="1744"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a:solidFill>
                  <a:schemeClr val="tx1"/>
                </a:solidFill>
                <a:latin typeface="Times New Roman" panose="02020603050405020304" pitchFamily="18" charset="0"/>
                <a:cs typeface="Times New Roman" panose="02020603050405020304" pitchFamily="18" charset="0"/>
              </a:rPr>
              <a:t>% of Papers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 of Papers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9E1-F443-AAB3-481B4D82156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9E1-F443-AAB3-481B4D82156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9E1-F443-AAB3-481B4D82156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9E1-F443-AAB3-481B4D82156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9E1-F443-AAB3-481B4D82156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Security Conf.</c:v>
                </c:pt>
                <c:pt idx="1">
                  <c:v>Data Mining</c:v>
                </c:pt>
                <c:pt idx="2">
                  <c:v>Machine Learning</c:v>
                </c:pt>
                <c:pt idx="3">
                  <c:v>Linguistic</c:v>
                </c:pt>
                <c:pt idx="4">
                  <c:v>HCI &amp; Social Sciences</c:v>
                </c:pt>
              </c:strCache>
            </c:strRef>
          </c:cat>
          <c:val>
            <c:numRef>
              <c:f>Sheet1!$B$2:$B$6</c:f>
              <c:numCache>
                <c:formatCode>General</c:formatCode>
                <c:ptCount val="5"/>
                <c:pt idx="0">
                  <c:v>1.45</c:v>
                </c:pt>
                <c:pt idx="1">
                  <c:v>4.5</c:v>
                </c:pt>
                <c:pt idx="2">
                  <c:v>4</c:v>
                </c:pt>
                <c:pt idx="3">
                  <c:v>13.5</c:v>
                </c:pt>
                <c:pt idx="4">
                  <c:v>35.700000000000003</c:v>
                </c:pt>
              </c:numCache>
            </c:numRef>
          </c:val>
          <c:extLst>
            <c:ext xmlns:c16="http://schemas.microsoft.com/office/drawing/2014/chart" uri="{C3380CC4-5D6E-409C-BE32-E72D297353CC}">
              <c16:uniqueId val="{00000000-42A9-B141-BA9E-EF61A143EC4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39C16B-9CF5-DE45-861E-19CE04F139D3}" type="doc">
      <dgm:prSet loTypeId="urn:microsoft.com/office/officeart/2005/8/layout/process1" loCatId="" qsTypeId="urn:microsoft.com/office/officeart/2005/8/quickstyle/simple1" qsCatId="simple" csTypeId="urn:microsoft.com/office/officeart/2005/8/colors/accent1_1" csCatId="accent1" phldr="1"/>
      <dgm:spPr/>
    </dgm:pt>
    <dgm:pt modelId="{7D03C46C-5719-4E4F-8920-FA5CE6524156}">
      <dgm:prSet phldrT="[Text]"/>
      <dgm:spPr/>
      <dgm:t>
        <a:bodyPr/>
        <a:lstStyle/>
        <a:p>
          <a:r>
            <a:rPr lang="en-US" dirty="0">
              <a:latin typeface="Times New Roman" panose="02020603050405020304" pitchFamily="18" charset="0"/>
              <a:cs typeface="Times New Roman" panose="02020603050405020304" pitchFamily="18" charset="0"/>
            </a:rPr>
            <a:t>Read papers to identify themes and sub-themes</a:t>
          </a:r>
        </a:p>
      </dgm:t>
    </dgm:pt>
    <dgm:pt modelId="{A01433B8-7D1A-CC4A-B055-5A2EF6AB00F6}" type="parTrans" cxnId="{AF66534B-91E8-7C4C-AA95-5F04C13D6C4A}">
      <dgm:prSet/>
      <dgm:spPr/>
      <dgm:t>
        <a:bodyPr/>
        <a:lstStyle/>
        <a:p>
          <a:endParaRPr lang="en-US">
            <a:latin typeface="Times New Roman" panose="02020603050405020304" pitchFamily="18" charset="0"/>
            <a:cs typeface="Times New Roman" panose="02020603050405020304" pitchFamily="18" charset="0"/>
          </a:endParaRPr>
        </a:p>
      </dgm:t>
    </dgm:pt>
    <dgm:pt modelId="{D0ABA412-9CFA-1642-BE0D-851E5CE73777}" type="sibTrans" cxnId="{AF66534B-91E8-7C4C-AA95-5F04C13D6C4A}">
      <dgm:prSet/>
      <dgm:spPr/>
      <dgm:t>
        <a:bodyPr/>
        <a:lstStyle/>
        <a:p>
          <a:endParaRPr lang="en-US">
            <a:latin typeface="Times New Roman" panose="02020603050405020304" pitchFamily="18" charset="0"/>
            <a:cs typeface="Times New Roman" panose="02020603050405020304" pitchFamily="18" charset="0"/>
          </a:endParaRPr>
        </a:p>
      </dgm:t>
    </dgm:pt>
    <dgm:pt modelId="{B12572F8-0F82-0646-9145-94AE7C3CE64D}">
      <dgm:prSet phldrT="[Text]"/>
      <dgm:spPr/>
      <dgm:t>
        <a:bodyPr/>
        <a:lstStyle/>
        <a:p>
          <a:r>
            <a:rPr lang="en-US" dirty="0">
              <a:latin typeface="Times New Roman" panose="02020603050405020304" pitchFamily="18" charset="0"/>
              <a:cs typeface="Times New Roman" panose="02020603050405020304" pitchFamily="18" charset="0"/>
            </a:rPr>
            <a:t>Discuss the themes of the papers</a:t>
          </a:r>
        </a:p>
      </dgm:t>
    </dgm:pt>
    <dgm:pt modelId="{B5A6931D-7909-B748-80BB-B7989BC9E6F1}" type="parTrans" cxnId="{D8094CEC-44D0-C547-BCC1-D25487582734}">
      <dgm:prSet/>
      <dgm:spPr/>
      <dgm:t>
        <a:bodyPr/>
        <a:lstStyle/>
        <a:p>
          <a:endParaRPr lang="en-US">
            <a:latin typeface="Times New Roman" panose="02020603050405020304" pitchFamily="18" charset="0"/>
            <a:cs typeface="Times New Roman" panose="02020603050405020304" pitchFamily="18" charset="0"/>
          </a:endParaRPr>
        </a:p>
      </dgm:t>
    </dgm:pt>
    <dgm:pt modelId="{2C0256D2-6853-5541-B54B-A89F6BD94FEE}" type="sibTrans" cxnId="{D8094CEC-44D0-C547-BCC1-D25487582734}">
      <dgm:prSet/>
      <dgm:spPr/>
      <dgm:t>
        <a:bodyPr/>
        <a:lstStyle/>
        <a:p>
          <a:endParaRPr lang="en-US">
            <a:latin typeface="Times New Roman" panose="02020603050405020304" pitchFamily="18" charset="0"/>
            <a:cs typeface="Times New Roman" panose="02020603050405020304" pitchFamily="18" charset="0"/>
          </a:endParaRPr>
        </a:p>
      </dgm:t>
    </dgm:pt>
    <dgm:pt modelId="{4F5D2DD6-DD76-274E-A208-21F73D706EE2}">
      <dgm:prSet phldrT="[Text]"/>
      <dgm:spPr/>
      <dgm:t>
        <a:bodyPr/>
        <a:lstStyle/>
        <a:p>
          <a:r>
            <a:rPr lang="en-US" dirty="0">
              <a:latin typeface="Times New Roman" panose="02020603050405020304" pitchFamily="18" charset="0"/>
              <a:cs typeface="Times New Roman" panose="02020603050405020304" pitchFamily="18" charset="0"/>
            </a:rPr>
            <a:t>Discuss disagreements to finalize the categories</a:t>
          </a:r>
        </a:p>
      </dgm:t>
    </dgm:pt>
    <dgm:pt modelId="{3DFFC931-87A7-7942-B3B5-3928A45E75B6}" type="parTrans" cxnId="{E60D3FC7-6A95-4E4A-AB90-874FC3A735AC}">
      <dgm:prSet/>
      <dgm:spPr/>
      <dgm:t>
        <a:bodyPr/>
        <a:lstStyle/>
        <a:p>
          <a:endParaRPr lang="en-US">
            <a:latin typeface="Times New Roman" panose="02020603050405020304" pitchFamily="18" charset="0"/>
            <a:cs typeface="Times New Roman" panose="02020603050405020304" pitchFamily="18" charset="0"/>
          </a:endParaRPr>
        </a:p>
      </dgm:t>
    </dgm:pt>
    <dgm:pt modelId="{171BFFA3-D240-2146-A0B2-AEC83A4897F2}" type="sibTrans" cxnId="{E60D3FC7-6A95-4E4A-AB90-874FC3A735AC}">
      <dgm:prSet/>
      <dgm:spPr/>
      <dgm:t>
        <a:bodyPr/>
        <a:lstStyle/>
        <a:p>
          <a:endParaRPr lang="en-US">
            <a:latin typeface="Times New Roman" panose="02020603050405020304" pitchFamily="18" charset="0"/>
            <a:cs typeface="Times New Roman" panose="02020603050405020304" pitchFamily="18" charset="0"/>
          </a:endParaRPr>
        </a:p>
      </dgm:t>
    </dgm:pt>
    <dgm:pt modelId="{34009BA1-377C-4247-A575-B043EDA76A2F}" type="pres">
      <dgm:prSet presAssocID="{8639C16B-9CF5-DE45-861E-19CE04F139D3}" presName="Name0" presStyleCnt="0">
        <dgm:presLayoutVars>
          <dgm:dir/>
          <dgm:resizeHandles val="exact"/>
        </dgm:presLayoutVars>
      </dgm:prSet>
      <dgm:spPr/>
    </dgm:pt>
    <dgm:pt modelId="{66981CE6-8DD3-604A-B999-8D0485CB6217}" type="pres">
      <dgm:prSet presAssocID="{7D03C46C-5719-4E4F-8920-FA5CE6524156}" presName="node" presStyleLbl="node1" presStyleIdx="0" presStyleCnt="3">
        <dgm:presLayoutVars>
          <dgm:bulletEnabled val="1"/>
        </dgm:presLayoutVars>
      </dgm:prSet>
      <dgm:spPr/>
    </dgm:pt>
    <dgm:pt modelId="{7FF0EC0D-A18B-3849-A2F5-C38737F8B006}" type="pres">
      <dgm:prSet presAssocID="{D0ABA412-9CFA-1642-BE0D-851E5CE73777}" presName="sibTrans" presStyleLbl="sibTrans2D1" presStyleIdx="0" presStyleCnt="2"/>
      <dgm:spPr/>
    </dgm:pt>
    <dgm:pt modelId="{22ACDBEE-C13C-8144-80A7-D7CF8758D8F8}" type="pres">
      <dgm:prSet presAssocID="{D0ABA412-9CFA-1642-BE0D-851E5CE73777}" presName="connectorText" presStyleLbl="sibTrans2D1" presStyleIdx="0" presStyleCnt="2"/>
      <dgm:spPr/>
    </dgm:pt>
    <dgm:pt modelId="{E20F6E7B-98C1-1B4E-8E48-9FA0710D352D}" type="pres">
      <dgm:prSet presAssocID="{B12572F8-0F82-0646-9145-94AE7C3CE64D}" presName="node" presStyleLbl="node1" presStyleIdx="1" presStyleCnt="3">
        <dgm:presLayoutVars>
          <dgm:bulletEnabled val="1"/>
        </dgm:presLayoutVars>
      </dgm:prSet>
      <dgm:spPr/>
    </dgm:pt>
    <dgm:pt modelId="{2207B1C4-837F-1246-99A7-0770DB543F39}" type="pres">
      <dgm:prSet presAssocID="{2C0256D2-6853-5541-B54B-A89F6BD94FEE}" presName="sibTrans" presStyleLbl="sibTrans2D1" presStyleIdx="1" presStyleCnt="2"/>
      <dgm:spPr/>
    </dgm:pt>
    <dgm:pt modelId="{6DF9A933-3E7C-1E40-9815-E49F2DBABBD2}" type="pres">
      <dgm:prSet presAssocID="{2C0256D2-6853-5541-B54B-A89F6BD94FEE}" presName="connectorText" presStyleLbl="sibTrans2D1" presStyleIdx="1" presStyleCnt="2"/>
      <dgm:spPr/>
    </dgm:pt>
    <dgm:pt modelId="{E535FC4C-A43C-7743-AB5B-7A95472B6003}" type="pres">
      <dgm:prSet presAssocID="{4F5D2DD6-DD76-274E-A208-21F73D706EE2}" presName="node" presStyleLbl="node1" presStyleIdx="2" presStyleCnt="3">
        <dgm:presLayoutVars>
          <dgm:bulletEnabled val="1"/>
        </dgm:presLayoutVars>
      </dgm:prSet>
      <dgm:spPr/>
    </dgm:pt>
  </dgm:ptLst>
  <dgm:cxnLst>
    <dgm:cxn modelId="{AF66534B-91E8-7C4C-AA95-5F04C13D6C4A}" srcId="{8639C16B-9CF5-DE45-861E-19CE04F139D3}" destId="{7D03C46C-5719-4E4F-8920-FA5CE6524156}" srcOrd="0" destOrd="0" parTransId="{A01433B8-7D1A-CC4A-B055-5A2EF6AB00F6}" sibTransId="{D0ABA412-9CFA-1642-BE0D-851E5CE73777}"/>
    <dgm:cxn modelId="{AE7D024D-A033-804F-8239-5DEE53D184DF}" type="presOf" srcId="{2C0256D2-6853-5541-B54B-A89F6BD94FEE}" destId="{6DF9A933-3E7C-1E40-9815-E49F2DBABBD2}" srcOrd="1" destOrd="0" presId="urn:microsoft.com/office/officeart/2005/8/layout/process1"/>
    <dgm:cxn modelId="{595D8D51-4841-B141-A2B0-FAEABCD26393}" type="presOf" srcId="{4F5D2DD6-DD76-274E-A208-21F73D706EE2}" destId="{E535FC4C-A43C-7743-AB5B-7A95472B6003}" srcOrd="0" destOrd="0" presId="urn:microsoft.com/office/officeart/2005/8/layout/process1"/>
    <dgm:cxn modelId="{B7A8B052-7806-E849-956E-F8A26C38EA92}" type="presOf" srcId="{7D03C46C-5719-4E4F-8920-FA5CE6524156}" destId="{66981CE6-8DD3-604A-B999-8D0485CB6217}" srcOrd="0" destOrd="0" presId="urn:microsoft.com/office/officeart/2005/8/layout/process1"/>
    <dgm:cxn modelId="{8FFC9F66-C72B-124E-834D-AD74C1E4D244}" type="presOf" srcId="{D0ABA412-9CFA-1642-BE0D-851E5CE73777}" destId="{7FF0EC0D-A18B-3849-A2F5-C38737F8B006}" srcOrd="0" destOrd="0" presId="urn:microsoft.com/office/officeart/2005/8/layout/process1"/>
    <dgm:cxn modelId="{6E088583-67D1-CD40-AB18-B25377DD9DD8}" type="presOf" srcId="{D0ABA412-9CFA-1642-BE0D-851E5CE73777}" destId="{22ACDBEE-C13C-8144-80A7-D7CF8758D8F8}" srcOrd="1" destOrd="0" presId="urn:microsoft.com/office/officeart/2005/8/layout/process1"/>
    <dgm:cxn modelId="{A292D3A9-D98E-704C-85A1-6CD0BE7EE4F2}" type="presOf" srcId="{2C0256D2-6853-5541-B54B-A89F6BD94FEE}" destId="{2207B1C4-837F-1246-99A7-0770DB543F39}" srcOrd="0" destOrd="0" presId="urn:microsoft.com/office/officeart/2005/8/layout/process1"/>
    <dgm:cxn modelId="{CEAEF5B5-1B9E-CB47-969E-42B6062D2282}" type="presOf" srcId="{B12572F8-0F82-0646-9145-94AE7C3CE64D}" destId="{E20F6E7B-98C1-1B4E-8E48-9FA0710D352D}" srcOrd="0" destOrd="0" presId="urn:microsoft.com/office/officeart/2005/8/layout/process1"/>
    <dgm:cxn modelId="{E60D3FC7-6A95-4E4A-AB90-874FC3A735AC}" srcId="{8639C16B-9CF5-DE45-861E-19CE04F139D3}" destId="{4F5D2DD6-DD76-274E-A208-21F73D706EE2}" srcOrd="2" destOrd="0" parTransId="{3DFFC931-87A7-7942-B3B5-3928A45E75B6}" sibTransId="{171BFFA3-D240-2146-A0B2-AEC83A4897F2}"/>
    <dgm:cxn modelId="{D8094CEC-44D0-C547-BCC1-D25487582734}" srcId="{8639C16B-9CF5-DE45-861E-19CE04F139D3}" destId="{B12572F8-0F82-0646-9145-94AE7C3CE64D}" srcOrd="1" destOrd="0" parTransId="{B5A6931D-7909-B748-80BB-B7989BC9E6F1}" sibTransId="{2C0256D2-6853-5541-B54B-A89F6BD94FEE}"/>
    <dgm:cxn modelId="{DC4461F2-D45D-BD49-9511-18BFE552DBE4}" type="presOf" srcId="{8639C16B-9CF5-DE45-861E-19CE04F139D3}" destId="{34009BA1-377C-4247-A575-B043EDA76A2F}" srcOrd="0" destOrd="0" presId="urn:microsoft.com/office/officeart/2005/8/layout/process1"/>
    <dgm:cxn modelId="{0996BE45-1720-3B45-9F6B-A54889CEA04C}" type="presParOf" srcId="{34009BA1-377C-4247-A575-B043EDA76A2F}" destId="{66981CE6-8DD3-604A-B999-8D0485CB6217}" srcOrd="0" destOrd="0" presId="urn:microsoft.com/office/officeart/2005/8/layout/process1"/>
    <dgm:cxn modelId="{703F7A65-1108-2342-8A70-27DAEFA5F3F2}" type="presParOf" srcId="{34009BA1-377C-4247-A575-B043EDA76A2F}" destId="{7FF0EC0D-A18B-3849-A2F5-C38737F8B006}" srcOrd="1" destOrd="0" presId="urn:microsoft.com/office/officeart/2005/8/layout/process1"/>
    <dgm:cxn modelId="{3E18FEEC-4051-4543-970B-8E08D4AC9FB5}" type="presParOf" srcId="{7FF0EC0D-A18B-3849-A2F5-C38737F8B006}" destId="{22ACDBEE-C13C-8144-80A7-D7CF8758D8F8}" srcOrd="0" destOrd="0" presId="urn:microsoft.com/office/officeart/2005/8/layout/process1"/>
    <dgm:cxn modelId="{26717610-01C7-A842-8F13-249C4B9B7B16}" type="presParOf" srcId="{34009BA1-377C-4247-A575-B043EDA76A2F}" destId="{E20F6E7B-98C1-1B4E-8E48-9FA0710D352D}" srcOrd="2" destOrd="0" presId="urn:microsoft.com/office/officeart/2005/8/layout/process1"/>
    <dgm:cxn modelId="{0C59AD91-78EE-7C45-86A9-2A1F6EA1D602}" type="presParOf" srcId="{34009BA1-377C-4247-A575-B043EDA76A2F}" destId="{2207B1C4-837F-1246-99A7-0770DB543F39}" srcOrd="3" destOrd="0" presId="urn:microsoft.com/office/officeart/2005/8/layout/process1"/>
    <dgm:cxn modelId="{B2628575-ED41-1D45-8383-DD69BA29C46A}" type="presParOf" srcId="{2207B1C4-837F-1246-99A7-0770DB543F39}" destId="{6DF9A933-3E7C-1E40-9815-E49F2DBABBD2}" srcOrd="0" destOrd="0" presId="urn:microsoft.com/office/officeart/2005/8/layout/process1"/>
    <dgm:cxn modelId="{745E69D8-A071-E84C-99E4-843811F8FABE}" type="presParOf" srcId="{34009BA1-377C-4247-A575-B043EDA76A2F}" destId="{E535FC4C-A43C-7743-AB5B-7A95472B6003}"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FBD67E-FD4D-3E45-8069-A62B63EF3FBB}" type="doc">
      <dgm:prSet loTypeId="urn:microsoft.com/office/officeart/2008/layout/HorizontalMultiLevelHierarchy" loCatId="" qsTypeId="urn:microsoft.com/office/officeart/2005/8/quickstyle/simple1" qsCatId="simple" csTypeId="urn:microsoft.com/office/officeart/2005/8/colors/colorful1" csCatId="colorful" phldr="1"/>
      <dgm:spPr/>
      <dgm:t>
        <a:bodyPr/>
        <a:lstStyle/>
        <a:p>
          <a:endParaRPr lang="en-US"/>
        </a:p>
      </dgm:t>
    </dgm:pt>
    <dgm:pt modelId="{A046E7EE-AC1A-1542-A2D4-968D3D46D0E6}">
      <dgm:prSet phldrT="[Text]"/>
      <dgm:spPr/>
      <dgm:t>
        <a:bodyPr/>
        <a:lstStyle/>
        <a:p>
          <a:r>
            <a:rPr lang="en-US" dirty="0">
              <a:latin typeface="Times New Roman" panose="02020603050405020304" pitchFamily="18" charset="0"/>
              <a:cs typeface="Times New Roman" panose="02020603050405020304" pitchFamily="18" charset="0"/>
            </a:rPr>
            <a:t>Moderation Policies</a:t>
          </a:r>
        </a:p>
      </dgm:t>
    </dgm:pt>
    <dgm:pt modelId="{D89464C5-A928-1F43-8F16-772BABEF6393}" type="parTrans" cxnId="{4B8E3E58-302B-144B-B51B-A8398389875B}">
      <dgm:prSet/>
      <dgm:spPr/>
      <dgm:t>
        <a:bodyPr/>
        <a:lstStyle/>
        <a:p>
          <a:endParaRPr lang="en-US"/>
        </a:p>
      </dgm:t>
    </dgm:pt>
    <dgm:pt modelId="{A835854D-2260-124A-B062-CF6D7B125540}" type="sibTrans" cxnId="{4B8E3E58-302B-144B-B51B-A8398389875B}">
      <dgm:prSet/>
      <dgm:spPr/>
      <dgm:t>
        <a:bodyPr/>
        <a:lstStyle/>
        <a:p>
          <a:endParaRPr lang="en-US"/>
        </a:p>
      </dgm:t>
    </dgm:pt>
    <dgm:pt modelId="{237C71F6-2E1B-5146-8874-889E6581AF71}">
      <dgm:prSet phldrT="[Text]"/>
      <dgm:spPr/>
      <dgm:t>
        <a:bodyPr/>
        <a:lstStyle/>
        <a:p>
          <a:r>
            <a:rPr lang="en-US" b="1" dirty="0">
              <a:latin typeface="Times New Roman" panose="02020603050405020304" pitchFamily="18" charset="0"/>
              <a:cs typeface="Times New Roman" panose="02020603050405020304" pitchFamily="18" charset="0"/>
            </a:rPr>
            <a:t>Consumption of news (12)</a:t>
          </a:r>
        </a:p>
      </dgm:t>
    </dgm:pt>
    <dgm:pt modelId="{2BA53F62-E8F7-3041-AA12-7B04551E6B61}" type="parTrans" cxnId="{682D8C08-4A8D-DE40-A889-C7ECBE6E0AC4}">
      <dgm:prSet/>
      <dgm:spPr/>
      <dgm:t>
        <a:bodyPr/>
        <a:lstStyle/>
        <a:p>
          <a:endParaRPr lang="en-US"/>
        </a:p>
      </dgm:t>
    </dgm:pt>
    <dgm:pt modelId="{31F69DF4-C16E-2D4C-AE2D-209DD836988C}" type="sibTrans" cxnId="{682D8C08-4A8D-DE40-A889-C7ECBE6E0AC4}">
      <dgm:prSet/>
      <dgm:spPr/>
      <dgm:t>
        <a:bodyPr/>
        <a:lstStyle/>
        <a:p>
          <a:endParaRPr lang="en-US"/>
        </a:p>
      </dgm:t>
    </dgm:pt>
    <dgm:pt modelId="{03B8D6EA-92A0-0E4D-902E-CFFB246CA1C1}">
      <dgm:prSet phldrT="[Text]"/>
      <dgm:spPr/>
      <dgm:t>
        <a:bodyPr/>
        <a:lstStyle/>
        <a:p>
          <a:r>
            <a:rPr lang="en-US" b="1" dirty="0">
              <a:latin typeface="Times New Roman" panose="02020603050405020304" pitchFamily="18" charset="0"/>
              <a:cs typeface="Times New Roman" panose="02020603050405020304" pitchFamily="18" charset="0"/>
            </a:rPr>
            <a:t>Engagement of users (21)</a:t>
          </a:r>
        </a:p>
      </dgm:t>
    </dgm:pt>
    <dgm:pt modelId="{94CAAE65-0731-6A4F-9D40-439C6348E969}" type="parTrans" cxnId="{0C8C07D7-FEBD-A949-9277-70DADDAF9AF9}">
      <dgm:prSet/>
      <dgm:spPr/>
      <dgm:t>
        <a:bodyPr/>
        <a:lstStyle/>
        <a:p>
          <a:endParaRPr lang="en-US"/>
        </a:p>
      </dgm:t>
    </dgm:pt>
    <dgm:pt modelId="{21713CF1-CCB5-8146-8A31-A9041710DAEE}" type="sibTrans" cxnId="{0C8C07D7-FEBD-A949-9277-70DADDAF9AF9}">
      <dgm:prSet/>
      <dgm:spPr/>
      <dgm:t>
        <a:bodyPr/>
        <a:lstStyle/>
        <a:p>
          <a:endParaRPr lang="en-US"/>
        </a:p>
      </dgm:t>
    </dgm:pt>
    <dgm:pt modelId="{A6A372BF-9DFE-8641-9DBB-424AF58AFCDC}">
      <dgm:prSet/>
      <dgm:spPr/>
      <dgm:t>
        <a:bodyPr/>
        <a:lstStyle/>
        <a:p>
          <a:r>
            <a:rPr lang="en-US" b="1" dirty="0">
              <a:latin typeface="Times New Roman" panose="02020603050405020304" pitchFamily="18" charset="0"/>
              <a:cs typeface="Times New Roman" panose="02020603050405020304" pitchFamily="18" charset="0"/>
            </a:rPr>
            <a:t>Effectiveness (52)</a:t>
          </a:r>
        </a:p>
      </dgm:t>
    </dgm:pt>
    <dgm:pt modelId="{7006F6FE-082B-0643-BA2F-7D304875B5A7}" type="parTrans" cxnId="{66C96AB4-94D3-494E-B68B-F10B8A20A003}">
      <dgm:prSet/>
      <dgm:spPr/>
      <dgm:t>
        <a:bodyPr/>
        <a:lstStyle/>
        <a:p>
          <a:endParaRPr lang="en-US"/>
        </a:p>
      </dgm:t>
    </dgm:pt>
    <dgm:pt modelId="{27F33962-A20E-C140-9FB5-706360008283}" type="sibTrans" cxnId="{66C96AB4-94D3-494E-B68B-F10B8A20A003}">
      <dgm:prSet/>
      <dgm:spPr/>
      <dgm:t>
        <a:bodyPr/>
        <a:lstStyle/>
        <a:p>
          <a:endParaRPr lang="en-US"/>
        </a:p>
      </dgm:t>
    </dgm:pt>
    <dgm:pt modelId="{E36A3C17-2A8A-5444-825F-4CF1829834E3}">
      <dgm:prSet/>
      <dgm:spPr/>
      <dgm:t>
        <a:bodyPr/>
        <a:lstStyle/>
        <a:p>
          <a:r>
            <a:rPr lang="en-US" b="1" dirty="0">
              <a:latin typeface="Times New Roman" panose="02020603050405020304" pitchFamily="18" charset="0"/>
              <a:cs typeface="Times New Roman" panose="02020603050405020304" pitchFamily="18" charset="0"/>
            </a:rPr>
            <a:t>Removal Comprehension (13)</a:t>
          </a:r>
        </a:p>
      </dgm:t>
    </dgm:pt>
    <dgm:pt modelId="{24AA3321-BDA9-3947-8072-F9EC3962A26A}" type="parTrans" cxnId="{D54A60FD-1719-4241-8C69-8C85D6C9ADBF}">
      <dgm:prSet/>
      <dgm:spPr/>
      <dgm:t>
        <a:bodyPr/>
        <a:lstStyle/>
        <a:p>
          <a:endParaRPr lang="en-US"/>
        </a:p>
      </dgm:t>
    </dgm:pt>
    <dgm:pt modelId="{7972075D-8F4C-4E4C-806C-0D564D024CB4}" type="sibTrans" cxnId="{D54A60FD-1719-4241-8C69-8C85D6C9ADBF}">
      <dgm:prSet/>
      <dgm:spPr/>
      <dgm:t>
        <a:bodyPr/>
        <a:lstStyle/>
        <a:p>
          <a:endParaRPr lang="en-US"/>
        </a:p>
      </dgm:t>
    </dgm:pt>
    <dgm:pt modelId="{18C6D371-ED56-A94A-9AEF-9D8EB43BD65C}">
      <dgm:prSet/>
      <dgm:spPr/>
      <dgm:t>
        <a:bodyPr/>
        <a:lstStyle/>
        <a:p>
          <a:r>
            <a:rPr lang="en-US" b="1" dirty="0">
              <a:latin typeface="Times New Roman" panose="02020603050405020304" pitchFamily="18" charset="0"/>
              <a:cs typeface="Times New Roman" panose="02020603050405020304" pitchFamily="18" charset="0"/>
            </a:rPr>
            <a:t>Fairness and Bias (26)</a:t>
          </a:r>
        </a:p>
      </dgm:t>
    </dgm:pt>
    <dgm:pt modelId="{316ACFDF-F5E2-0447-BC88-D723EB47118D}" type="parTrans" cxnId="{864D4835-074C-BF47-9625-61CA374321DA}">
      <dgm:prSet/>
      <dgm:spPr/>
      <dgm:t>
        <a:bodyPr/>
        <a:lstStyle/>
        <a:p>
          <a:endParaRPr lang="en-US"/>
        </a:p>
      </dgm:t>
    </dgm:pt>
    <dgm:pt modelId="{4DA6AD51-0E0D-CF4C-BAF1-755762C249AF}" type="sibTrans" cxnId="{864D4835-074C-BF47-9625-61CA374321DA}">
      <dgm:prSet/>
      <dgm:spPr/>
      <dgm:t>
        <a:bodyPr/>
        <a:lstStyle/>
        <a:p>
          <a:endParaRPr lang="en-US"/>
        </a:p>
      </dgm:t>
    </dgm:pt>
    <dgm:pt modelId="{61322E83-9D56-4643-A570-588BCE30CB9D}">
      <dgm:prSet/>
      <dgm:spPr>
        <a:solidFill>
          <a:srgbClr val="92D050"/>
        </a:solidFill>
      </dgm:spPr>
      <dgm:t>
        <a:bodyPr/>
        <a:lstStyle/>
        <a:p>
          <a:r>
            <a:rPr lang="en-US" b="1" dirty="0">
              <a:latin typeface="Times New Roman" panose="02020603050405020304" pitchFamily="18" charset="0"/>
              <a:cs typeface="Times New Roman" panose="02020603050405020304" pitchFamily="18" charset="0"/>
            </a:rPr>
            <a:t>Soft moderation interventions (23)</a:t>
          </a:r>
        </a:p>
      </dgm:t>
    </dgm:pt>
    <dgm:pt modelId="{5355BD95-27A5-4744-9CED-7C0DD6F709BB}" type="parTrans" cxnId="{C1F469A4-B3EB-5D40-B4C5-255BBF06E1E1}">
      <dgm:prSet/>
      <dgm:spPr/>
      <dgm:t>
        <a:bodyPr/>
        <a:lstStyle/>
        <a:p>
          <a:endParaRPr lang="en-US"/>
        </a:p>
      </dgm:t>
    </dgm:pt>
    <dgm:pt modelId="{08E48800-C057-8342-B825-7A6AEC440F0E}" type="sibTrans" cxnId="{C1F469A4-B3EB-5D40-B4C5-255BBF06E1E1}">
      <dgm:prSet/>
      <dgm:spPr/>
      <dgm:t>
        <a:bodyPr/>
        <a:lstStyle/>
        <a:p>
          <a:endParaRPr lang="en-US"/>
        </a:p>
      </dgm:t>
    </dgm:pt>
    <dgm:pt modelId="{4F94E58B-1B57-BF48-88D3-04241BA8D020}">
      <dgm:prSet/>
      <dgm:spPr>
        <a:solidFill>
          <a:srgbClr val="92D050"/>
        </a:solidFill>
      </dgm:spPr>
      <dgm:t>
        <a:bodyPr/>
        <a:lstStyle/>
        <a:p>
          <a:r>
            <a:rPr lang="en-US" b="1" dirty="0">
              <a:latin typeface="Times New Roman" panose="02020603050405020304" pitchFamily="18" charset="0"/>
              <a:cs typeface="Times New Roman" panose="02020603050405020304" pitchFamily="18" charset="0"/>
            </a:rPr>
            <a:t>Hard moderation interventions (29)</a:t>
          </a:r>
        </a:p>
      </dgm:t>
    </dgm:pt>
    <dgm:pt modelId="{CDD2200B-CAD0-FC4C-AA43-916FF3A6F722}" type="parTrans" cxnId="{5FBB1A9C-5821-2E4F-8199-163147EAB649}">
      <dgm:prSet/>
      <dgm:spPr/>
      <dgm:t>
        <a:bodyPr/>
        <a:lstStyle/>
        <a:p>
          <a:endParaRPr lang="en-US"/>
        </a:p>
      </dgm:t>
    </dgm:pt>
    <dgm:pt modelId="{21280AAE-D11F-4B4F-B837-7A939F61A49B}" type="sibTrans" cxnId="{5FBB1A9C-5821-2E4F-8199-163147EAB649}">
      <dgm:prSet/>
      <dgm:spPr/>
      <dgm:t>
        <a:bodyPr/>
        <a:lstStyle/>
        <a:p>
          <a:endParaRPr lang="en-US"/>
        </a:p>
      </dgm:t>
    </dgm:pt>
    <dgm:pt modelId="{A1222DC4-51AB-614C-88BC-954155309D6A}">
      <dgm:prSet/>
      <dgm:spPr/>
      <dgm:t>
        <a:bodyPr/>
        <a:lstStyle/>
        <a:p>
          <a:r>
            <a:rPr lang="en-US" b="1" dirty="0">
              <a:latin typeface="Times New Roman" panose="02020603050405020304" pitchFamily="18" charset="0"/>
              <a:cs typeface="Times New Roman" panose="02020603050405020304" pitchFamily="18" charset="0"/>
            </a:rPr>
            <a:t>Support (13)</a:t>
          </a:r>
        </a:p>
      </dgm:t>
    </dgm:pt>
    <dgm:pt modelId="{82668693-5A91-874A-8E53-127CD573EF04}" type="parTrans" cxnId="{AF5621CB-1A26-0644-A87D-D1B90C282C29}">
      <dgm:prSet/>
      <dgm:spPr/>
      <dgm:t>
        <a:bodyPr/>
        <a:lstStyle/>
        <a:p>
          <a:endParaRPr lang="en-US"/>
        </a:p>
      </dgm:t>
    </dgm:pt>
    <dgm:pt modelId="{892BCD4C-1390-DA46-AC93-D654CDCEA798}" type="sibTrans" cxnId="{AF5621CB-1A26-0644-A87D-D1B90C282C29}">
      <dgm:prSet/>
      <dgm:spPr/>
      <dgm:t>
        <a:bodyPr/>
        <a:lstStyle/>
        <a:p>
          <a:endParaRPr lang="en-US"/>
        </a:p>
      </dgm:t>
    </dgm:pt>
    <dgm:pt modelId="{E2FC5828-63E3-114D-A924-E29DAF01E81A}" type="pres">
      <dgm:prSet presAssocID="{24FBD67E-FD4D-3E45-8069-A62B63EF3FBB}" presName="Name0" presStyleCnt="0">
        <dgm:presLayoutVars>
          <dgm:chPref val="1"/>
          <dgm:dir/>
          <dgm:animOne val="branch"/>
          <dgm:animLvl val="lvl"/>
          <dgm:resizeHandles val="exact"/>
        </dgm:presLayoutVars>
      </dgm:prSet>
      <dgm:spPr/>
    </dgm:pt>
    <dgm:pt modelId="{80E772CE-3BBA-2D47-9326-6288AFC94E23}" type="pres">
      <dgm:prSet presAssocID="{A046E7EE-AC1A-1542-A2D4-968D3D46D0E6}" presName="root1" presStyleCnt="0"/>
      <dgm:spPr/>
    </dgm:pt>
    <dgm:pt modelId="{B5C6C62F-6278-3941-AE9F-985F253372EC}" type="pres">
      <dgm:prSet presAssocID="{A046E7EE-AC1A-1542-A2D4-968D3D46D0E6}" presName="LevelOneTextNode" presStyleLbl="node0" presStyleIdx="0" presStyleCnt="1">
        <dgm:presLayoutVars>
          <dgm:chPref val="3"/>
        </dgm:presLayoutVars>
      </dgm:prSet>
      <dgm:spPr/>
    </dgm:pt>
    <dgm:pt modelId="{66067071-914F-8348-9EB7-C5B73DD865EC}" type="pres">
      <dgm:prSet presAssocID="{A046E7EE-AC1A-1542-A2D4-968D3D46D0E6}" presName="level2hierChild" presStyleCnt="0"/>
      <dgm:spPr/>
    </dgm:pt>
    <dgm:pt modelId="{AE1FE413-26A6-9C4E-A14C-E6E7771A7EA9}" type="pres">
      <dgm:prSet presAssocID="{2BA53F62-E8F7-3041-AA12-7B04551E6B61}" presName="conn2-1" presStyleLbl="parChTrans1D2" presStyleIdx="0" presStyleCnt="6"/>
      <dgm:spPr/>
    </dgm:pt>
    <dgm:pt modelId="{669F7B61-8810-0D45-9799-80E8C9FB2F28}" type="pres">
      <dgm:prSet presAssocID="{2BA53F62-E8F7-3041-AA12-7B04551E6B61}" presName="connTx" presStyleLbl="parChTrans1D2" presStyleIdx="0" presStyleCnt="6"/>
      <dgm:spPr/>
    </dgm:pt>
    <dgm:pt modelId="{D9390060-6F06-564C-B459-41C1EF62235F}" type="pres">
      <dgm:prSet presAssocID="{237C71F6-2E1B-5146-8874-889E6581AF71}" presName="root2" presStyleCnt="0"/>
      <dgm:spPr/>
    </dgm:pt>
    <dgm:pt modelId="{1D8B8BBE-A4B1-DF43-8154-37A159BF22AA}" type="pres">
      <dgm:prSet presAssocID="{237C71F6-2E1B-5146-8874-889E6581AF71}" presName="LevelTwoTextNode" presStyleLbl="node2" presStyleIdx="0" presStyleCnt="6">
        <dgm:presLayoutVars>
          <dgm:chPref val="3"/>
        </dgm:presLayoutVars>
      </dgm:prSet>
      <dgm:spPr/>
    </dgm:pt>
    <dgm:pt modelId="{B347462D-E40E-3D4E-9893-451BD84FE0DA}" type="pres">
      <dgm:prSet presAssocID="{237C71F6-2E1B-5146-8874-889E6581AF71}" presName="level3hierChild" presStyleCnt="0"/>
      <dgm:spPr/>
    </dgm:pt>
    <dgm:pt modelId="{B3D5AF26-BE53-3847-97EB-FEC42A5C50BD}" type="pres">
      <dgm:prSet presAssocID="{94CAAE65-0731-6A4F-9D40-439C6348E969}" presName="conn2-1" presStyleLbl="parChTrans1D2" presStyleIdx="1" presStyleCnt="6"/>
      <dgm:spPr/>
    </dgm:pt>
    <dgm:pt modelId="{2D016F43-A49E-0646-AEBB-E8DEAA26DCB3}" type="pres">
      <dgm:prSet presAssocID="{94CAAE65-0731-6A4F-9D40-439C6348E969}" presName="connTx" presStyleLbl="parChTrans1D2" presStyleIdx="1" presStyleCnt="6"/>
      <dgm:spPr/>
    </dgm:pt>
    <dgm:pt modelId="{51A938EF-A093-DF4F-BF21-63C02C2BCF3A}" type="pres">
      <dgm:prSet presAssocID="{03B8D6EA-92A0-0E4D-902E-CFFB246CA1C1}" presName="root2" presStyleCnt="0"/>
      <dgm:spPr/>
    </dgm:pt>
    <dgm:pt modelId="{A6ED5DB5-8DCC-994F-9935-2C7D4E8CB2D4}" type="pres">
      <dgm:prSet presAssocID="{03B8D6EA-92A0-0E4D-902E-CFFB246CA1C1}" presName="LevelTwoTextNode" presStyleLbl="node2" presStyleIdx="1" presStyleCnt="6">
        <dgm:presLayoutVars>
          <dgm:chPref val="3"/>
        </dgm:presLayoutVars>
      </dgm:prSet>
      <dgm:spPr/>
    </dgm:pt>
    <dgm:pt modelId="{9B5FBEBD-C5CC-8647-9132-9697EBE4823E}" type="pres">
      <dgm:prSet presAssocID="{03B8D6EA-92A0-0E4D-902E-CFFB246CA1C1}" presName="level3hierChild" presStyleCnt="0"/>
      <dgm:spPr/>
    </dgm:pt>
    <dgm:pt modelId="{F5BBF3EE-7928-DB45-99C8-7C3B4A3352AD}" type="pres">
      <dgm:prSet presAssocID="{7006F6FE-082B-0643-BA2F-7D304875B5A7}" presName="conn2-1" presStyleLbl="parChTrans1D2" presStyleIdx="2" presStyleCnt="6"/>
      <dgm:spPr/>
    </dgm:pt>
    <dgm:pt modelId="{2D8DE0AD-03E4-0A4B-8357-AE28060A1B43}" type="pres">
      <dgm:prSet presAssocID="{7006F6FE-082B-0643-BA2F-7D304875B5A7}" presName="connTx" presStyleLbl="parChTrans1D2" presStyleIdx="2" presStyleCnt="6"/>
      <dgm:spPr/>
    </dgm:pt>
    <dgm:pt modelId="{02B8FD1D-8BEB-F748-9F4F-C558A8572DD1}" type="pres">
      <dgm:prSet presAssocID="{A6A372BF-9DFE-8641-9DBB-424AF58AFCDC}" presName="root2" presStyleCnt="0"/>
      <dgm:spPr/>
    </dgm:pt>
    <dgm:pt modelId="{D2F412D4-6681-D34B-9E21-F1EA340A879F}" type="pres">
      <dgm:prSet presAssocID="{A6A372BF-9DFE-8641-9DBB-424AF58AFCDC}" presName="LevelTwoTextNode" presStyleLbl="node2" presStyleIdx="2" presStyleCnt="6">
        <dgm:presLayoutVars>
          <dgm:chPref val="3"/>
        </dgm:presLayoutVars>
      </dgm:prSet>
      <dgm:spPr/>
    </dgm:pt>
    <dgm:pt modelId="{59E9AA7C-25F2-E948-8A15-C843758607A5}" type="pres">
      <dgm:prSet presAssocID="{A6A372BF-9DFE-8641-9DBB-424AF58AFCDC}" presName="level3hierChild" presStyleCnt="0"/>
      <dgm:spPr/>
    </dgm:pt>
    <dgm:pt modelId="{CD53B5DB-D678-D14D-AA5F-A572F0204A67}" type="pres">
      <dgm:prSet presAssocID="{5355BD95-27A5-4744-9CED-7C0DD6F709BB}" presName="conn2-1" presStyleLbl="parChTrans1D3" presStyleIdx="0" presStyleCnt="2"/>
      <dgm:spPr/>
    </dgm:pt>
    <dgm:pt modelId="{03DAB62C-4E96-874B-A0F8-E8DF692551D1}" type="pres">
      <dgm:prSet presAssocID="{5355BD95-27A5-4744-9CED-7C0DD6F709BB}" presName="connTx" presStyleLbl="parChTrans1D3" presStyleIdx="0" presStyleCnt="2"/>
      <dgm:spPr/>
    </dgm:pt>
    <dgm:pt modelId="{DF76EB13-6E89-784A-87F1-4A11C6F11272}" type="pres">
      <dgm:prSet presAssocID="{61322E83-9D56-4643-A570-588BCE30CB9D}" presName="root2" presStyleCnt="0"/>
      <dgm:spPr/>
    </dgm:pt>
    <dgm:pt modelId="{55131C1A-7B08-DE4B-AE50-4B126E263F1B}" type="pres">
      <dgm:prSet presAssocID="{61322E83-9D56-4643-A570-588BCE30CB9D}" presName="LevelTwoTextNode" presStyleLbl="node3" presStyleIdx="0" presStyleCnt="2">
        <dgm:presLayoutVars>
          <dgm:chPref val="3"/>
        </dgm:presLayoutVars>
      </dgm:prSet>
      <dgm:spPr/>
    </dgm:pt>
    <dgm:pt modelId="{AFE97AB2-9F16-3444-A57E-A00B6988B5C6}" type="pres">
      <dgm:prSet presAssocID="{61322E83-9D56-4643-A570-588BCE30CB9D}" presName="level3hierChild" presStyleCnt="0"/>
      <dgm:spPr/>
    </dgm:pt>
    <dgm:pt modelId="{5273E0FA-0538-BA4D-9AC9-CF3B1E6B85F3}" type="pres">
      <dgm:prSet presAssocID="{CDD2200B-CAD0-FC4C-AA43-916FF3A6F722}" presName="conn2-1" presStyleLbl="parChTrans1D3" presStyleIdx="1" presStyleCnt="2"/>
      <dgm:spPr/>
    </dgm:pt>
    <dgm:pt modelId="{2E41420F-1F4D-C349-B8AA-5E2D5FA5FC27}" type="pres">
      <dgm:prSet presAssocID="{CDD2200B-CAD0-FC4C-AA43-916FF3A6F722}" presName="connTx" presStyleLbl="parChTrans1D3" presStyleIdx="1" presStyleCnt="2"/>
      <dgm:spPr/>
    </dgm:pt>
    <dgm:pt modelId="{B9420321-B647-3941-8C79-E5D936B0587B}" type="pres">
      <dgm:prSet presAssocID="{4F94E58B-1B57-BF48-88D3-04241BA8D020}" presName="root2" presStyleCnt="0"/>
      <dgm:spPr/>
    </dgm:pt>
    <dgm:pt modelId="{4AE8E1E3-3D8C-DA4A-99E8-9503A0A16B00}" type="pres">
      <dgm:prSet presAssocID="{4F94E58B-1B57-BF48-88D3-04241BA8D020}" presName="LevelTwoTextNode" presStyleLbl="node3" presStyleIdx="1" presStyleCnt="2">
        <dgm:presLayoutVars>
          <dgm:chPref val="3"/>
        </dgm:presLayoutVars>
      </dgm:prSet>
      <dgm:spPr/>
    </dgm:pt>
    <dgm:pt modelId="{77C1AB63-B77C-CE42-B5FF-F79BD6ABAB36}" type="pres">
      <dgm:prSet presAssocID="{4F94E58B-1B57-BF48-88D3-04241BA8D020}" presName="level3hierChild" presStyleCnt="0"/>
      <dgm:spPr/>
    </dgm:pt>
    <dgm:pt modelId="{12A38652-3FA9-3F4A-A223-6292BB51D757}" type="pres">
      <dgm:prSet presAssocID="{82668693-5A91-874A-8E53-127CD573EF04}" presName="conn2-1" presStyleLbl="parChTrans1D2" presStyleIdx="3" presStyleCnt="6"/>
      <dgm:spPr/>
    </dgm:pt>
    <dgm:pt modelId="{A302D542-AF1A-B740-A1A8-56B1634E087F}" type="pres">
      <dgm:prSet presAssocID="{82668693-5A91-874A-8E53-127CD573EF04}" presName="connTx" presStyleLbl="parChTrans1D2" presStyleIdx="3" presStyleCnt="6"/>
      <dgm:spPr/>
    </dgm:pt>
    <dgm:pt modelId="{169E9407-FE76-7342-8238-AF020EFC5E42}" type="pres">
      <dgm:prSet presAssocID="{A1222DC4-51AB-614C-88BC-954155309D6A}" presName="root2" presStyleCnt="0"/>
      <dgm:spPr/>
    </dgm:pt>
    <dgm:pt modelId="{E794ABBC-EE90-9A45-8BE5-56EF42D70BCF}" type="pres">
      <dgm:prSet presAssocID="{A1222DC4-51AB-614C-88BC-954155309D6A}" presName="LevelTwoTextNode" presStyleLbl="node2" presStyleIdx="3" presStyleCnt="6">
        <dgm:presLayoutVars>
          <dgm:chPref val="3"/>
        </dgm:presLayoutVars>
      </dgm:prSet>
      <dgm:spPr/>
    </dgm:pt>
    <dgm:pt modelId="{F9DAC1B0-509C-CC43-9F44-049B337D1AAC}" type="pres">
      <dgm:prSet presAssocID="{A1222DC4-51AB-614C-88BC-954155309D6A}" presName="level3hierChild" presStyleCnt="0"/>
      <dgm:spPr/>
    </dgm:pt>
    <dgm:pt modelId="{B74126C3-D625-C140-A40E-9E7135ECBB46}" type="pres">
      <dgm:prSet presAssocID="{24AA3321-BDA9-3947-8072-F9EC3962A26A}" presName="conn2-1" presStyleLbl="parChTrans1D2" presStyleIdx="4" presStyleCnt="6"/>
      <dgm:spPr/>
    </dgm:pt>
    <dgm:pt modelId="{CD99D90C-8CD5-0846-A856-B55F0291ED6F}" type="pres">
      <dgm:prSet presAssocID="{24AA3321-BDA9-3947-8072-F9EC3962A26A}" presName="connTx" presStyleLbl="parChTrans1D2" presStyleIdx="4" presStyleCnt="6"/>
      <dgm:spPr/>
    </dgm:pt>
    <dgm:pt modelId="{D504C20D-BB69-5044-AE78-B43660837561}" type="pres">
      <dgm:prSet presAssocID="{E36A3C17-2A8A-5444-825F-4CF1829834E3}" presName="root2" presStyleCnt="0"/>
      <dgm:spPr/>
    </dgm:pt>
    <dgm:pt modelId="{1BB0EA0F-040A-144C-80F1-54D17133BB7F}" type="pres">
      <dgm:prSet presAssocID="{E36A3C17-2A8A-5444-825F-4CF1829834E3}" presName="LevelTwoTextNode" presStyleLbl="node2" presStyleIdx="4" presStyleCnt="6">
        <dgm:presLayoutVars>
          <dgm:chPref val="3"/>
        </dgm:presLayoutVars>
      </dgm:prSet>
      <dgm:spPr/>
    </dgm:pt>
    <dgm:pt modelId="{261022DB-B760-C048-9DEF-6B39407B3C2A}" type="pres">
      <dgm:prSet presAssocID="{E36A3C17-2A8A-5444-825F-4CF1829834E3}" presName="level3hierChild" presStyleCnt="0"/>
      <dgm:spPr/>
    </dgm:pt>
    <dgm:pt modelId="{1B2BF125-EBA9-434F-A16C-49E4DBCA4662}" type="pres">
      <dgm:prSet presAssocID="{316ACFDF-F5E2-0447-BC88-D723EB47118D}" presName="conn2-1" presStyleLbl="parChTrans1D2" presStyleIdx="5" presStyleCnt="6"/>
      <dgm:spPr/>
    </dgm:pt>
    <dgm:pt modelId="{89824887-6E51-3E47-A918-3297F5E9D07A}" type="pres">
      <dgm:prSet presAssocID="{316ACFDF-F5E2-0447-BC88-D723EB47118D}" presName="connTx" presStyleLbl="parChTrans1D2" presStyleIdx="5" presStyleCnt="6"/>
      <dgm:spPr/>
    </dgm:pt>
    <dgm:pt modelId="{E8ECA77A-C54B-4440-BD72-7647A30C9369}" type="pres">
      <dgm:prSet presAssocID="{18C6D371-ED56-A94A-9AEF-9D8EB43BD65C}" presName="root2" presStyleCnt="0"/>
      <dgm:spPr/>
    </dgm:pt>
    <dgm:pt modelId="{B5A6E6A9-1056-7E4F-80A1-67EC8BA310EF}" type="pres">
      <dgm:prSet presAssocID="{18C6D371-ED56-A94A-9AEF-9D8EB43BD65C}" presName="LevelTwoTextNode" presStyleLbl="node2" presStyleIdx="5" presStyleCnt="6">
        <dgm:presLayoutVars>
          <dgm:chPref val="3"/>
        </dgm:presLayoutVars>
      </dgm:prSet>
      <dgm:spPr/>
    </dgm:pt>
    <dgm:pt modelId="{40D7D5D9-A38D-994C-BC71-CCC53A6EE2BB}" type="pres">
      <dgm:prSet presAssocID="{18C6D371-ED56-A94A-9AEF-9D8EB43BD65C}" presName="level3hierChild" presStyleCnt="0"/>
      <dgm:spPr/>
    </dgm:pt>
  </dgm:ptLst>
  <dgm:cxnLst>
    <dgm:cxn modelId="{51AA8C06-E3F6-4849-AEFD-2B89277EFD6E}" type="presOf" srcId="{24AA3321-BDA9-3947-8072-F9EC3962A26A}" destId="{B74126C3-D625-C140-A40E-9E7135ECBB46}" srcOrd="0" destOrd="0" presId="urn:microsoft.com/office/officeart/2008/layout/HorizontalMultiLevelHierarchy"/>
    <dgm:cxn modelId="{682D8C08-4A8D-DE40-A889-C7ECBE6E0AC4}" srcId="{A046E7EE-AC1A-1542-A2D4-968D3D46D0E6}" destId="{237C71F6-2E1B-5146-8874-889E6581AF71}" srcOrd="0" destOrd="0" parTransId="{2BA53F62-E8F7-3041-AA12-7B04551E6B61}" sibTransId="{31F69DF4-C16E-2D4C-AE2D-209DD836988C}"/>
    <dgm:cxn modelId="{4802621C-0960-7441-906A-6CE52CC35E65}" type="presOf" srcId="{5355BD95-27A5-4744-9CED-7C0DD6F709BB}" destId="{03DAB62C-4E96-874B-A0F8-E8DF692551D1}" srcOrd="1" destOrd="0" presId="urn:microsoft.com/office/officeart/2008/layout/HorizontalMultiLevelHierarchy"/>
    <dgm:cxn modelId="{B5815F22-D32D-004E-9354-858D35978E7D}" type="presOf" srcId="{4F94E58B-1B57-BF48-88D3-04241BA8D020}" destId="{4AE8E1E3-3D8C-DA4A-99E8-9503A0A16B00}" srcOrd="0" destOrd="0" presId="urn:microsoft.com/office/officeart/2008/layout/HorizontalMultiLevelHierarchy"/>
    <dgm:cxn modelId="{CC8AF122-270C-D047-B9CE-16724C3B232E}" type="presOf" srcId="{2BA53F62-E8F7-3041-AA12-7B04551E6B61}" destId="{AE1FE413-26A6-9C4E-A14C-E6E7771A7EA9}" srcOrd="0" destOrd="0" presId="urn:microsoft.com/office/officeart/2008/layout/HorizontalMultiLevelHierarchy"/>
    <dgm:cxn modelId="{E9356B31-FDA3-A94A-9546-2DC30777632F}" type="presOf" srcId="{7006F6FE-082B-0643-BA2F-7D304875B5A7}" destId="{F5BBF3EE-7928-DB45-99C8-7C3B4A3352AD}" srcOrd="0" destOrd="0" presId="urn:microsoft.com/office/officeart/2008/layout/HorizontalMultiLevelHierarchy"/>
    <dgm:cxn modelId="{2BF1FA33-6844-EA47-BCF0-B5BBDDB82FBD}" type="presOf" srcId="{03B8D6EA-92A0-0E4D-902E-CFFB246CA1C1}" destId="{A6ED5DB5-8DCC-994F-9935-2C7D4E8CB2D4}" srcOrd="0" destOrd="0" presId="urn:microsoft.com/office/officeart/2008/layout/HorizontalMultiLevelHierarchy"/>
    <dgm:cxn modelId="{864D4835-074C-BF47-9625-61CA374321DA}" srcId="{A046E7EE-AC1A-1542-A2D4-968D3D46D0E6}" destId="{18C6D371-ED56-A94A-9AEF-9D8EB43BD65C}" srcOrd="5" destOrd="0" parTransId="{316ACFDF-F5E2-0447-BC88-D723EB47118D}" sibTransId="{4DA6AD51-0E0D-CF4C-BAF1-755762C249AF}"/>
    <dgm:cxn modelId="{2740993A-C818-3F49-9E19-9750636A3A20}" type="presOf" srcId="{CDD2200B-CAD0-FC4C-AA43-916FF3A6F722}" destId="{5273E0FA-0538-BA4D-9AC9-CF3B1E6B85F3}" srcOrd="0" destOrd="0" presId="urn:microsoft.com/office/officeart/2008/layout/HorizontalMultiLevelHierarchy"/>
    <dgm:cxn modelId="{0F5DFD3D-2067-1544-8B90-9A8DA2DAC3A6}" type="presOf" srcId="{7006F6FE-082B-0643-BA2F-7D304875B5A7}" destId="{2D8DE0AD-03E4-0A4B-8357-AE28060A1B43}" srcOrd="1" destOrd="0" presId="urn:microsoft.com/office/officeart/2008/layout/HorizontalMultiLevelHierarchy"/>
    <dgm:cxn modelId="{DFB57C47-1599-5E40-B045-D94DA0F5428B}" type="presOf" srcId="{237C71F6-2E1B-5146-8874-889E6581AF71}" destId="{1D8B8BBE-A4B1-DF43-8154-37A159BF22AA}" srcOrd="0" destOrd="0" presId="urn:microsoft.com/office/officeart/2008/layout/HorizontalMultiLevelHierarchy"/>
    <dgm:cxn modelId="{08305D51-03F0-B64C-8634-8A16386F6563}" type="presOf" srcId="{94CAAE65-0731-6A4F-9D40-439C6348E969}" destId="{B3D5AF26-BE53-3847-97EB-FEC42A5C50BD}" srcOrd="0" destOrd="0" presId="urn:microsoft.com/office/officeart/2008/layout/HorizontalMultiLevelHierarchy"/>
    <dgm:cxn modelId="{4B8E3E58-302B-144B-B51B-A8398389875B}" srcId="{24FBD67E-FD4D-3E45-8069-A62B63EF3FBB}" destId="{A046E7EE-AC1A-1542-A2D4-968D3D46D0E6}" srcOrd="0" destOrd="0" parTransId="{D89464C5-A928-1F43-8F16-772BABEF6393}" sibTransId="{A835854D-2260-124A-B062-CF6D7B125540}"/>
    <dgm:cxn modelId="{9D990459-484A-3345-883D-2C9433CB4BD2}" type="presOf" srcId="{A1222DC4-51AB-614C-88BC-954155309D6A}" destId="{E794ABBC-EE90-9A45-8BE5-56EF42D70BCF}" srcOrd="0" destOrd="0" presId="urn:microsoft.com/office/officeart/2008/layout/HorizontalMultiLevelHierarchy"/>
    <dgm:cxn modelId="{3000565E-D8A8-944B-AC91-7D913372E05F}" type="presOf" srcId="{24FBD67E-FD4D-3E45-8069-A62B63EF3FBB}" destId="{E2FC5828-63E3-114D-A924-E29DAF01E81A}" srcOrd="0" destOrd="0" presId="urn:microsoft.com/office/officeart/2008/layout/HorizontalMultiLevelHierarchy"/>
    <dgm:cxn modelId="{674BB568-B06D-C743-ACA4-C0B31FCBBCF0}" type="presOf" srcId="{2BA53F62-E8F7-3041-AA12-7B04551E6B61}" destId="{669F7B61-8810-0D45-9799-80E8C9FB2F28}" srcOrd="1" destOrd="0" presId="urn:microsoft.com/office/officeart/2008/layout/HorizontalMultiLevelHierarchy"/>
    <dgm:cxn modelId="{7720C480-BEBA-4941-913C-4F2E560E91AC}" type="presOf" srcId="{94CAAE65-0731-6A4F-9D40-439C6348E969}" destId="{2D016F43-A49E-0646-AEBB-E8DEAA26DCB3}" srcOrd="1" destOrd="0" presId="urn:microsoft.com/office/officeart/2008/layout/HorizontalMultiLevelHierarchy"/>
    <dgm:cxn modelId="{61B6B78D-1A67-264A-8F27-C30A891FABC3}" type="presOf" srcId="{82668693-5A91-874A-8E53-127CD573EF04}" destId="{A302D542-AF1A-B740-A1A8-56B1634E087F}" srcOrd="1" destOrd="0" presId="urn:microsoft.com/office/officeart/2008/layout/HorizontalMultiLevelHierarchy"/>
    <dgm:cxn modelId="{5EF10290-309F-554E-9FF8-940F779123FA}" type="presOf" srcId="{82668693-5A91-874A-8E53-127CD573EF04}" destId="{12A38652-3FA9-3F4A-A223-6292BB51D757}" srcOrd="0" destOrd="0" presId="urn:microsoft.com/office/officeart/2008/layout/HorizontalMultiLevelHierarchy"/>
    <dgm:cxn modelId="{5FBB1A9C-5821-2E4F-8199-163147EAB649}" srcId="{A6A372BF-9DFE-8641-9DBB-424AF58AFCDC}" destId="{4F94E58B-1B57-BF48-88D3-04241BA8D020}" srcOrd="1" destOrd="0" parTransId="{CDD2200B-CAD0-FC4C-AA43-916FF3A6F722}" sibTransId="{21280AAE-D11F-4B4F-B837-7A939F61A49B}"/>
    <dgm:cxn modelId="{C1F469A4-B3EB-5D40-B4C5-255BBF06E1E1}" srcId="{A6A372BF-9DFE-8641-9DBB-424AF58AFCDC}" destId="{61322E83-9D56-4643-A570-588BCE30CB9D}" srcOrd="0" destOrd="0" parTransId="{5355BD95-27A5-4744-9CED-7C0DD6F709BB}" sibTransId="{08E48800-C057-8342-B825-7A6AEC440F0E}"/>
    <dgm:cxn modelId="{CCDDFFB1-218C-184A-B778-A09DA13BAACB}" type="presOf" srcId="{24AA3321-BDA9-3947-8072-F9EC3962A26A}" destId="{CD99D90C-8CD5-0846-A856-B55F0291ED6F}" srcOrd="1" destOrd="0" presId="urn:microsoft.com/office/officeart/2008/layout/HorizontalMultiLevelHierarchy"/>
    <dgm:cxn modelId="{66C96AB4-94D3-494E-B68B-F10B8A20A003}" srcId="{A046E7EE-AC1A-1542-A2D4-968D3D46D0E6}" destId="{A6A372BF-9DFE-8641-9DBB-424AF58AFCDC}" srcOrd="2" destOrd="0" parTransId="{7006F6FE-082B-0643-BA2F-7D304875B5A7}" sibTransId="{27F33962-A20E-C140-9FB5-706360008283}"/>
    <dgm:cxn modelId="{654F43BC-AA0F-2D45-B564-28FE10AC196A}" type="presOf" srcId="{18C6D371-ED56-A94A-9AEF-9D8EB43BD65C}" destId="{B5A6E6A9-1056-7E4F-80A1-67EC8BA310EF}" srcOrd="0" destOrd="0" presId="urn:microsoft.com/office/officeart/2008/layout/HorizontalMultiLevelHierarchy"/>
    <dgm:cxn modelId="{4ACCF8C9-82D4-4D4A-9DFD-76319E3E99A8}" type="presOf" srcId="{316ACFDF-F5E2-0447-BC88-D723EB47118D}" destId="{1B2BF125-EBA9-434F-A16C-49E4DBCA4662}" srcOrd="0" destOrd="0" presId="urn:microsoft.com/office/officeart/2008/layout/HorizontalMultiLevelHierarchy"/>
    <dgm:cxn modelId="{AF5621CB-1A26-0644-A87D-D1B90C282C29}" srcId="{A046E7EE-AC1A-1542-A2D4-968D3D46D0E6}" destId="{A1222DC4-51AB-614C-88BC-954155309D6A}" srcOrd="3" destOrd="0" parTransId="{82668693-5A91-874A-8E53-127CD573EF04}" sibTransId="{892BCD4C-1390-DA46-AC93-D654CDCEA798}"/>
    <dgm:cxn modelId="{8CDF98CF-FC9D-7343-906A-B2A4839C44E9}" type="presOf" srcId="{A6A372BF-9DFE-8641-9DBB-424AF58AFCDC}" destId="{D2F412D4-6681-D34B-9E21-F1EA340A879F}" srcOrd="0" destOrd="0" presId="urn:microsoft.com/office/officeart/2008/layout/HorizontalMultiLevelHierarchy"/>
    <dgm:cxn modelId="{0C8C07D7-FEBD-A949-9277-70DADDAF9AF9}" srcId="{A046E7EE-AC1A-1542-A2D4-968D3D46D0E6}" destId="{03B8D6EA-92A0-0E4D-902E-CFFB246CA1C1}" srcOrd="1" destOrd="0" parTransId="{94CAAE65-0731-6A4F-9D40-439C6348E969}" sibTransId="{21713CF1-CCB5-8146-8A31-A9041710DAEE}"/>
    <dgm:cxn modelId="{1A216FD9-3578-A54F-987F-B29EA2B463A9}" type="presOf" srcId="{CDD2200B-CAD0-FC4C-AA43-916FF3A6F722}" destId="{2E41420F-1F4D-C349-B8AA-5E2D5FA5FC27}" srcOrd="1" destOrd="0" presId="urn:microsoft.com/office/officeart/2008/layout/HorizontalMultiLevelHierarchy"/>
    <dgm:cxn modelId="{7D43C7E6-BFCB-4445-B48F-1F7B5CFFC343}" type="presOf" srcId="{A046E7EE-AC1A-1542-A2D4-968D3D46D0E6}" destId="{B5C6C62F-6278-3941-AE9F-985F253372EC}" srcOrd="0" destOrd="0" presId="urn:microsoft.com/office/officeart/2008/layout/HorizontalMultiLevelHierarchy"/>
    <dgm:cxn modelId="{BC461EE8-9704-0443-921D-690BA829851E}" type="presOf" srcId="{E36A3C17-2A8A-5444-825F-4CF1829834E3}" destId="{1BB0EA0F-040A-144C-80F1-54D17133BB7F}" srcOrd="0" destOrd="0" presId="urn:microsoft.com/office/officeart/2008/layout/HorizontalMultiLevelHierarchy"/>
    <dgm:cxn modelId="{A90E49ED-D95F-874F-93B5-A141679EC015}" type="presOf" srcId="{61322E83-9D56-4643-A570-588BCE30CB9D}" destId="{55131C1A-7B08-DE4B-AE50-4B126E263F1B}" srcOrd="0" destOrd="0" presId="urn:microsoft.com/office/officeart/2008/layout/HorizontalMultiLevelHierarchy"/>
    <dgm:cxn modelId="{39790EF7-E8B3-6748-AE41-12A199AA08B5}" type="presOf" srcId="{316ACFDF-F5E2-0447-BC88-D723EB47118D}" destId="{89824887-6E51-3E47-A918-3297F5E9D07A}" srcOrd="1" destOrd="0" presId="urn:microsoft.com/office/officeart/2008/layout/HorizontalMultiLevelHierarchy"/>
    <dgm:cxn modelId="{162519FD-F890-8141-A24C-EE387D5A9773}" type="presOf" srcId="{5355BD95-27A5-4744-9CED-7C0DD6F709BB}" destId="{CD53B5DB-D678-D14D-AA5F-A572F0204A67}" srcOrd="0" destOrd="0" presId="urn:microsoft.com/office/officeart/2008/layout/HorizontalMultiLevelHierarchy"/>
    <dgm:cxn modelId="{D54A60FD-1719-4241-8C69-8C85D6C9ADBF}" srcId="{A046E7EE-AC1A-1542-A2D4-968D3D46D0E6}" destId="{E36A3C17-2A8A-5444-825F-4CF1829834E3}" srcOrd="4" destOrd="0" parTransId="{24AA3321-BDA9-3947-8072-F9EC3962A26A}" sibTransId="{7972075D-8F4C-4E4C-806C-0D564D024CB4}"/>
    <dgm:cxn modelId="{662F0EF4-C77C-CA46-AB01-16DFDE72B735}" type="presParOf" srcId="{E2FC5828-63E3-114D-A924-E29DAF01E81A}" destId="{80E772CE-3BBA-2D47-9326-6288AFC94E23}" srcOrd="0" destOrd="0" presId="urn:microsoft.com/office/officeart/2008/layout/HorizontalMultiLevelHierarchy"/>
    <dgm:cxn modelId="{57487A46-A837-3441-B8C2-370564291E8E}" type="presParOf" srcId="{80E772CE-3BBA-2D47-9326-6288AFC94E23}" destId="{B5C6C62F-6278-3941-AE9F-985F253372EC}" srcOrd="0" destOrd="0" presId="urn:microsoft.com/office/officeart/2008/layout/HorizontalMultiLevelHierarchy"/>
    <dgm:cxn modelId="{0B63D083-981D-1F4A-B2FD-62B8036F32D8}" type="presParOf" srcId="{80E772CE-3BBA-2D47-9326-6288AFC94E23}" destId="{66067071-914F-8348-9EB7-C5B73DD865EC}" srcOrd="1" destOrd="0" presId="urn:microsoft.com/office/officeart/2008/layout/HorizontalMultiLevelHierarchy"/>
    <dgm:cxn modelId="{F20317DE-A1D8-2B43-9F66-7E2C94F051B2}" type="presParOf" srcId="{66067071-914F-8348-9EB7-C5B73DD865EC}" destId="{AE1FE413-26A6-9C4E-A14C-E6E7771A7EA9}" srcOrd="0" destOrd="0" presId="urn:microsoft.com/office/officeart/2008/layout/HorizontalMultiLevelHierarchy"/>
    <dgm:cxn modelId="{FA71C4EC-8369-544B-B676-A2E58A373C3C}" type="presParOf" srcId="{AE1FE413-26A6-9C4E-A14C-E6E7771A7EA9}" destId="{669F7B61-8810-0D45-9799-80E8C9FB2F28}" srcOrd="0" destOrd="0" presId="urn:microsoft.com/office/officeart/2008/layout/HorizontalMultiLevelHierarchy"/>
    <dgm:cxn modelId="{22C1261B-24A3-4F40-805E-BC7A8783D222}" type="presParOf" srcId="{66067071-914F-8348-9EB7-C5B73DD865EC}" destId="{D9390060-6F06-564C-B459-41C1EF62235F}" srcOrd="1" destOrd="0" presId="urn:microsoft.com/office/officeart/2008/layout/HorizontalMultiLevelHierarchy"/>
    <dgm:cxn modelId="{C300100F-B9E0-2948-88CB-8ECBC64C26EB}" type="presParOf" srcId="{D9390060-6F06-564C-B459-41C1EF62235F}" destId="{1D8B8BBE-A4B1-DF43-8154-37A159BF22AA}" srcOrd="0" destOrd="0" presId="urn:microsoft.com/office/officeart/2008/layout/HorizontalMultiLevelHierarchy"/>
    <dgm:cxn modelId="{8B7F53ED-C40E-C840-BE5F-E4DDB10C930F}" type="presParOf" srcId="{D9390060-6F06-564C-B459-41C1EF62235F}" destId="{B347462D-E40E-3D4E-9893-451BD84FE0DA}" srcOrd="1" destOrd="0" presId="urn:microsoft.com/office/officeart/2008/layout/HorizontalMultiLevelHierarchy"/>
    <dgm:cxn modelId="{CA562610-4D35-B54D-A801-5E15D3CF959A}" type="presParOf" srcId="{66067071-914F-8348-9EB7-C5B73DD865EC}" destId="{B3D5AF26-BE53-3847-97EB-FEC42A5C50BD}" srcOrd="2" destOrd="0" presId="urn:microsoft.com/office/officeart/2008/layout/HorizontalMultiLevelHierarchy"/>
    <dgm:cxn modelId="{CBF16CD4-9102-F244-B5CC-A41DF1E1E0B1}" type="presParOf" srcId="{B3D5AF26-BE53-3847-97EB-FEC42A5C50BD}" destId="{2D016F43-A49E-0646-AEBB-E8DEAA26DCB3}" srcOrd="0" destOrd="0" presId="urn:microsoft.com/office/officeart/2008/layout/HorizontalMultiLevelHierarchy"/>
    <dgm:cxn modelId="{17677231-47CD-DD49-8A88-209767710B86}" type="presParOf" srcId="{66067071-914F-8348-9EB7-C5B73DD865EC}" destId="{51A938EF-A093-DF4F-BF21-63C02C2BCF3A}" srcOrd="3" destOrd="0" presId="urn:microsoft.com/office/officeart/2008/layout/HorizontalMultiLevelHierarchy"/>
    <dgm:cxn modelId="{17BE3F07-11D7-654E-B62D-A1FC720386FE}" type="presParOf" srcId="{51A938EF-A093-DF4F-BF21-63C02C2BCF3A}" destId="{A6ED5DB5-8DCC-994F-9935-2C7D4E8CB2D4}" srcOrd="0" destOrd="0" presId="urn:microsoft.com/office/officeart/2008/layout/HorizontalMultiLevelHierarchy"/>
    <dgm:cxn modelId="{681B01A1-EA1A-FA4A-9353-EE372E07B1DF}" type="presParOf" srcId="{51A938EF-A093-DF4F-BF21-63C02C2BCF3A}" destId="{9B5FBEBD-C5CC-8647-9132-9697EBE4823E}" srcOrd="1" destOrd="0" presId="urn:microsoft.com/office/officeart/2008/layout/HorizontalMultiLevelHierarchy"/>
    <dgm:cxn modelId="{0261B8C9-7939-3242-9E62-AE90A4A4BE09}" type="presParOf" srcId="{66067071-914F-8348-9EB7-C5B73DD865EC}" destId="{F5BBF3EE-7928-DB45-99C8-7C3B4A3352AD}" srcOrd="4" destOrd="0" presId="urn:microsoft.com/office/officeart/2008/layout/HorizontalMultiLevelHierarchy"/>
    <dgm:cxn modelId="{8071ADEC-212B-D54B-BEC7-8D55EC7D1090}" type="presParOf" srcId="{F5BBF3EE-7928-DB45-99C8-7C3B4A3352AD}" destId="{2D8DE0AD-03E4-0A4B-8357-AE28060A1B43}" srcOrd="0" destOrd="0" presId="urn:microsoft.com/office/officeart/2008/layout/HorizontalMultiLevelHierarchy"/>
    <dgm:cxn modelId="{95D59314-5BC6-0447-865E-BB338F19C101}" type="presParOf" srcId="{66067071-914F-8348-9EB7-C5B73DD865EC}" destId="{02B8FD1D-8BEB-F748-9F4F-C558A8572DD1}" srcOrd="5" destOrd="0" presId="urn:microsoft.com/office/officeart/2008/layout/HorizontalMultiLevelHierarchy"/>
    <dgm:cxn modelId="{127D83FD-DCEE-0046-A128-4910C0776513}" type="presParOf" srcId="{02B8FD1D-8BEB-F748-9F4F-C558A8572DD1}" destId="{D2F412D4-6681-D34B-9E21-F1EA340A879F}" srcOrd="0" destOrd="0" presId="urn:microsoft.com/office/officeart/2008/layout/HorizontalMultiLevelHierarchy"/>
    <dgm:cxn modelId="{468EC626-C2F4-164B-B926-1C3D319850D6}" type="presParOf" srcId="{02B8FD1D-8BEB-F748-9F4F-C558A8572DD1}" destId="{59E9AA7C-25F2-E948-8A15-C843758607A5}" srcOrd="1" destOrd="0" presId="urn:microsoft.com/office/officeart/2008/layout/HorizontalMultiLevelHierarchy"/>
    <dgm:cxn modelId="{2A06D166-FB84-9142-B7FD-3E18BA84DBDD}" type="presParOf" srcId="{59E9AA7C-25F2-E948-8A15-C843758607A5}" destId="{CD53B5DB-D678-D14D-AA5F-A572F0204A67}" srcOrd="0" destOrd="0" presId="urn:microsoft.com/office/officeart/2008/layout/HorizontalMultiLevelHierarchy"/>
    <dgm:cxn modelId="{C9EFC2A9-C289-3C4D-97DF-FB96821B1089}" type="presParOf" srcId="{CD53B5DB-D678-D14D-AA5F-A572F0204A67}" destId="{03DAB62C-4E96-874B-A0F8-E8DF692551D1}" srcOrd="0" destOrd="0" presId="urn:microsoft.com/office/officeart/2008/layout/HorizontalMultiLevelHierarchy"/>
    <dgm:cxn modelId="{6337B300-2B8B-044E-9527-F387469BFED8}" type="presParOf" srcId="{59E9AA7C-25F2-E948-8A15-C843758607A5}" destId="{DF76EB13-6E89-784A-87F1-4A11C6F11272}" srcOrd="1" destOrd="0" presId="urn:microsoft.com/office/officeart/2008/layout/HorizontalMultiLevelHierarchy"/>
    <dgm:cxn modelId="{8E11F743-2E3C-8D44-B990-253B7489B571}" type="presParOf" srcId="{DF76EB13-6E89-784A-87F1-4A11C6F11272}" destId="{55131C1A-7B08-DE4B-AE50-4B126E263F1B}" srcOrd="0" destOrd="0" presId="urn:microsoft.com/office/officeart/2008/layout/HorizontalMultiLevelHierarchy"/>
    <dgm:cxn modelId="{CB457AB3-1A4F-AF49-A3BA-B9EEAE9AD961}" type="presParOf" srcId="{DF76EB13-6E89-784A-87F1-4A11C6F11272}" destId="{AFE97AB2-9F16-3444-A57E-A00B6988B5C6}" srcOrd="1" destOrd="0" presId="urn:microsoft.com/office/officeart/2008/layout/HorizontalMultiLevelHierarchy"/>
    <dgm:cxn modelId="{2345AC97-9B92-954C-ABA6-8624733CE06A}" type="presParOf" srcId="{59E9AA7C-25F2-E948-8A15-C843758607A5}" destId="{5273E0FA-0538-BA4D-9AC9-CF3B1E6B85F3}" srcOrd="2" destOrd="0" presId="urn:microsoft.com/office/officeart/2008/layout/HorizontalMultiLevelHierarchy"/>
    <dgm:cxn modelId="{122FBC3E-135F-B745-AF49-CB643D7BE28A}" type="presParOf" srcId="{5273E0FA-0538-BA4D-9AC9-CF3B1E6B85F3}" destId="{2E41420F-1F4D-C349-B8AA-5E2D5FA5FC27}" srcOrd="0" destOrd="0" presId="urn:microsoft.com/office/officeart/2008/layout/HorizontalMultiLevelHierarchy"/>
    <dgm:cxn modelId="{A69DB8B6-EF4E-4043-A2E6-86D8A3F634FF}" type="presParOf" srcId="{59E9AA7C-25F2-E948-8A15-C843758607A5}" destId="{B9420321-B647-3941-8C79-E5D936B0587B}" srcOrd="3" destOrd="0" presId="urn:microsoft.com/office/officeart/2008/layout/HorizontalMultiLevelHierarchy"/>
    <dgm:cxn modelId="{0675B316-C58D-E24C-B840-6D653C10681E}" type="presParOf" srcId="{B9420321-B647-3941-8C79-E5D936B0587B}" destId="{4AE8E1E3-3D8C-DA4A-99E8-9503A0A16B00}" srcOrd="0" destOrd="0" presId="urn:microsoft.com/office/officeart/2008/layout/HorizontalMultiLevelHierarchy"/>
    <dgm:cxn modelId="{C5E32CBB-F7B9-3E44-8D54-D84F06011DB3}" type="presParOf" srcId="{B9420321-B647-3941-8C79-E5D936B0587B}" destId="{77C1AB63-B77C-CE42-B5FF-F79BD6ABAB36}" srcOrd="1" destOrd="0" presId="urn:microsoft.com/office/officeart/2008/layout/HorizontalMultiLevelHierarchy"/>
    <dgm:cxn modelId="{A60F014D-9EB0-0C44-AF79-EB68EDA47AC0}" type="presParOf" srcId="{66067071-914F-8348-9EB7-C5B73DD865EC}" destId="{12A38652-3FA9-3F4A-A223-6292BB51D757}" srcOrd="6" destOrd="0" presId="urn:microsoft.com/office/officeart/2008/layout/HorizontalMultiLevelHierarchy"/>
    <dgm:cxn modelId="{42126A5F-2F3D-A144-BD48-E3769128A8E5}" type="presParOf" srcId="{12A38652-3FA9-3F4A-A223-6292BB51D757}" destId="{A302D542-AF1A-B740-A1A8-56B1634E087F}" srcOrd="0" destOrd="0" presId="urn:microsoft.com/office/officeart/2008/layout/HorizontalMultiLevelHierarchy"/>
    <dgm:cxn modelId="{49D0B04F-366B-0448-A4AF-CDB4CB260DD8}" type="presParOf" srcId="{66067071-914F-8348-9EB7-C5B73DD865EC}" destId="{169E9407-FE76-7342-8238-AF020EFC5E42}" srcOrd="7" destOrd="0" presId="urn:microsoft.com/office/officeart/2008/layout/HorizontalMultiLevelHierarchy"/>
    <dgm:cxn modelId="{4F0F7168-35E8-8E47-B509-6619060C04BC}" type="presParOf" srcId="{169E9407-FE76-7342-8238-AF020EFC5E42}" destId="{E794ABBC-EE90-9A45-8BE5-56EF42D70BCF}" srcOrd="0" destOrd="0" presId="urn:microsoft.com/office/officeart/2008/layout/HorizontalMultiLevelHierarchy"/>
    <dgm:cxn modelId="{9D5FB2E6-3714-684B-8973-57B9BE3AE252}" type="presParOf" srcId="{169E9407-FE76-7342-8238-AF020EFC5E42}" destId="{F9DAC1B0-509C-CC43-9F44-049B337D1AAC}" srcOrd="1" destOrd="0" presId="urn:microsoft.com/office/officeart/2008/layout/HorizontalMultiLevelHierarchy"/>
    <dgm:cxn modelId="{D465837F-1EBB-B440-9AE2-B91625D6980A}" type="presParOf" srcId="{66067071-914F-8348-9EB7-C5B73DD865EC}" destId="{B74126C3-D625-C140-A40E-9E7135ECBB46}" srcOrd="8" destOrd="0" presId="urn:microsoft.com/office/officeart/2008/layout/HorizontalMultiLevelHierarchy"/>
    <dgm:cxn modelId="{7A6018FA-DFAB-2243-8026-3EEC7CD7BE64}" type="presParOf" srcId="{B74126C3-D625-C140-A40E-9E7135ECBB46}" destId="{CD99D90C-8CD5-0846-A856-B55F0291ED6F}" srcOrd="0" destOrd="0" presId="urn:microsoft.com/office/officeart/2008/layout/HorizontalMultiLevelHierarchy"/>
    <dgm:cxn modelId="{CAA308D9-9157-4642-88F9-049A0A52187A}" type="presParOf" srcId="{66067071-914F-8348-9EB7-C5B73DD865EC}" destId="{D504C20D-BB69-5044-AE78-B43660837561}" srcOrd="9" destOrd="0" presId="urn:microsoft.com/office/officeart/2008/layout/HorizontalMultiLevelHierarchy"/>
    <dgm:cxn modelId="{401CCC47-DA09-7C4C-991C-4CF8C858D7B8}" type="presParOf" srcId="{D504C20D-BB69-5044-AE78-B43660837561}" destId="{1BB0EA0F-040A-144C-80F1-54D17133BB7F}" srcOrd="0" destOrd="0" presId="urn:microsoft.com/office/officeart/2008/layout/HorizontalMultiLevelHierarchy"/>
    <dgm:cxn modelId="{E0E8CB3D-0D12-FD44-893B-A414D9384628}" type="presParOf" srcId="{D504C20D-BB69-5044-AE78-B43660837561}" destId="{261022DB-B760-C048-9DEF-6B39407B3C2A}" srcOrd="1" destOrd="0" presId="urn:microsoft.com/office/officeart/2008/layout/HorizontalMultiLevelHierarchy"/>
    <dgm:cxn modelId="{8CC599C3-93A1-4340-8B3E-E34C65634940}" type="presParOf" srcId="{66067071-914F-8348-9EB7-C5B73DD865EC}" destId="{1B2BF125-EBA9-434F-A16C-49E4DBCA4662}" srcOrd="10" destOrd="0" presId="urn:microsoft.com/office/officeart/2008/layout/HorizontalMultiLevelHierarchy"/>
    <dgm:cxn modelId="{C74CC32A-E73C-874B-AD82-1D9F92E69639}" type="presParOf" srcId="{1B2BF125-EBA9-434F-A16C-49E4DBCA4662}" destId="{89824887-6E51-3E47-A918-3297F5E9D07A}" srcOrd="0" destOrd="0" presId="urn:microsoft.com/office/officeart/2008/layout/HorizontalMultiLevelHierarchy"/>
    <dgm:cxn modelId="{AC2DE94B-D41A-6E4D-99B2-EA9753548E76}" type="presParOf" srcId="{66067071-914F-8348-9EB7-C5B73DD865EC}" destId="{E8ECA77A-C54B-4440-BD72-7647A30C9369}" srcOrd="11" destOrd="0" presId="urn:microsoft.com/office/officeart/2008/layout/HorizontalMultiLevelHierarchy"/>
    <dgm:cxn modelId="{B511261E-145B-3B40-A494-1DC64DEB95B3}" type="presParOf" srcId="{E8ECA77A-C54B-4440-BD72-7647A30C9369}" destId="{B5A6E6A9-1056-7E4F-80A1-67EC8BA310EF}" srcOrd="0" destOrd="0" presId="urn:microsoft.com/office/officeart/2008/layout/HorizontalMultiLevelHierarchy"/>
    <dgm:cxn modelId="{AC17E625-04B5-6A4A-BDC4-E364891073D2}" type="presParOf" srcId="{E8ECA77A-C54B-4440-BD72-7647A30C9369}" destId="{40D7D5D9-A38D-994C-BC71-CCC53A6EE2BB}"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C36B42-D382-9740-B707-19B7178B69F2}" type="doc">
      <dgm:prSet loTypeId="urn:microsoft.com/office/officeart/2005/8/layout/process1" loCatId="" qsTypeId="urn:microsoft.com/office/officeart/2005/8/quickstyle/simple1" qsCatId="simple" csTypeId="urn:microsoft.com/office/officeart/2005/8/colors/accent1_2" csCatId="accent1" phldr="1"/>
      <dgm:spPr/>
    </dgm:pt>
    <dgm:pt modelId="{9B14452B-7A04-3143-A83C-1169DE3935F4}">
      <dgm:prSet phldrT="[Text]"/>
      <dgm:spPr/>
      <dgm:t>
        <a:bodyPr/>
        <a:lstStyle/>
        <a:p>
          <a:r>
            <a:rPr lang="en-US" dirty="0">
              <a:latin typeface="Times New Roman" panose="02020603050405020304" pitchFamily="18" charset="0"/>
              <a:cs typeface="Times New Roman" panose="02020603050405020304" pitchFamily="18" charset="0"/>
            </a:rPr>
            <a:t>Read each platforms guidelines</a:t>
          </a:r>
        </a:p>
      </dgm:t>
    </dgm:pt>
    <dgm:pt modelId="{130F65C7-F067-BF48-B45A-52B4FAF5623B}" type="parTrans" cxnId="{479DFE8F-89A2-6943-A779-46D0380DF6E9}">
      <dgm:prSet/>
      <dgm:spPr/>
      <dgm:t>
        <a:bodyPr/>
        <a:lstStyle/>
        <a:p>
          <a:endParaRPr lang="en-US"/>
        </a:p>
      </dgm:t>
    </dgm:pt>
    <dgm:pt modelId="{499F9F0B-DD24-D242-B2C3-79F0A42ED983}" type="sibTrans" cxnId="{479DFE8F-89A2-6943-A779-46D0380DF6E9}">
      <dgm:prSet/>
      <dgm:spPr/>
      <dgm:t>
        <a:bodyPr/>
        <a:lstStyle/>
        <a:p>
          <a:endParaRPr lang="en-US"/>
        </a:p>
      </dgm:t>
    </dgm:pt>
    <dgm:pt modelId="{65756382-9445-4F41-8AF4-DA21E18873D2}">
      <dgm:prSet phldrT="[Text]"/>
      <dgm:spPr/>
      <dgm:t>
        <a:bodyPr/>
        <a:lstStyle/>
        <a:p>
          <a:r>
            <a:rPr lang="en-US" dirty="0">
              <a:latin typeface="Times New Roman" panose="02020603050405020304" pitchFamily="18" charset="0"/>
              <a:cs typeface="Times New Roman" panose="02020603050405020304" pitchFamily="18" charset="0"/>
            </a:rPr>
            <a:t>Yes, and Partial was labelled as 1 and No was labelled as 0</a:t>
          </a:r>
        </a:p>
      </dgm:t>
    </dgm:pt>
    <dgm:pt modelId="{60172B31-B49C-5644-B18B-ECFCB6AFCC12}" type="parTrans" cxnId="{98F071A9-3F89-F542-9F4C-B34E857918EE}">
      <dgm:prSet/>
      <dgm:spPr/>
      <dgm:t>
        <a:bodyPr/>
        <a:lstStyle/>
        <a:p>
          <a:endParaRPr lang="en-US"/>
        </a:p>
      </dgm:t>
    </dgm:pt>
    <dgm:pt modelId="{07DF6EA2-8B6B-2D48-8C97-060133BD2F79}" type="sibTrans" cxnId="{98F071A9-3F89-F542-9F4C-B34E857918EE}">
      <dgm:prSet/>
      <dgm:spPr/>
      <dgm:t>
        <a:bodyPr/>
        <a:lstStyle/>
        <a:p>
          <a:endParaRPr lang="en-US"/>
        </a:p>
      </dgm:t>
    </dgm:pt>
    <dgm:pt modelId="{DC791F50-F99E-6D4F-BF48-4C2385B7E1DD}">
      <dgm:prSet phldrT="[Text]"/>
      <dgm:spPr/>
      <dgm:t>
        <a:bodyPr/>
        <a:lstStyle/>
        <a:p>
          <a:r>
            <a:rPr lang="en-US" dirty="0">
              <a:latin typeface="Times New Roman" panose="02020603050405020304" pitchFamily="18" charset="0"/>
              <a:cs typeface="Times New Roman" panose="02020603050405020304" pitchFamily="18" charset="0"/>
            </a:rPr>
            <a:t>Resolve disagreements and calculate the final sum of each platforms</a:t>
          </a:r>
        </a:p>
      </dgm:t>
    </dgm:pt>
    <dgm:pt modelId="{4829FBB9-A9AF-9548-945A-12D3E99F44E4}" type="parTrans" cxnId="{42C59AD0-A05C-6C44-BBFB-B6828F9ADC68}">
      <dgm:prSet/>
      <dgm:spPr/>
      <dgm:t>
        <a:bodyPr/>
        <a:lstStyle/>
        <a:p>
          <a:endParaRPr lang="en-US"/>
        </a:p>
      </dgm:t>
    </dgm:pt>
    <dgm:pt modelId="{6CF6BC61-AB97-8A48-97D6-2276DAD60FDA}" type="sibTrans" cxnId="{42C59AD0-A05C-6C44-BBFB-B6828F9ADC68}">
      <dgm:prSet/>
      <dgm:spPr/>
      <dgm:t>
        <a:bodyPr/>
        <a:lstStyle/>
        <a:p>
          <a:endParaRPr lang="en-US"/>
        </a:p>
      </dgm:t>
    </dgm:pt>
    <dgm:pt modelId="{559CAA63-5956-254B-910A-AD1A1EAFF3C4}" type="pres">
      <dgm:prSet presAssocID="{1CC36B42-D382-9740-B707-19B7178B69F2}" presName="Name0" presStyleCnt="0">
        <dgm:presLayoutVars>
          <dgm:dir/>
          <dgm:resizeHandles val="exact"/>
        </dgm:presLayoutVars>
      </dgm:prSet>
      <dgm:spPr/>
    </dgm:pt>
    <dgm:pt modelId="{2B89BBDD-0A66-8745-9F0D-13C3ADC5202F}" type="pres">
      <dgm:prSet presAssocID="{9B14452B-7A04-3143-A83C-1169DE3935F4}" presName="node" presStyleLbl="node1" presStyleIdx="0" presStyleCnt="3">
        <dgm:presLayoutVars>
          <dgm:bulletEnabled val="1"/>
        </dgm:presLayoutVars>
      </dgm:prSet>
      <dgm:spPr/>
    </dgm:pt>
    <dgm:pt modelId="{FD1C1264-91A7-984B-8D14-02E1C71CB64B}" type="pres">
      <dgm:prSet presAssocID="{499F9F0B-DD24-D242-B2C3-79F0A42ED983}" presName="sibTrans" presStyleLbl="sibTrans2D1" presStyleIdx="0" presStyleCnt="2"/>
      <dgm:spPr/>
    </dgm:pt>
    <dgm:pt modelId="{300F6A09-96F3-4B4C-94B9-9D209C7B5C42}" type="pres">
      <dgm:prSet presAssocID="{499F9F0B-DD24-D242-B2C3-79F0A42ED983}" presName="connectorText" presStyleLbl="sibTrans2D1" presStyleIdx="0" presStyleCnt="2"/>
      <dgm:spPr/>
    </dgm:pt>
    <dgm:pt modelId="{111E3478-42DA-9748-9586-A2CB34B7CD23}" type="pres">
      <dgm:prSet presAssocID="{65756382-9445-4F41-8AF4-DA21E18873D2}" presName="node" presStyleLbl="node1" presStyleIdx="1" presStyleCnt="3">
        <dgm:presLayoutVars>
          <dgm:bulletEnabled val="1"/>
        </dgm:presLayoutVars>
      </dgm:prSet>
      <dgm:spPr/>
    </dgm:pt>
    <dgm:pt modelId="{B182F879-5969-914E-989F-B2D9C6174900}" type="pres">
      <dgm:prSet presAssocID="{07DF6EA2-8B6B-2D48-8C97-060133BD2F79}" presName="sibTrans" presStyleLbl="sibTrans2D1" presStyleIdx="1" presStyleCnt="2"/>
      <dgm:spPr/>
    </dgm:pt>
    <dgm:pt modelId="{452948F5-A639-044D-A01C-7E195A60533B}" type="pres">
      <dgm:prSet presAssocID="{07DF6EA2-8B6B-2D48-8C97-060133BD2F79}" presName="connectorText" presStyleLbl="sibTrans2D1" presStyleIdx="1" presStyleCnt="2"/>
      <dgm:spPr/>
    </dgm:pt>
    <dgm:pt modelId="{0C509F18-6FD0-4745-B6C1-F2F3B811225C}" type="pres">
      <dgm:prSet presAssocID="{DC791F50-F99E-6D4F-BF48-4C2385B7E1DD}" presName="node" presStyleLbl="node1" presStyleIdx="2" presStyleCnt="3">
        <dgm:presLayoutVars>
          <dgm:bulletEnabled val="1"/>
        </dgm:presLayoutVars>
      </dgm:prSet>
      <dgm:spPr/>
    </dgm:pt>
  </dgm:ptLst>
  <dgm:cxnLst>
    <dgm:cxn modelId="{61755517-3A56-3544-88D1-082663AD9401}" type="presOf" srcId="{65756382-9445-4F41-8AF4-DA21E18873D2}" destId="{111E3478-42DA-9748-9586-A2CB34B7CD23}" srcOrd="0" destOrd="0" presId="urn:microsoft.com/office/officeart/2005/8/layout/process1"/>
    <dgm:cxn modelId="{1FBFE968-ABDB-D24A-90A1-4F14CA4F8359}" type="presOf" srcId="{DC791F50-F99E-6D4F-BF48-4C2385B7E1DD}" destId="{0C509F18-6FD0-4745-B6C1-F2F3B811225C}" srcOrd="0" destOrd="0" presId="urn:microsoft.com/office/officeart/2005/8/layout/process1"/>
    <dgm:cxn modelId="{479DFE8F-89A2-6943-A779-46D0380DF6E9}" srcId="{1CC36B42-D382-9740-B707-19B7178B69F2}" destId="{9B14452B-7A04-3143-A83C-1169DE3935F4}" srcOrd="0" destOrd="0" parTransId="{130F65C7-F067-BF48-B45A-52B4FAF5623B}" sibTransId="{499F9F0B-DD24-D242-B2C3-79F0A42ED983}"/>
    <dgm:cxn modelId="{4EF744A6-BB5E-C74A-81EE-8865B1AC4476}" type="presOf" srcId="{499F9F0B-DD24-D242-B2C3-79F0A42ED983}" destId="{300F6A09-96F3-4B4C-94B9-9D209C7B5C42}" srcOrd="1" destOrd="0" presId="urn:microsoft.com/office/officeart/2005/8/layout/process1"/>
    <dgm:cxn modelId="{98F071A9-3F89-F542-9F4C-B34E857918EE}" srcId="{1CC36B42-D382-9740-B707-19B7178B69F2}" destId="{65756382-9445-4F41-8AF4-DA21E18873D2}" srcOrd="1" destOrd="0" parTransId="{60172B31-B49C-5644-B18B-ECFCB6AFCC12}" sibTransId="{07DF6EA2-8B6B-2D48-8C97-060133BD2F79}"/>
    <dgm:cxn modelId="{483B90CD-DC3F-D249-A921-8D079CEF2B48}" type="presOf" srcId="{499F9F0B-DD24-D242-B2C3-79F0A42ED983}" destId="{FD1C1264-91A7-984B-8D14-02E1C71CB64B}" srcOrd="0" destOrd="0" presId="urn:microsoft.com/office/officeart/2005/8/layout/process1"/>
    <dgm:cxn modelId="{42C59AD0-A05C-6C44-BBFB-B6828F9ADC68}" srcId="{1CC36B42-D382-9740-B707-19B7178B69F2}" destId="{DC791F50-F99E-6D4F-BF48-4C2385B7E1DD}" srcOrd="2" destOrd="0" parTransId="{4829FBB9-A9AF-9548-945A-12D3E99F44E4}" sibTransId="{6CF6BC61-AB97-8A48-97D6-2276DAD60FDA}"/>
    <dgm:cxn modelId="{865673D3-A27A-5440-9C2D-831616052A63}" type="presOf" srcId="{1CC36B42-D382-9740-B707-19B7178B69F2}" destId="{559CAA63-5956-254B-910A-AD1A1EAFF3C4}" srcOrd="0" destOrd="0" presId="urn:microsoft.com/office/officeart/2005/8/layout/process1"/>
    <dgm:cxn modelId="{28017BD7-FC58-6547-87F2-A7E46D1C54FE}" type="presOf" srcId="{07DF6EA2-8B6B-2D48-8C97-060133BD2F79}" destId="{452948F5-A639-044D-A01C-7E195A60533B}" srcOrd="1" destOrd="0" presId="urn:microsoft.com/office/officeart/2005/8/layout/process1"/>
    <dgm:cxn modelId="{B448E3E8-C620-C74A-B0A3-7D40494FA295}" type="presOf" srcId="{07DF6EA2-8B6B-2D48-8C97-060133BD2F79}" destId="{B182F879-5969-914E-989F-B2D9C6174900}" srcOrd="0" destOrd="0" presId="urn:microsoft.com/office/officeart/2005/8/layout/process1"/>
    <dgm:cxn modelId="{254071EF-BA00-8E4E-893D-5B5F9FD170BE}" type="presOf" srcId="{9B14452B-7A04-3143-A83C-1169DE3935F4}" destId="{2B89BBDD-0A66-8745-9F0D-13C3ADC5202F}" srcOrd="0" destOrd="0" presId="urn:microsoft.com/office/officeart/2005/8/layout/process1"/>
    <dgm:cxn modelId="{20A4DAC4-AFA4-2647-A59E-D6FB7C5F5AEC}" type="presParOf" srcId="{559CAA63-5956-254B-910A-AD1A1EAFF3C4}" destId="{2B89BBDD-0A66-8745-9F0D-13C3ADC5202F}" srcOrd="0" destOrd="0" presId="urn:microsoft.com/office/officeart/2005/8/layout/process1"/>
    <dgm:cxn modelId="{D958FC47-1D93-F745-BC36-D99DEFAB2929}" type="presParOf" srcId="{559CAA63-5956-254B-910A-AD1A1EAFF3C4}" destId="{FD1C1264-91A7-984B-8D14-02E1C71CB64B}" srcOrd="1" destOrd="0" presId="urn:microsoft.com/office/officeart/2005/8/layout/process1"/>
    <dgm:cxn modelId="{2DCC84EA-9296-6948-9022-ADEF89230129}" type="presParOf" srcId="{FD1C1264-91A7-984B-8D14-02E1C71CB64B}" destId="{300F6A09-96F3-4B4C-94B9-9D209C7B5C42}" srcOrd="0" destOrd="0" presId="urn:microsoft.com/office/officeart/2005/8/layout/process1"/>
    <dgm:cxn modelId="{37AC740B-AE7A-BD4D-9BE1-3B5A6B31E96A}" type="presParOf" srcId="{559CAA63-5956-254B-910A-AD1A1EAFF3C4}" destId="{111E3478-42DA-9748-9586-A2CB34B7CD23}" srcOrd="2" destOrd="0" presId="urn:microsoft.com/office/officeart/2005/8/layout/process1"/>
    <dgm:cxn modelId="{A451E3AE-2330-1842-8607-3303360FE4D9}" type="presParOf" srcId="{559CAA63-5956-254B-910A-AD1A1EAFF3C4}" destId="{B182F879-5969-914E-989F-B2D9C6174900}" srcOrd="3" destOrd="0" presId="urn:microsoft.com/office/officeart/2005/8/layout/process1"/>
    <dgm:cxn modelId="{FBE23CDA-A6D3-4942-B5EE-300490DF9F65}" type="presParOf" srcId="{B182F879-5969-914E-989F-B2D9C6174900}" destId="{452948F5-A639-044D-A01C-7E195A60533B}" srcOrd="0" destOrd="0" presId="urn:microsoft.com/office/officeart/2005/8/layout/process1"/>
    <dgm:cxn modelId="{ADC0D24B-EDDB-5444-91D5-F5B420C172DE}" type="presParOf" srcId="{559CAA63-5956-254B-910A-AD1A1EAFF3C4}" destId="{0C509F18-6FD0-4745-B6C1-F2F3B811225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81CE6-8DD3-604A-B999-8D0485CB6217}">
      <dsp:nvSpPr>
        <dsp:cNvPr id="0" name=""/>
        <dsp:cNvSpPr/>
      </dsp:nvSpPr>
      <dsp:spPr>
        <a:xfrm>
          <a:off x="9242" y="1346949"/>
          <a:ext cx="2762398" cy="165743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Read papers to identify themes and sub-themes</a:t>
          </a:r>
        </a:p>
      </dsp:txBody>
      <dsp:txXfrm>
        <a:off x="57787" y="1395494"/>
        <a:ext cx="2665308" cy="1560349"/>
      </dsp:txXfrm>
    </dsp:sp>
    <dsp:sp modelId="{7FF0EC0D-A18B-3849-A2F5-C38737F8B006}">
      <dsp:nvSpPr>
        <dsp:cNvPr id="0" name=""/>
        <dsp:cNvSpPr/>
      </dsp:nvSpPr>
      <dsp:spPr>
        <a:xfrm>
          <a:off x="3047880" y="1833131"/>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Times New Roman" panose="02020603050405020304" pitchFamily="18" charset="0"/>
            <a:cs typeface="Times New Roman" panose="02020603050405020304" pitchFamily="18" charset="0"/>
          </a:endParaRPr>
        </a:p>
      </dsp:txBody>
      <dsp:txXfrm>
        <a:off x="3047880" y="1970146"/>
        <a:ext cx="409940" cy="411044"/>
      </dsp:txXfrm>
    </dsp:sp>
    <dsp:sp modelId="{E20F6E7B-98C1-1B4E-8E48-9FA0710D352D}">
      <dsp:nvSpPr>
        <dsp:cNvPr id="0" name=""/>
        <dsp:cNvSpPr/>
      </dsp:nvSpPr>
      <dsp:spPr>
        <a:xfrm>
          <a:off x="3876600" y="1346949"/>
          <a:ext cx="2762398" cy="165743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Discuss the themes of the papers</a:t>
          </a:r>
        </a:p>
      </dsp:txBody>
      <dsp:txXfrm>
        <a:off x="3925145" y="1395494"/>
        <a:ext cx="2665308" cy="1560349"/>
      </dsp:txXfrm>
    </dsp:sp>
    <dsp:sp modelId="{2207B1C4-837F-1246-99A7-0770DB543F39}">
      <dsp:nvSpPr>
        <dsp:cNvPr id="0" name=""/>
        <dsp:cNvSpPr/>
      </dsp:nvSpPr>
      <dsp:spPr>
        <a:xfrm>
          <a:off x="6915239" y="1833131"/>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Times New Roman" panose="02020603050405020304" pitchFamily="18" charset="0"/>
            <a:cs typeface="Times New Roman" panose="02020603050405020304" pitchFamily="18" charset="0"/>
          </a:endParaRPr>
        </a:p>
      </dsp:txBody>
      <dsp:txXfrm>
        <a:off x="6915239" y="1970146"/>
        <a:ext cx="409940" cy="411044"/>
      </dsp:txXfrm>
    </dsp:sp>
    <dsp:sp modelId="{E535FC4C-A43C-7743-AB5B-7A95472B6003}">
      <dsp:nvSpPr>
        <dsp:cNvPr id="0" name=""/>
        <dsp:cNvSpPr/>
      </dsp:nvSpPr>
      <dsp:spPr>
        <a:xfrm>
          <a:off x="7743958" y="1346949"/>
          <a:ext cx="2762398" cy="165743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Discuss disagreements to finalize the categories</a:t>
          </a:r>
        </a:p>
      </dsp:txBody>
      <dsp:txXfrm>
        <a:off x="7792503" y="1395494"/>
        <a:ext cx="2665308" cy="15603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BF125-EBA9-434F-A16C-49E4DBCA4662}">
      <dsp:nvSpPr>
        <dsp:cNvPr id="0" name=""/>
        <dsp:cNvSpPr/>
      </dsp:nvSpPr>
      <dsp:spPr>
        <a:xfrm>
          <a:off x="3196608" y="2175669"/>
          <a:ext cx="393522" cy="1874628"/>
        </a:xfrm>
        <a:custGeom>
          <a:avLst/>
          <a:gdLst/>
          <a:ahLst/>
          <a:cxnLst/>
          <a:rect l="0" t="0" r="0" b="0"/>
          <a:pathLst>
            <a:path>
              <a:moveTo>
                <a:pt x="0" y="0"/>
              </a:moveTo>
              <a:lnTo>
                <a:pt x="196761" y="0"/>
              </a:lnTo>
              <a:lnTo>
                <a:pt x="196761" y="1874628"/>
              </a:lnTo>
              <a:lnTo>
                <a:pt x="393522" y="187462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345481" y="3065096"/>
        <a:ext cx="95774" cy="95774"/>
      </dsp:txXfrm>
    </dsp:sp>
    <dsp:sp modelId="{B74126C3-D625-C140-A40E-9E7135ECBB46}">
      <dsp:nvSpPr>
        <dsp:cNvPr id="0" name=""/>
        <dsp:cNvSpPr/>
      </dsp:nvSpPr>
      <dsp:spPr>
        <a:xfrm>
          <a:off x="3196608" y="2175669"/>
          <a:ext cx="393522" cy="1124777"/>
        </a:xfrm>
        <a:custGeom>
          <a:avLst/>
          <a:gdLst/>
          <a:ahLst/>
          <a:cxnLst/>
          <a:rect l="0" t="0" r="0" b="0"/>
          <a:pathLst>
            <a:path>
              <a:moveTo>
                <a:pt x="0" y="0"/>
              </a:moveTo>
              <a:lnTo>
                <a:pt x="196761" y="0"/>
              </a:lnTo>
              <a:lnTo>
                <a:pt x="196761" y="1124777"/>
              </a:lnTo>
              <a:lnTo>
                <a:pt x="393522" y="112477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63578" y="2708266"/>
        <a:ext cx="59581" cy="59581"/>
      </dsp:txXfrm>
    </dsp:sp>
    <dsp:sp modelId="{12A38652-3FA9-3F4A-A223-6292BB51D757}">
      <dsp:nvSpPr>
        <dsp:cNvPr id="0" name=""/>
        <dsp:cNvSpPr/>
      </dsp:nvSpPr>
      <dsp:spPr>
        <a:xfrm>
          <a:off x="3196608" y="2175669"/>
          <a:ext cx="393522" cy="374925"/>
        </a:xfrm>
        <a:custGeom>
          <a:avLst/>
          <a:gdLst/>
          <a:ahLst/>
          <a:cxnLst/>
          <a:rect l="0" t="0" r="0" b="0"/>
          <a:pathLst>
            <a:path>
              <a:moveTo>
                <a:pt x="0" y="0"/>
              </a:moveTo>
              <a:lnTo>
                <a:pt x="196761" y="0"/>
              </a:lnTo>
              <a:lnTo>
                <a:pt x="196761" y="374925"/>
              </a:lnTo>
              <a:lnTo>
                <a:pt x="393522" y="37492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79780" y="2349543"/>
        <a:ext cx="27176" cy="27176"/>
      </dsp:txXfrm>
    </dsp:sp>
    <dsp:sp modelId="{5273E0FA-0538-BA4D-9AC9-CF3B1E6B85F3}">
      <dsp:nvSpPr>
        <dsp:cNvPr id="0" name=""/>
        <dsp:cNvSpPr/>
      </dsp:nvSpPr>
      <dsp:spPr>
        <a:xfrm>
          <a:off x="5557740" y="1800743"/>
          <a:ext cx="393522" cy="374925"/>
        </a:xfrm>
        <a:custGeom>
          <a:avLst/>
          <a:gdLst/>
          <a:ahLst/>
          <a:cxnLst/>
          <a:rect l="0" t="0" r="0" b="0"/>
          <a:pathLst>
            <a:path>
              <a:moveTo>
                <a:pt x="0" y="0"/>
              </a:moveTo>
              <a:lnTo>
                <a:pt x="196761" y="0"/>
              </a:lnTo>
              <a:lnTo>
                <a:pt x="196761" y="374925"/>
              </a:lnTo>
              <a:lnTo>
                <a:pt x="393522" y="37492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40913" y="1974617"/>
        <a:ext cx="27176" cy="27176"/>
      </dsp:txXfrm>
    </dsp:sp>
    <dsp:sp modelId="{CD53B5DB-D678-D14D-AA5F-A572F0204A67}">
      <dsp:nvSpPr>
        <dsp:cNvPr id="0" name=""/>
        <dsp:cNvSpPr/>
      </dsp:nvSpPr>
      <dsp:spPr>
        <a:xfrm>
          <a:off x="5557740" y="1425817"/>
          <a:ext cx="393522" cy="374925"/>
        </a:xfrm>
        <a:custGeom>
          <a:avLst/>
          <a:gdLst/>
          <a:ahLst/>
          <a:cxnLst/>
          <a:rect l="0" t="0" r="0" b="0"/>
          <a:pathLst>
            <a:path>
              <a:moveTo>
                <a:pt x="0" y="374925"/>
              </a:moveTo>
              <a:lnTo>
                <a:pt x="196761" y="374925"/>
              </a:lnTo>
              <a:lnTo>
                <a:pt x="196761" y="0"/>
              </a:lnTo>
              <a:lnTo>
                <a:pt x="393522"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40913" y="1599691"/>
        <a:ext cx="27176" cy="27176"/>
      </dsp:txXfrm>
    </dsp:sp>
    <dsp:sp modelId="{F5BBF3EE-7928-DB45-99C8-7C3B4A3352AD}">
      <dsp:nvSpPr>
        <dsp:cNvPr id="0" name=""/>
        <dsp:cNvSpPr/>
      </dsp:nvSpPr>
      <dsp:spPr>
        <a:xfrm>
          <a:off x="3196608" y="1800743"/>
          <a:ext cx="393522" cy="374925"/>
        </a:xfrm>
        <a:custGeom>
          <a:avLst/>
          <a:gdLst/>
          <a:ahLst/>
          <a:cxnLst/>
          <a:rect l="0" t="0" r="0" b="0"/>
          <a:pathLst>
            <a:path>
              <a:moveTo>
                <a:pt x="0" y="374925"/>
              </a:moveTo>
              <a:lnTo>
                <a:pt x="196761" y="374925"/>
              </a:lnTo>
              <a:lnTo>
                <a:pt x="196761" y="0"/>
              </a:lnTo>
              <a:lnTo>
                <a:pt x="393522"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79780" y="1974617"/>
        <a:ext cx="27176" cy="27176"/>
      </dsp:txXfrm>
    </dsp:sp>
    <dsp:sp modelId="{B3D5AF26-BE53-3847-97EB-FEC42A5C50BD}">
      <dsp:nvSpPr>
        <dsp:cNvPr id="0" name=""/>
        <dsp:cNvSpPr/>
      </dsp:nvSpPr>
      <dsp:spPr>
        <a:xfrm>
          <a:off x="3196608" y="1050891"/>
          <a:ext cx="393522" cy="1124777"/>
        </a:xfrm>
        <a:custGeom>
          <a:avLst/>
          <a:gdLst/>
          <a:ahLst/>
          <a:cxnLst/>
          <a:rect l="0" t="0" r="0" b="0"/>
          <a:pathLst>
            <a:path>
              <a:moveTo>
                <a:pt x="0" y="1124777"/>
              </a:moveTo>
              <a:lnTo>
                <a:pt x="196761" y="1124777"/>
              </a:lnTo>
              <a:lnTo>
                <a:pt x="196761" y="0"/>
              </a:lnTo>
              <a:lnTo>
                <a:pt x="393522"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63578" y="1583489"/>
        <a:ext cx="59581" cy="59581"/>
      </dsp:txXfrm>
    </dsp:sp>
    <dsp:sp modelId="{AE1FE413-26A6-9C4E-A14C-E6E7771A7EA9}">
      <dsp:nvSpPr>
        <dsp:cNvPr id="0" name=""/>
        <dsp:cNvSpPr/>
      </dsp:nvSpPr>
      <dsp:spPr>
        <a:xfrm>
          <a:off x="3196608" y="301040"/>
          <a:ext cx="393522" cy="1874628"/>
        </a:xfrm>
        <a:custGeom>
          <a:avLst/>
          <a:gdLst/>
          <a:ahLst/>
          <a:cxnLst/>
          <a:rect l="0" t="0" r="0" b="0"/>
          <a:pathLst>
            <a:path>
              <a:moveTo>
                <a:pt x="0" y="1874628"/>
              </a:moveTo>
              <a:lnTo>
                <a:pt x="196761" y="1874628"/>
              </a:lnTo>
              <a:lnTo>
                <a:pt x="196761" y="0"/>
              </a:lnTo>
              <a:lnTo>
                <a:pt x="393522"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345481" y="1190467"/>
        <a:ext cx="95774" cy="95774"/>
      </dsp:txXfrm>
    </dsp:sp>
    <dsp:sp modelId="{B5C6C62F-6278-3941-AE9F-985F253372EC}">
      <dsp:nvSpPr>
        <dsp:cNvPr id="0" name=""/>
        <dsp:cNvSpPr/>
      </dsp:nvSpPr>
      <dsp:spPr>
        <a:xfrm rot="16200000">
          <a:off x="1318032" y="1875728"/>
          <a:ext cx="3157269" cy="5998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Times New Roman" panose="02020603050405020304" pitchFamily="18" charset="0"/>
              <a:cs typeface="Times New Roman" panose="02020603050405020304" pitchFamily="18" charset="0"/>
            </a:rPr>
            <a:t>Moderation Policies</a:t>
          </a:r>
        </a:p>
      </dsp:txBody>
      <dsp:txXfrm>
        <a:off x="1318032" y="1875728"/>
        <a:ext cx="3157269" cy="599881"/>
      </dsp:txXfrm>
    </dsp:sp>
    <dsp:sp modelId="{1D8B8BBE-A4B1-DF43-8154-37A159BF22AA}">
      <dsp:nvSpPr>
        <dsp:cNvPr id="0" name=""/>
        <dsp:cNvSpPr/>
      </dsp:nvSpPr>
      <dsp:spPr>
        <a:xfrm>
          <a:off x="3590130" y="1099"/>
          <a:ext cx="1967610" cy="5998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anose="02020603050405020304" pitchFamily="18" charset="0"/>
              <a:cs typeface="Times New Roman" panose="02020603050405020304" pitchFamily="18" charset="0"/>
            </a:rPr>
            <a:t>Consumption of news (12)</a:t>
          </a:r>
        </a:p>
      </dsp:txBody>
      <dsp:txXfrm>
        <a:off x="3590130" y="1099"/>
        <a:ext cx="1967610" cy="599881"/>
      </dsp:txXfrm>
    </dsp:sp>
    <dsp:sp modelId="{A6ED5DB5-8DCC-994F-9935-2C7D4E8CB2D4}">
      <dsp:nvSpPr>
        <dsp:cNvPr id="0" name=""/>
        <dsp:cNvSpPr/>
      </dsp:nvSpPr>
      <dsp:spPr>
        <a:xfrm>
          <a:off x="3590130" y="750951"/>
          <a:ext cx="1967610" cy="5998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anose="02020603050405020304" pitchFamily="18" charset="0"/>
              <a:cs typeface="Times New Roman" panose="02020603050405020304" pitchFamily="18" charset="0"/>
            </a:rPr>
            <a:t>Engagement of users (21)</a:t>
          </a:r>
        </a:p>
      </dsp:txBody>
      <dsp:txXfrm>
        <a:off x="3590130" y="750951"/>
        <a:ext cx="1967610" cy="599881"/>
      </dsp:txXfrm>
    </dsp:sp>
    <dsp:sp modelId="{D2F412D4-6681-D34B-9E21-F1EA340A879F}">
      <dsp:nvSpPr>
        <dsp:cNvPr id="0" name=""/>
        <dsp:cNvSpPr/>
      </dsp:nvSpPr>
      <dsp:spPr>
        <a:xfrm>
          <a:off x="3590130" y="1500802"/>
          <a:ext cx="1967610" cy="5998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anose="02020603050405020304" pitchFamily="18" charset="0"/>
              <a:cs typeface="Times New Roman" panose="02020603050405020304" pitchFamily="18" charset="0"/>
            </a:rPr>
            <a:t>Effectiveness (52)</a:t>
          </a:r>
        </a:p>
      </dsp:txBody>
      <dsp:txXfrm>
        <a:off x="3590130" y="1500802"/>
        <a:ext cx="1967610" cy="599881"/>
      </dsp:txXfrm>
    </dsp:sp>
    <dsp:sp modelId="{55131C1A-7B08-DE4B-AE50-4B126E263F1B}">
      <dsp:nvSpPr>
        <dsp:cNvPr id="0" name=""/>
        <dsp:cNvSpPr/>
      </dsp:nvSpPr>
      <dsp:spPr>
        <a:xfrm>
          <a:off x="5951262" y="1125876"/>
          <a:ext cx="1967610" cy="599881"/>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anose="02020603050405020304" pitchFamily="18" charset="0"/>
              <a:cs typeface="Times New Roman" panose="02020603050405020304" pitchFamily="18" charset="0"/>
            </a:rPr>
            <a:t>Soft moderation interventions (23)</a:t>
          </a:r>
        </a:p>
      </dsp:txBody>
      <dsp:txXfrm>
        <a:off x="5951262" y="1125876"/>
        <a:ext cx="1967610" cy="599881"/>
      </dsp:txXfrm>
    </dsp:sp>
    <dsp:sp modelId="{4AE8E1E3-3D8C-DA4A-99E8-9503A0A16B00}">
      <dsp:nvSpPr>
        <dsp:cNvPr id="0" name=""/>
        <dsp:cNvSpPr/>
      </dsp:nvSpPr>
      <dsp:spPr>
        <a:xfrm>
          <a:off x="5951262" y="1875728"/>
          <a:ext cx="1967610" cy="599881"/>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anose="02020603050405020304" pitchFamily="18" charset="0"/>
              <a:cs typeface="Times New Roman" panose="02020603050405020304" pitchFamily="18" charset="0"/>
            </a:rPr>
            <a:t>Hard moderation interventions (29)</a:t>
          </a:r>
        </a:p>
      </dsp:txBody>
      <dsp:txXfrm>
        <a:off x="5951262" y="1875728"/>
        <a:ext cx="1967610" cy="599881"/>
      </dsp:txXfrm>
    </dsp:sp>
    <dsp:sp modelId="{E794ABBC-EE90-9A45-8BE5-56EF42D70BCF}">
      <dsp:nvSpPr>
        <dsp:cNvPr id="0" name=""/>
        <dsp:cNvSpPr/>
      </dsp:nvSpPr>
      <dsp:spPr>
        <a:xfrm>
          <a:off x="3590130" y="2250654"/>
          <a:ext cx="1967610" cy="5998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anose="02020603050405020304" pitchFamily="18" charset="0"/>
              <a:cs typeface="Times New Roman" panose="02020603050405020304" pitchFamily="18" charset="0"/>
            </a:rPr>
            <a:t>Support (13)</a:t>
          </a:r>
        </a:p>
      </dsp:txBody>
      <dsp:txXfrm>
        <a:off x="3590130" y="2250654"/>
        <a:ext cx="1967610" cy="599881"/>
      </dsp:txXfrm>
    </dsp:sp>
    <dsp:sp modelId="{1BB0EA0F-040A-144C-80F1-54D17133BB7F}">
      <dsp:nvSpPr>
        <dsp:cNvPr id="0" name=""/>
        <dsp:cNvSpPr/>
      </dsp:nvSpPr>
      <dsp:spPr>
        <a:xfrm>
          <a:off x="3590130" y="3000505"/>
          <a:ext cx="1967610" cy="5998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anose="02020603050405020304" pitchFamily="18" charset="0"/>
              <a:cs typeface="Times New Roman" panose="02020603050405020304" pitchFamily="18" charset="0"/>
            </a:rPr>
            <a:t>Removal Comprehension (13)</a:t>
          </a:r>
        </a:p>
      </dsp:txBody>
      <dsp:txXfrm>
        <a:off x="3590130" y="3000505"/>
        <a:ext cx="1967610" cy="599881"/>
      </dsp:txXfrm>
    </dsp:sp>
    <dsp:sp modelId="{B5A6E6A9-1056-7E4F-80A1-67EC8BA310EF}">
      <dsp:nvSpPr>
        <dsp:cNvPr id="0" name=""/>
        <dsp:cNvSpPr/>
      </dsp:nvSpPr>
      <dsp:spPr>
        <a:xfrm>
          <a:off x="3590130" y="3750357"/>
          <a:ext cx="1967610" cy="5998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Times New Roman" panose="02020603050405020304" pitchFamily="18" charset="0"/>
              <a:cs typeface="Times New Roman" panose="02020603050405020304" pitchFamily="18" charset="0"/>
            </a:rPr>
            <a:t>Fairness and Bias (26)</a:t>
          </a:r>
        </a:p>
      </dsp:txBody>
      <dsp:txXfrm>
        <a:off x="3590130" y="3750357"/>
        <a:ext cx="1967610" cy="5998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9BBDD-0A66-8745-9F0D-13C3ADC5202F}">
      <dsp:nvSpPr>
        <dsp:cNvPr id="0" name=""/>
        <dsp:cNvSpPr/>
      </dsp:nvSpPr>
      <dsp:spPr>
        <a:xfrm>
          <a:off x="9242" y="1346949"/>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Read each platforms guidelines</a:t>
          </a:r>
        </a:p>
      </dsp:txBody>
      <dsp:txXfrm>
        <a:off x="57787" y="1395494"/>
        <a:ext cx="2665308" cy="1560349"/>
      </dsp:txXfrm>
    </dsp:sp>
    <dsp:sp modelId="{FD1C1264-91A7-984B-8D14-02E1C71CB64B}">
      <dsp:nvSpPr>
        <dsp:cNvPr id="0" name=""/>
        <dsp:cNvSpPr/>
      </dsp:nvSpPr>
      <dsp:spPr>
        <a:xfrm>
          <a:off x="3047880" y="1833131"/>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047880" y="1970146"/>
        <a:ext cx="409940" cy="411044"/>
      </dsp:txXfrm>
    </dsp:sp>
    <dsp:sp modelId="{111E3478-42DA-9748-9586-A2CB34B7CD23}">
      <dsp:nvSpPr>
        <dsp:cNvPr id="0" name=""/>
        <dsp:cNvSpPr/>
      </dsp:nvSpPr>
      <dsp:spPr>
        <a:xfrm>
          <a:off x="3876600" y="1346949"/>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Yes, and Partial was labelled as 1 and No was labelled as 0</a:t>
          </a:r>
        </a:p>
      </dsp:txBody>
      <dsp:txXfrm>
        <a:off x="3925145" y="1395494"/>
        <a:ext cx="2665308" cy="1560349"/>
      </dsp:txXfrm>
    </dsp:sp>
    <dsp:sp modelId="{B182F879-5969-914E-989F-B2D9C6174900}">
      <dsp:nvSpPr>
        <dsp:cNvPr id="0" name=""/>
        <dsp:cNvSpPr/>
      </dsp:nvSpPr>
      <dsp:spPr>
        <a:xfrm>
          <a:off x="6915239" y="1833131"/>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915239" y="1970146"/>
        <a:ext cx="409940" cy="411044"/>
      </dsp:txXfrm>
    </dsp:sp>
    <dsp:sp modelId="{0C509F18-6FD0-4745-B6C1-F2F3B811225C}">
      <dsp:nvSpPr>
        <dsp:cNvPr id="0" name=""/>
        <dsp:cNvSpPr/>
      </dsp:nvSpPr>
      <dsp:spPr>
        <a:xfrm>
          <a:off x="7743958" y="1346949"/>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Resolve disagreements and calculate the final sum of each platforms</a:t>
          </a:r>
        </a:p>
      </dsp:txBody>
      <dsp:txXfrm>
        <a:off x="7792503" y="1395494"/>
        <a:ext cx="2665308" cy="15603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7F04C-EFDA-E943-A659-3CCB70FF03CF}" type="datetimeFigureOut">
              <a:rPr lang="en-US" smtClean="0"/>
              <a:t>7/1/23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153948-DE8F-5F42-BEA0-72F4743B6A18}" type="slidenum">
              <a:rPr lang="en-US" smtClean="0"/>
              <a:t>‹#›</a:t>
            </a:fld>
            <a:endParaRPr lang="en-US"/>
          </a:p>
        </p:txBody>
      </p:sp>
    </p:spTree>
    <p:extLst>
      <p:ext uri="{BB962C8B-B14F-4D97-AF65-F5344CB8AC3E}">
        <p14:creationId xmlns:p14="http://schemas.microsoft.com/office/powerpoint/2010/main" val="3923870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was done in collaboration with Boston University</a:t>
            </a:r>
          </a:p>
        </p:txBody>
      </p:sp>
      <p:sp>
        <p:nvSpPr>
          <p:cNvPr id="4" name="Slide Number Placeholder 3"/>
          <p:cNvSpPr>
            <a:spLocks noGrp="1"/>
          </p:cNvSpPr>
          <p:nvPr>
            <p:ph type="sldNum" sz="quarter" idx="5"/>
          </p:nvPr>
        </p:nvSpPr>
        <p:spPr/>
        <p:txBody>
          <a:bodyPr/>
          <a:lstStyle/>
          <a:p>
            <a:fld id="{10153948-DE8F-5F42-BEA0-72F4743B6A18}" type="slidenum">
              <a:rPr lang="en-US" smtClean="0"/>
              <a:t>1</a:t>
            </a:fld>
            <a:endParaRPr lang="en-US"/>
          </a:p>
        </p:txBody>
      </p:sp>
    </p:spTree>
    <p:extLst>
      <p:ext uri="{BB962C8B-B14F-4D97-AF65-F5344CB8AC3E}">
        <p14:creationId xmlns:p14="http://schemas.microsoft.com/office/powerpoint/2010/main" val="3736629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authors read each paper to identify the themes of the paper, we then discussed the themes of the papers to see the agreements and disagreements. </a:t>
            </a:r>
          </a:p>
        </p:txBody>
      </p:sp>
      <p:sp>
        <p:nvSpPr>
          <p:cNvPr id="4" name="Slide Number Placeholder 3"/>
          <p:cNvSpPr>
            <a:spLocks noGrp="1"/>
          </p:cNvSpPr>
          <p:nvPr>
            <p:ph type="sldNum" sz="quarter" idx="5"/>
          </p:nvPr>
        </p:nvSpPr>
        <p:spPr/>
        <p:txBody>
          <a:bodyPr/>
          <a:lstStyle/>
          <a:p>
            <a:fld id="{10153948-DE8F-5F42-BEA0-72F4743B6A18}" type="slidenum">
              <a:rPr lang="en-US" smtClean="0"/>
              <a:t>10</a:t>
            </a:fld>
            <a:endParaRPr lang="en-US"/>
          </a:p>
        </p:txBody>
      </p:sp>
    </p:spTree>
    <p:extLst>
      <p:ext uri="{BB962C8B-B14F-4D97-AF65-F5344CB8AC3E}">
        <p14:creationId xmlns:p14="http://schemas.microsoft.com/office/powerpoint/2010/main" val="3123716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process described in the previous slides, we were able to identify 5 categories for hate speech detection works. Some works were just using the features to detect hate speech, however a lot of work were using deep neural networks for detecting hate speech.</a:t>
            </a:r>
          </a:p>
        </p:txBody>
      </p:sp>
      <p:sp>
        <p:nvSpPr>
          <p:cNvPr id="4" name="Slide Number Placeholder 3"/>
          <p:cNvSpPr>
            <a:spLocks noGrp="1"/>
          </p:cNvSpPr>
          <p:nvPr>
            <p:ph type="sldNum" sz="quarter" idx="5"/>
          </p:nvPr>
        </p:nvSpPr>
        <p:spPr/>
        <p:txBody>
          <a:bodyPr/>
          <a:lstStyle/>
          <a:p>
            <a:fld id="{10153948-DE8F-5F42-BEA0-72F4743B6A18}" type="slidenum">
              <a:rPr lang="en-US" smtClean="0"/>
              <a:t>11</a:t>
            </a:fld>
            <a:endParaRPr lang="en-US"/>
          </a:p>
        </p:txBody>
      </p:sp>
    </p:spTree>
    <p:extLst>
      <p:ext uri="{BB962C8B-B14F-4D97-AF65-F5344CB8AC3E}">
        <p14:creationId xmlns:p14="http://schemas.microsoft.com/office/powerpoint/2010/main" val="1444797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analysis, we were able to identify research gaps. We found that there is a need for benchmark datasets as well as datasets specific to various dialects. </a:t>
            </a:r>
          </a:p>
        </p:txBody>
      </p:sp>
      <p:sp>
        <p:nvSpPr>
          <p:cNvPr id="4" name="Slide Number Placeholder 3"/>
          <p:cNvSpPr>
            <a:spLocks noGrp="1"/>
          </p:cNvSpPr>
          <p:nvPr>
            <p:ph type="sldNum" sz="quarter" idx="5"/>
          </p:nvPr>
        </p:nvSpPr>
        <p:spPr/>
        <p:txBody>
          <a:bodyPr/>
          <a:lstStyle/>
          <a:p>
            <a:fld id="{10153948-DE8F-5F42-BEA0-72F4743B6A18}" type="slidenum">
              <a:rPr lang="en-US" smtClean="0"/>
              <a:t>12</a:t>
            </a:fld>
            <a:endParaRPr lang="en-US"/>
          </a:p>
        </p:txBody>
      </p:sp>
    </p:spTree>
    <p:extLst>
      <p:ext uri="{BB962C8B-B14F-4D97-AF65-F5344CB8AC3E}">
        <p14:creationId xmlns:p14="http://schemas.microsoft.com/office/powerpoint/2010/main" val="1102373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able to identify 7 categories for misinformation detection. Again, we saw that lot of works are using deep neural networks to detect misinformation.  </a:t>
            </a:r>
          </a:p>
        </p:txBody>
      </p:sp>
      <p:sp>
        <p:nvSpPr>
          <p:cNvPr id="4" name="Slide Number Placeholder 3"/>
          <p:cNvSpPr>
            <a:spLocks noGrp="1"/>
          </p:cNvSpPr>
          <p:nvPr>
            <p:ph type="sldNum" sz="quarter" idx="5"/>
          </p:nvPr>
        </p:nvSpPr>
        <p:spPr/>
        <p:txBody>
          <a:bodyPr/>
          <a:lstStyle/>
          <a:p>
            <a:fld id="{10153948-DE8F-5F42-BEA0-72F4743B6A18}" type="slidenum">
              <a:rPr lang="en-US" smtClean="0"/>
              <a:t>13</a:t>
            </a:fld>
            <a:endParaRPr lang="en-US"/>
          </a:p>
        </p:txBody>
      </p:sp>
    </p:spTree>
    <p:extLst>
      <p:ext uri="{BB962C8B-B14F-4D97-AF65-F5344CB8AC3E}">
        <p14:creationId xmlns:p14="http://schemas.microsoft.com/office/powerpoint/2010/main" val="739028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Misinformation that are in other domains are often understudied. For example, a recent work showed that misinformation about security tools exist, and platforms do not moderate these type of content. </a:t>
            </a:r>
          </a:p>
        </p:txBody>
      </p:sp>
      <p:sp>
        <p:nvSpPr>
          <p:cNvPr id="4" name="Slide Number Placeholder 3"/>
          <p:cNvSpPr>
            <a:spLocks noGrp="1"/>
          </p:cNvSpPr>
          <p:nvPr>
            <p:ph type="sldNum" sz="quarter" idx="5"/>
          </p:nvPr>
        </p:nvSpPr>
        <p:spPr/>
        <p:txBody>
          <a:bodyPr/>
          <a:lstStyle/>
          <a:p>
            <a:fld id="{10153948-DE8F-5F42-BEA0-72F4743B6A18}" type="slidenum">
              <a:rPr lang="en-US" smtClean="0"/>
              <a:t>14</a:t>
            </a:fld>
            <a:endParaRPr lang="en-US"/>
          </a:p>
        </p:txBody>
      </p:sp>
    </p:spTree>
    <p:extLst>
      <p:ext uri="{BB962C8B-B14F-4D97-AF65-F5344CB8AC3E}">
        <p14:creationId xmlns:p14="http://schemas.microsoft.com/office/powerpoint/2010/main" val="4047390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able to identify 6 broad categories. </a:t>
            </a:r>
          </a:p>
          <a:p>
            <a:endParaRPr lang="en-US" dirty="0"/>
          </a:p>
          <a:p>
            <a:r>
              <a:rPr lang="en-US" dirty="0"/>
              <a:t>We were able to identify 12 papers that investigated how users consumed news about misinformation.</a:t>
            </a:r>
          </a:p>
          <a:p>
            <a:endParaRPr lang="en-US" dirty="0"/>
          </a:p>
          <a:p>
            <a:r>
              <a:rPr lang="en-US" dirty="0"/>
              <a:t>We found 21 papers that investigated how users engaged with content that is either hate speech or misinformation content. </a:t>
            </a:r>
          </a:p>
          <a:p>
            <a:endParaRPr lang="en-US" dirty="0"/>
          </a:p>
          <a:p>
            <a:r>
              <a:rPr lang="en-US" dirty="0"/>
              <a:t>We found more papers on effectiveness of hard moderation interventions. </a:t>
            </a:r>
          </a:p>
          <a:p>
            <a:endParaRPr lang="en-US" dirty="0"/>
          </a:p>
          <a:p>
            <a:r>
              <a:rPr lang="en-US" dirty="0"/>
              <a:t>Some scholars have also tried to understand if users support the moderation techniques used by social media platforms.</a:t>
            </a:r>
          </a:p>
          <a:p>
            <a:endParaRPr lang="en-US" dirty="0"/>
          </a:p>
          <a:p>
            <a:r>
              <a:rPr lang="en-US" dirty="0"/>
              <a:t>We also found papers that investigated if users could comprehend why the platforms removed their content.</a:t>
            </a:r>
          </a:p>
          <a:p>
            <a:endParaRPr lang="en-US" dirty="0"/>
          </a:p>
          <a:p>
            <a:r>
              <a:rPr lang="en-US" dirty="0"/>
              <a:t>Lastly, we investigated if users echo that the polices are fair or are they biased. </a:t>
            </a:r>
          </a:p>
        </p:txBody>
      </p:sp>
      <p:sp>
        <p:nvSpPr>
          <p:cNvPr id="4" name="Slide Number Placeholder 3"/>
          <p:cNvSpPr>
            <a:spLocks noGrp="1"/>
          </p:cNvSpPr>
          <p:nvPr>
            <p:ph type="sldNum" sz="quarter" idx="5"/>
          </p:nvPr>
        </p:nvSpPr>
        <p:spPr/>
        <p:txBody>
          <a:bodyPr/>
          <a:lstStyle/>
          <a:p>
            <a:fld id="{10153948-DE8F-5F42-BEA0-72F4743B6A18}" type="slidenum">
              <a:rPr lang="en-US" smtClean="0"/>
              <a:t>15</a:t>
            </a:fld>
            <a:endParaRPr lang="en-US"/>
          </a:p>
        </p:txBody>
      </p:sp>
    </p:spTree>
    <p:extLst>
      <p:ext uri="{BB962C8B-B14F-4D97-AF65-F5344CB8AC3E}">
        <p14:creationId xmlns:p14="http://schemas.microsoft.com/office/powerpoint/2010/main" val="3563615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153948-DE8F-5F42-BEA0-72F4743B6A18}" type="slidenum">
              <a:rPr lang="en-US" smtClean="0"/>
              <a:t>16</a:t>
            </a:fld>
            <a:endParaRPr lang="en-US"/>
          </a:p>
        </p:txBody>
      </p:sp>
    </p:spTree>
    <p:extLst>
      <p:ext uri="{BB962C8B-B14F-4D97-AF65-F5344CB8AC3E}">
        <p14:creationId xmlns:p14="http://schemas.microsoft.com/office/powerpoint/2010/main" val="2794532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all</a:t>
            </a:r>
          </a:p>
        </p:txBody>
      </p:sp>
      <p:sp>
        <p:nvSpPr>
          <p:cNvPr id="4" name="Slide Number Placeholder 3"/>
          <p:cNvSpPr>
            <a:spLocks noGrp="1"/>
          </p:cNvSpPr>
          <p:nvPr>
            <p:ph type="sldNum" sz="quarter" idx="5"/>
          </p:nvPr>
        </p:nvSpPr>
        <p:spPr/>
        <p:txBody>
          <a:bodyPr/>
          <a:lstStyle/>
          <a:p>
            <a:fld id="{10153948-DE8F-5F42-BEA0-72F4743B6A18}" type="slidenum">
              <a:rPr lang="en-US" smtClean="0"/>
              <a:t>17</a:t>
            </a:fld>
            <a:endParaRPr lang="en-US"/>
          </a:p>
        </p:txBody>
      </p:sp>
    </p:spTree>
    <p:extLst>
      <p:ext uri="{BB962C8B-B14F-4D97-AF65-F5344CB8AC3E}">
        <p14:creationId xmlns:p14="http://schemas.microsoft.com/office/powerpoint/2010/main" val="523201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Terms of service/ community guidelines lays down the rules that user must abide by. We used this to identify how in practice platforms moderate content,</a:t>
            </a:r>
          </a:p>
        </p:txBody>
      </p:sp>
      <p:sp>
        <p:nvSpPr>
          <p:cNvPr id="4" name="Slide Number Placeholder 3"/>
          <p:cNvSpPr>
            <a:spLocks noGrp="1"/>
          </p:cNvSpPr>
          <p:nvPr>
            <p:ph type="sldNum" sz="quarter" idx="5"/>
          </p:nvPr>
        </p:nvSpPr>
        <p:spPr/>
        <p:txBody>
          <a:bodyPr/>
          <a:lstStyle/>
          <a:p>
            <a:fld id="{10153948-DE8F-5F42-BEA0-72F4743B6A18}" type="slidenum">
              <a:rPr lang="en-US" smtClean="0"/>
              <a:t>18</a:t>
            </a:fld>
            <a:endParaRPr lang="en-US"/>
          </a:p>
        </p:txBody>
      </p:sp>
    </p:spTree>
    <p:extLst>
      <p:ext uri="{BB962C8B-B14F-4D97-AF65-F5344CB8AC3E}">
        <p14:creationId xmlns:p14="http://schemas.microsoft.com/office/powerpoint/2010/main" val="1216066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153948-DE8F-5F42-BEA0-72F4743B6A18}" type="slidenum">
              <a:rPr lang="en-US" smtClean="0"/>
              <a:t>19</a:t>
            </a:fld>
            <a:endParaRPr lang="en-US"/>
          </a:p>
        </p:txBody>
      </p:sp>
    </p:spTree>
    <p:extLst>
      <p:ext uri="{BB962C8B-B14F-4D97-AF65-F5344CB8AC3E}">
        <p14:creationId xmlns:p14="http://schemas.microsoft.com/office/powerpoint/2010/main" val="2384105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curb the spread of harmful as well as illegal content on social media, platforms employ the task of content moderation, however, it is not a trivial task.</a:t>
            </a:r>
          </a:p>
          <a:p>
            <a:endParaRPr lang="en-US" dirty="0"/>
          </a:p>
          <a:p>
            <a:r>
              <a:rPr lang="en-US" dirty="0"/>
              <a:t>Users often claim this practice as biased as they censor their point of view also its not easy to moderate content, as biases in the underlying algorithms or failure of companies to train human moderators in various dialects makes the task harder.</a:t>
            </a:r>
          </a:p>
        </p:txBody>
      </p:sp>
      <p:sp>
        <p:nvSpPr>
          <p:cNvPr id="4" name="Slide Number Placeholder 3"/>
          <p:cNvSpPr>
            <a:spLocks noGrp="1"/>
          </p:cNvSpPr>
          <p:nvPr>
            <p:ph type="sldNum" sz="quarter" idx="5"/>
          </p:nvPr>
        </p:nvSpPr>
        <p:spPr/>
        <p:txBody>
          <a:bodyPr/>
          <a:lstStyle/>
          <a:p>
            <a:fld id="{10153948-DE8F-5F42-BEA0-72F4743B6A18}" type="slidenum">
              <a:rPr lang="en-US" smtClean="0"/>
              <a:t>2</a:t>
            </a:fld>
            <a:endParaRPr lang="en-US"/>
          </a:p>
        </p:txBody>
      </p:sp>
    </p:spTree>
    <p:extLst>
      <p:ext uri="{BB962C8B-B14F-4D97-AF65-F5344CB8AC3E}">
        <p14:creationId xmlns:p14="http://schemas.microsoft.com/office/powerpoint/2010/main" val="3760031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investigated community guidelines in 5 different countries and found no differences.</a:t>
            </a:r>
          </a:p>
        </p:txBody>
      </p:sp>
      <p:sp>
        <p:nvSpPr>
          <p:cNvPr id="4" name="Slide Number Placeholder 3"/>
          <p:cNvSpPr>
            <a:spLocks noGrp="1"/>
          </p:cNvSpPr>
          <p:nvPr>
            <p:ph type="sldNum" sz="quarter" idx="5"/>
          </p:nvPr>
        </p:nvSpPr>
        <p:spPr/>
        <p:txBody>
          <a:bodyPr/>
          <a:lstStyle/>
          <a:p>
            <a:fld id="{10153948-DE8F-5F42-BEA0-72F4743B6A18}" type="slidenum">
              <a:rPr lang="en-US" smtClean="0"/>
              <a:t>20</a:t>
            </a:fld>
            <a:endParaRPr lang="en-US"/>
          </a:p>
        </p:txBody>
      </p:sp>
    </p:spTree>
    <p:extLst>
      <p:ext uri="{BB962C8B-B14F-4D97-AF65-F5344CB8AC3E}">
        <p14:creationId xmlns:p14="http://schemas.microsoft.com/office/powerpoint/2010/main" val="3363249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community guidelines are granular </a:t>
            </a:r>
            <a:r>
              <a:rPr lang="en-US" dirty="0" err="1"/>
              <a:t>i.e</a:t>
            </a:r>
            <a:r>
              <a:rPr lang="en-US" dirty="0"/>
              <a:t>, they provide a lot of details and also at the same time provide examples, they can help users to understand what kind of content is allowed or not.</a:t>
            </a:r>
          </a:p>
        </p:txBody>
      </p:sp>
      <p:sp>
        <p:nvSpPr>
          <p:cNvPr id="4" name="Slide Number Placeholder 3"/>
          <p:cNvSpPr>
            <a:spLocks noGrp="1"/>
          </p:cNvSpPr>
          <p:nvPr>
            <p:ph type="sldNum" sz="quarter" idx="5"/>
          </p:nvPr>
        </p:nvSpPr>
        <p:spPr/>
        <p:txBody>
          <a:bodyPr/>
          <a:lstStyle/>
          <a:p>
            <a:fld id="{10153948-DE8F-5F42-BEA0-72F4743B6A18}" type="slidenum">
              <a:rPr lang="en-US" smtClean="0"/>
              <a:t>21</a:t>
            </a:fld>
            <a:endParaRPr lang="en-US"/>
          </a:p>
        </p:txBody>
      </p:sp>
    </p:spTree>
    <p:extLst>
      <p:ext uri="{BB962C8B-B14F-4D97-AF65-F5344CB8AC3E}">
        <p14:creationId xmlns:p14="http://schemas.microsoft.com/office/powerpoint/2010/main" val="778685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Videos specifically can be a great way to teach users how platforms will moderate content.</a:t>
            </a:r>
          </a:p>
        </p:txBody>
      </p:sp>
      <p:sp>
        <p:nvSpPr>
          <p:cNvPr id="4" name="Slide Number Placeholder 3"/>
          <p:cNvSpPr>
            <a:spLocks noGrp="1"/>
          </p:cNvSpPr>
          <p:nvPr>
            <p:ph type="sldNum" sz="quarter" idx="5"/>
          </p:nvPr>
        </p:nvSpPr>
        <p:spPr/>
        <p:txBody>
          <a:bodyPr/>
          <a:lstStyle/>
          <a:p>
            <a:fld id="{10153948-DE8F-5F42-BEA0-72F4743B6A18}" type="slidenum">
              <a:rPr lang="en-US" smtClean="0"/>
              <a:t>22</a:t>
            </a:fld>
            <a:endParaRPr lang="en-US"/>
          </a:p>
        </p:txBody>
      </p:sp>
    </p:spTree>
    <p:extLst>
      <p:ext uri="{BB962C8B-B14F-4D97-AF65-F5344CB8AC3E}">
        <p14:creationId xmlns:p14="http://schemas.microsoft.com/office/powerpoint/2010/main" val="1254934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YouTube is the only platform that provides videos for 10 of the studied </a:t>
            </a:r>
            <a:r>
              <a:rPr lang="en-US" dirty="0" err="1"/>
              <a:t>catgetories</a:t>
            </a:r>
            <a:r>
              <a:rPr lang="en-US" dirty="0"/>
              <a:t>.</a:t>
            </a:r>
          </a:p>
        </p:txBody>
      </p:sp>
      <p:sp>
        <p:nvSpPr>
          <p:cNvPr id="4" name="Slide Number Placeholder 3"/>
          <p:cNvSpPr>
            <a:spLocks noGrp="1"/>
          </p:cNvSpPr>
          <p:nvPr>
            <p:ph type="sldNum" sz="quarter" idx="5"/>
          </p:nvPr>
        </p:nvSpPr>
        <p:spPr/>
        <p:txBody>
          <a:bodyPr/>
          <a:lstStyle/>
          <a:p>
            <a:fld id="{10153948-DE8F-5F42-BEA0-72F4743B6A18}" type="slidenum">
              <a:rPr lang="en-US" smtClean="0"/>
              <a:t>24</a:t>
            </a:fld>
            <a:endParaRPr lang="en-US"/>
          </a:p>
        </p:txBody>
      </p:sp>
    </p:spTree>
    <p:extLst>
      <p:ext uri="{BB962C8B-B14F-4D97-AF65-F5344CB8AC3E}">
        <p14:creationId xmlns:p14="http://schemas.microsoft.com/office/powerpoint/2010/main" val="3492118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153948-DE8F-5F42-BEA0-72F4743B6A18}" type="slidenum">
              <a:rPr lang="en-US" smtClean="0"/>
              <a:t>25</a:t>
            </a:fld>
            <a:endParaRPr lang="en-US"/>
          </a:p>
        </p:txBody>
      </p:sp>
    </p:spTree>
    <p:extLst>
      <p:ext uri="{BB962C8B-B14F-4D97-AF65-F5344CB8AC3E}">
        <p14:creationId xmlns:p14="http://schemas.microsoft.com/office/powerpoint/2010/main" val="2464574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US, users have 1</a:t>
            </a:r>
            <a:r>
              <a:rPr lang="en-US" baseline="30000" dirty="0"/>
              <a:t>st</a:t>
            </a:r>
            <a:r>
              <a:rPr lang="en-US" dirty="0"/>
              <a:t> amendment rights to exercise the right to speech, however users want the same rights on social media, however since social media are not state entity, they don’t have to guarantee the literal definition of 1</a:t>
            </a:r>
            <a:r>
              <a:rPr lang="en-US" baseline="30000" dirty="0"/>
              <a:t>st</a:t>
            </a:r>
            <a:r>
              <a:rPr lang="en-US" dirty="0"/>
              <a:t> amendment and they are shielded by section 230 from prosecution, hence there needs to be a balance in moderation where users can exercise their 1</a:t>
            </a:r>
            <a:r>
              <a:rPr lang="en-US" baseline="30000" dirty="0"/>
              <a:t>st</a:t>
            </a:r>
            <a:r>
              <a:rPr lang="en-US" dirty="0"/>
              <a:t> amendment rights and at the same time platforms can guarantee that they do not suppress the voices of people.</a:t>
            </a:r>
          </a:p>
        </p:txBody>
      </p:sp>
      <p:sp>
        <p:nvSpPr>
          <p:cNvPr id="4" name="Slide Number Placeholder 3"/>
          <p:cNvSpPr>
            <a:spLocks noGrp="1"/>
          </p:cNvSpPr>
          <p:nvPr>
            <p:ph type="sldNum" sz="quarter" idx="5"/>
          </p:nvPr>
        </p:nvSpPr>
        <p:spPr/>
        <p:txBody>
          <a:bodyPr/>
          <a:lstStyle/>
          <a:p>
            <a:fld id="{10153948-DE8F-5F42-BEA0-72F4743B6A18}" type="slidenum">
              <a:rPr lang="en-US" smtClean="0"/>
              <a:t>26</a:t>
            </a:fld>
            <a:endParaRPr lang="en-US"/>
          </a:p>
        </p:txBody>
      </p:sp>
    </p:spTree>
    <p:extLst>
      <p:ext uri="{BB962C8B-B14F-4D97-AF65-F5344CB8AC3E}">
        <p14:creationId xmlns:p14="http://schemas.microsoft.com/office/powerpoint/2010/main" val="843285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black box structure of moderation, it is difficult to understand the fairness of these models, platforms need make sure that they provide open APIs as well as publish orders received by various governments </a:t>
            </a:r>
          </a:p>
        </p:txBody>
      </p:sp>
      <p:sp>
        <p:nvSpPr>
          <p:cNvPr id="4" name="Slide Number Placeholder 3"/>
          <p:cNvSpPr>
            <a:spLocks noGrp="1"/>
          </p:cNvSpPr>
          <p:nvPr>
            <p:ph type="sldNum" sz="quarter" idx="5"/>
          </p:nvPr>
        </p:nvSpPr>
        <p:spPr/>
        <p:txBody>
          <a:bodyPr/>
          <a:lstStyle/>
          <a:p>
            <a:fld id="{10153948-DE8F-5F42-BEA0-72F4743B6A18}" type="slidenum">
              <a:rPr lang="en-US" smtClean="0"/>
              <a:t>27</a:t>
            </a:fld>
            <a:endParaRPr lang="en-US"/>
          </a:p>
        </p:txBody>
      </p:sp>
    </p:spTree>
    <p:extLst>
      <p:ext uri="{BB962C8B-B14F-4D97-AF65-F5344CB8AC3E}">
        <p14:creationId xmlns:p14="http://schemas.microsoft.com/office/powerpoint/2010/main" val="2991486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political and social climate matters when moderating content and one size cannot be used to moderate content. Social media should make sure that public figures and head of states do not take advantage of lax rules for incitement of violence.</a:t>
            </a:r>
          </a:p>
        </p:txBody>
      </p:sp>
      <p:sp>
        <p:nvSpPr>
          <p:cNvPr id="4" name="Slide Number Placeholder 3"/>
          <p:cNvSpPr>
            <a:spLocks noGrp="1"/>
          </p:cNvSpPr>
          <p:nvPr>
            <p:ph type="sldNum" sz="quarter" idx="5"/>
          </p:nvPr>
        </p:nvSpPr>
        <p:spPr/>
        <p:txBody>
          <a:bodyPr/>
          <a:lstStyle/>
          <a:p>
            <a:fld id="{10153948-DE8F-5F42-BEA0-72F4743B6A18}" type="slidenum">
              <a:rPr lang="en-US" smtClean="0"/>
              <a:t>28</a:t>
            </a:fld>
            <a:endParaRPr lang="en-US"/>
          </a:p>
        </p:txBody>
      </p:sp>
    </p:spTree>
    <p:extLst>
      <p:ext uri="{BB962C8B-B14F-4D97-AF65-F5344CB8AC3E}">
        <p14:creationId xmlns:p14="http://schemas.microsoft.com/office/powerpoint/2010/main" val="3755272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Interestingly from the top security conference in the last 4 years, we only were able to find only 1.5% papers on content moderation. </a:t>
            </a:r>
          </a:p>
        </p:txBody>
      </p:sp>
      <p:sp>
        <p:nvSpPr>
          <p:cNvPr id="4" name="Slide Number Placeholder 3"/>
          <p:cNvSpPr>
            <a:spLocks noGrp="1"/>
          </p:cNvSpPr>
          <p:nvPr>
            <p:ph type="sldNum" sz="quarter" idx="5"/>
          </p:nvPr>
        </p:nvSpPr>
        <p:spPr/>
        <p:txBody>
          <a:bodyPr/>
          <a:lstStyle/>
          <a:p>
            <a:fld id="{10153948-DE8F-5F42-BEA0-72F4743B6A18}" type="slidenum">
              <a:rPr lang="en-US" smtClean="0"/>
              <a:t>32</a:t>
            </a:fld>
            <a:endParaRPr lang="en-US"/>
          </a:p>
        </p:txBody>
      </p:sp>
    </p:spTree>
    <p:extLst>
      <p:ext uri="{BB962C8B-B14F-4D97-AF65-F5344CB8AC3E}">
        <p14:creationId xmlns:p14="http://schemas.microsoft.com/office/powerpoint/2010/main" val="3064199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moderation is not uniform. </a:t>
            </a:r>
            <a:r>
              <a:rPr lang="en-US"/>
              <a:t>For example, </a:t>
            </a:r>
            <a:endParaRPr lang="en-US" dirty="0"/>
          </a:p>
        </p:txBody>
      </p:sp>
      <p:sp>
        <p:nvSpPr>
          <p:cNvPr id="4" name="Slide Number Placeholder 3"/>
          <p:cNvSpPr>
            <a:spLocks noGrp="1"/>
          </p:cNvSpPr>
          <p:nvPr>
            <p:ph type="sldNum" sz="quarter" idx="5"/>
          </p:nvPr>
        </p:nvSpPr>
        <p:spPr/>
        <p:txBody>
          <a:bodyPr/>
          <a:lstStyle/>
          <a:p>
            <a:fld id="{10153948-DE8F-5F42-BEA0-72F4743B6A18}" type="slidenum">
              <a:rPr lang="en-US" smtClean="0"/>
              <a:t>3</a:t>
            </a:fld>
            <a:endParaRPr lang="en-US"/>
          </a:p>
        </p:txBody>
      </p:sp>
    </p:spTree>
    <p:extLst>
      <p:ext uri="{BB962C8B-B14F-4D97-AF65-F5344CB8AC3E}">
        <p14:creationId xmlns:p14="http://schemas.microsoft.com/office/powerpoint/2010/main" val="3718654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a similar case in the mainstream platforms. Hence moderation happens arbitrarily and there is not across the board consensus on some of the categories.</a:t>
            </a:r>
          </a:p>
        </p:txBody>
      </p:sp>
      <p:sp>
        <p:nvSpPr>
          <p:cNvPr id="4" name="Slide Number Placeholder 3"/>
          <p:cNvSpPr>
            <a:spLocks noGrp="1"/>
          </p:cNvSpPr>
          <p:nvPr>
            <p:ph type="sldNum" sz="quarter" idx="5"/>
          </p:nvPr>
        </p:nvSpPr>
        <p:spPr/>
        <p:txBody>
          <a:bodyPr/>
          <a:lstStyle/>
          <a:p>
            <a:fld id="{10153948-DE8F-5F42-BEA0-72F4743B6A18}" type="slidenum">
              <a:rPr lang="en-US" smtClean="0"/>
              <a:t>4</a:t>
            </a:fld>
            <a:endParaRPr lang="en-US"/>
          </a:p>
        </p:txBody>
      </p:sp>
    </p:spTree>
    <p:extLst>
      <p:ext uri="{BB962C8B-B14F-4D97-AF65-F5344CB8AC3E}">
        <p14:creationId xmlns:p14="http://schemas.microsoft.com/office/powerpoint/2010/main" val="2585174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Platforms that are similar, do not agree on common definitions when moderating the grey areas.</a:t>
            </a:r>
          </a:p>
          <a:p>
            <a:endParaRPr lang="en-US" dirty="0"/>
          </a:p>
          <a:p>
            <a:r>
              <a:rPr lang="en-US" dirty="0"/>
              <a:t>Let's see an example, we can see that for one of the clauses in Facebook on misinformation, they mention US ICE at the voting location, however, we do not see that in Twitter.</a:t>
            </a:r>
          </a:p>
        </p:txBody>
      </p:sp>
      <p:sp>
        <p:nvSpPr>
          <p:cNvPr id="4" name="Slide Number Placeholder 3"/>
          <p:cNvSpPr>
            <a:spLocks noGrp="1"/>
          </p:cNvSpPr>
          <p:nvPr>
            <p:ph type="sldNum" sz="quarter" idx="5"/>
          </p:nvPr>
        </p:nvSpPr>
        <p:spPr/>
        <p:txBody>
          <a:bodyPr/>
          <a:lstStyle/>
          <a:p>
            <a:fld id="{10153948-DE8F-5F42-BEA0-72F4743B6A18}" type="slidenum">
              <a:rPr lang="en-US" smtClean="0"/>
              <a:t>5</a:t>
            </a:fld>
            <a:endParaRPr lang="en-US"/>
          </a:p>
        </p:txBody>
      </p:sp>
    </p:spTree>
    <p:extLst>
      <p:ext uri="{BB962C8B-B14F-4D97-AF65-F5344CB8AC3E}">
        <p14:creationId xmlns:p14="http://schemas.microsoft.com/office/powerpoint/2010/main" val="587362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similar case can be seen for hate speech. Where Facebook in one of its clauses describes dehumanizing, however that is not described in Twitter.</a:t>
            </a:r>
          </a:p>
        </p:txBody>
      </p:sp>
      <p:sp>
        <p:nvSpPr>
          <p:cNvPr id="4" name="Slide Number Placeholder 3"/>
          <p:cNvSpPr>
            <a:spLocks noGrp="1"/>
          </p:cNvSpPr>
          <p:nvPr>
            <p:ph type="sldNum" sz="quarter" idx="5"/>
          </p:nvPr>
        </p:nvSpPr>
        <p:spPr/>
        <p:txBody>
          <a:bodyPr/>
          <a:lstStyle/>
          <a:p>
            <a:fld id="{10153948-DE8F-5F42-BEA0-72F4743B6A18}" type="slidenum">
              <a:rPr lang="en-US" smtClean="0"/>
              <a:t>6</a:t>
            </a:fld>
            <a:endParaRPr lang="en-US"/>
          </a:p>
        </p:txBody>
      </p:sp>
    </p:spTree>
    <p:extLst>
      <p:ext uri="{BB962C8B-B14F-4D97-AF65-F5344CB8AC3E}">
        <p14:creationId xmlns:p14="http://schemas.microsoft.com/office/powerpoint/2010/main" val="3004474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moderation is interconnection of many processes.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0153948-DE8F-5F42-BEA0-72F4743B6A18}" type="slidenum">
              <a:rPr lang="en-US" smtClean="0"/>
              <a:t>7</a:t>
            </a:fld>
            <a:endParaRPr lang="en-US"/>
          </a:p>
        </p:txBody>
      </p:sp>
    </p:spTree>
    <p:extLst>
      <p:ext uri="{BB962C8B-B14F-4D97-AF65-F5344CB8AC3E}">
        <p14:creationId xmlns:p14="http://schemas.microsoft.com/office/powerpoint/2010/main" val="1074210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latin typeface="Times New Roman" panose="02020603050405020304" pitchFamily="18" charset="0"/>
                <a:cs typeface="Times New Roman" panose="02020603050405020304" pitchFamily="18" charset="0"/>
              </a:rPr>
              <a:t>Goals: </a:t>
            </a:r>
          </a:p>
          <a:p>
            <a:r>
              <a:rPr lang="en-US" sz="1200" dirty="0">
                <a:latin typeface="Times New Roman" panose="02020603050405020304" pitchFamily="18" charset="0"/>
                <a:cs typeface="Times New Roman" panose="02020603050405020304" pitchFamily="18" charset="0"/>
              </a:rPr>
              <a:t>What aspects have the research community studied content moderation. What are the research gaps that need to be addressed by research community?</a:t>
            </a:r>
          </a:p>
          <a:p>
            <a:r>
              <a:rPr lang="en-US" sz="1200" dirty="0">
                <a:latin typeface="Times New Roman" panose="02020603050405020304" pitchFamily="18" charset="0"/>
                <a:cs typeface="Times New Roman" panose="02020603050405020304" pitchFamily="18" charset="0"/>
              </a:rPr>
              <a:t>How does content moderation work in practice? How do different social media platforms moderate content?</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Times New Roman" panose="02020603050405020304" pitchFamily="18" charset="0"/>
                <a:cs typeface="Times New Roman" panose="02020603050405020304" pitchFamily="18" charset="0"/>
              </a:rPr>
              <a:t>With this we aim to obtain a comprehensive view of content moderation from the points of view of both the research community and real-world practices.</a:t>
            </a:r>
          </a:p>
          <a:p>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0153948-DE8F-5F42-BEA0-72F4743B6A18}" type="slidenum">
              <a:rPr lang="en-US" smtClean="0"/>
              <a:t>8</a:t>
            </a:fld>
            <a:endParaRPr lang="en-US"/>
          </a:p>
        </p:txBody>
      </p:sp>
    </p:spTree>
    <p:extLst>
      <p:ext uri="{BB962C8B-B14F-4D97-AF65-F5344CB8AC3E}">
        <p14:creationId xmlns:p14="http://schemas.microsoft.com/office/powerpoint/2010/main" val="2166985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the everchanging landscape of content moderation in research we collated 200+ </a:t>
            </a:r>
          </a:p>
        </p:txBody>
      </p:sp>
      <p:sp>
        <p:nvSpPr>
          <p:cNvPr id="4" name="Slide Number Placeholder 3"/>
          <p:cNvSpPr>
            <a:spLocks noGrp="1"/>
          </p:cNvSpPr>
          <p:nvPr>
            <p:ph type="sldNum" sz="quarter" idx="5"/>
          </p:nvPr>
        </p:nvSpPr>
        <p:spPr/>
        <p:txBody>
          <a:bodyPr/>
          <a:lstStyle/>
          <a:p>
            <a:fld id="{10153948-DE8F-5F42-BEA0-72F4743B6A18}" type="slidenum">
              <a:rPr lang="en-US" smtClean="0"/>
              <a:t>9</a:t>
            </a:fld>
            <a:endParaRPr lang="en-US"/>
          </a:p>
        </p:txBody>
      </p:sp>
    </p:spTree>
    <p:extLst>
      <p:ext uri="{BB962C8B-B14F-4D97-AF65-F5344CB8AC3E}">
        <p14:creationId xmlns:p14="http://schemas.microsoft.com/office/powerpoint/2010/main" val="3112149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7C1F4-D0B7-3E17-4E2D-A49513A23C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5F6B14-E0EF-483C-050E-E1048B0E5A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26734-9DB6-74DF-DC89-BCA7F02E6B81}"/>
              </a:ext>
            </a:extLst>
          </p:cNvPr>
          <p:cNvSpPr>
            <a:spLocks noGrp="1"/>
          </p:cNvSpPr>
          <p:nvPr>
            <p:ph type="dt" sz="half" idx="10"/>
          </p:nvPr>
        </p:nvSpPr>
        <p:spPr/>
        <p:txBody>
          <a:bodyPr/>
          <a:lstStyle/>
          <a:p>
            <a:fld id="{7C370396-58E2-824E-8EF8-DCE4432B635E}" type="datetime1">
              <a:rPr lang="en-US" smtClean="0"/>
              <a:t>7/1/23</a:t>
            </a:fld>
            <a:endParaRPr lang="en-US"/>
          </a:p>
        </p:txBody>
      </p:sp>
      <p:sp>
        <p:nvSpPr>
          <p:cNvPr id="5" name="Footer Placeholder 4">
            <a:extLst>
              <a:ext uri="{FF2B5EF4-FFF2-40B4-BE49-F238E27FC236}">
                <a16:creationId xmlns:a16="http://schemas.microsoft.com/office/drawing/2014/main" id="{66C07605-0032-AAA0-2838-6A21AA61D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5C698-9BC6-57FB-5BDF-0178597F610B}"/>
              </a:ext>
            </a:extLst>
          </p:cNvPr>
          <p:cNvSpPr>
            <a:spLocks noGrp="1"/>
          </p:cNvSpPr>
          <p:nvPr>
            <p:ph type="sldNum" sz="quarter" idx="12"/>
          </p:nvPr>
        </p:nvSpPr>
        <p:spPr/>
        <p:txBody>
          <a:bodyPr/>
          <a:lstStyle/>
          <a:p>
            <a:fld id="{F99D3118-21D7-054C-905D-9AB63FB0DF23}" type="slidenum">
              <a:rPr lang="en-US" smtClean="0"/>
              <a:t>‹#›</a:t>
            </a:fld>
            <a:endParaRPr lang="en-US"/>
          </a:p>
        </p:txBody>
      </p:sp>
    </p:spTree>
    <p:extLst>
      <p:ext uri="{BB962C8B-B14F-4D97-AF65-F5344CB8AC3E}">
        <p14:creationId xmlns:p14="http://schemas.microsoft.com/office/powerpoint/2010/main" val="274366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78D4-432B-8BAF-8B1D-0B13CCBF18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23B7D1-167F-896D-7387-85E24B9BEF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230E0-B2AE-0321-E0BB-8284A054993C}"/>
              </a:ext>
            </a:extLst>
          </p:cNvPr>
          <p:cNvSpPr>
            <a:spLocks noGrp="1"/>
          </p:cNvSpPr>
          <p:nvPr>
            <p:ph type="dt" sz="half" idx="10"/>
          </p:nvPr>
        </p:nvSpPr>
        <p:spPr/>
        <p:txBody>
          <a:bodyPr/>
          <a:lstStyle/>
          <a:p>
            <a:fld id="{3705D4EE-AAE6-4B4D-93FF-04888C80C23B}" type="datetime1">
              <a:rPr lang="en-US" smtClean="0"/>
              <a:t>7/1/23</a:t>
            </a:fld>
            <a:endParaRPr lang="en-US"/>
          </a:p>
        </p:txBody>
      </p:sp>
      <p:sp>
        <p:nvSpPr>
          <p:cNvPr id="5" name="Footer Placeholder 4">
            <a:extLst>
              <a:ext uri="{FF2B5EF4-FFF2-40B4-BE49-F238E27FC236}">
                <a16:creationId xmlns:a16="http://schemas.microsoft.com/office/drawing/2014/main" id="{F35EEC76-A13B-FE98-4185-FD8DA76B2C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66DFF4-AE36-B6D1-6A6E-532756FB1111}"/>
              </a:ext>
            </a:extLst>
          </p:cNvPr>
          <p:cNvSpPr>
            <a:spLocks noGrp="1"/>
          </p:cNvSpPr>
          <p:nvPr>
            <p:ph type="sldNum" sz="quarter" idx="12"/>
          </p:nvPr>
        </p:nvSpPr>
        <p:spPr/>
        <p:txBody>
          <a:bodyPr/>
          <a:lstStyle/>
          <a:p>
            <a:fld id="{F99D3118-21D7-054C-905D-9AB63FB0DF23}" type="slidenum">
              <a:rPr lang="en-US" smtClean="0"/>
              <a:t>‹#›</a:t>
            </a:fld>
            <a:endParaRPr lang="en-US"/>
          </a:p>
        </p:txBody>
      </p:sp>
    </p:spTree>
    <p:extLst>
      <p:ext uri="{BB962C8B-B14F-4D97-AF65-F5344CB8AC3E}">
        <p14:creationId xmlns:p14="http://schemas.microsoft.com/office/powerpoint/2010/main" val="4245199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773AF7-1858-C0F5-3A7B-9F3C955EB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C787A7-5EA3-3F49-5028-5C337B8429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97075-7965-A4D0-4CA8-895A819CE494}"/>
              </a:ext>
            </a:extLst>
          </p:cNvPr>
          <p:cNvSpPr>
            <a:spLocks noGrp="1"/>
          </p:cNvSpPr>
          <p:nvPr>
            <p:ph type="dt" sz="half" idx="10"/>
          </p:nvPr>
        </p:nvSpPr>
        <p:spPr/>
        <p:txBody>
          <a:bodyPr/>
          <a:lstStyle/>
          <a:p>
            <a:fld id="{91FC5D64-7F95-A442-AE5A-946C7EC5B04D}" type="datetime1">
              <a:rPr lang="en-US" smtClean="0"/>
              <a:t>7/1/23</a:t>
            </a:fld>
            <a:endParaRPr lang="en-US"/>
          </a:p>
        </p:txBody>
      </p:sp>
      <p:sp>
        <p:nvSpPr>
          <p:cNvPr id="5" name="Footer Placeholder 4">
            <a:extLst>
              <a:ext uri="{FF2B5EF4-FFF2-40B4-BE49-F238E27FC236}">
                <a16:creationId xmlns:a16="http://schemas.microsoft.com/office/drawing/2014/main" id="{432678B4-EB73-D5C8-D081-B30F5E9ED4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3769A-390F-66EA-D670-A9986436F6B9}"/>
              </a:ext>
            </a:extLst>
          </p:cNvPr>
          <p:cNvSpPr>
            <a:spLocks noGrp="1"/>
          </p:cNvSpPr>
          <p:nvPr>
            <p:ph type="sldNum" sz="quarter" idx="12"/>
          </p:nvPr>
        </p:nvSpPr>
        <p:spPr/>
        <p:txBody>
          <a:bodyPr/>
          <a:lstStyle/>
          <a:p>
            <a:fld id="{F99D3118-21D7-054C-905D-9AB63FB0DF23}" type="slidenum">
              <a:rPr lang="en-US" smtClean="0"/>
              <a:t>‹#›</a:t>
            </a:fld>
            <a:endParaRPr lang="en-US"/>
          </a:p>
        </p:txBody>
      </p:sp>
    </p:spTree>
    <p:extLst>
      <p:ext uri="{BB962C8B-B14F-4D97-AF65-F5344CB8AC3E}">
        <p14:creationId xmlns:p14="http://schemas.microsoft.com/office/powerpoint/2010/main" val="242021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B80A-93F2-9E35-F6FD-295343DE84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56972B-E0B9-E717-0DDD-AED5B9CFFE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49D99-52D1-F4C7-CA22-8EE2442C9AC3}"/>
              </a:ext>
            </a:extLst>
          </p:cNvPr>
          <p:cNvSpPr>
            <a:spLocks noGrp="1"/>
          </p:cNvSpPr>
          <p:nvPr>
            <p:ph type="dt" sz="half" idx="10"/>
          </p:nvPr>
        </p:nvSpPr>
        <p:spPr/>
        <p:txBody>
          <a:bodyPr/>
          <a:lstStyle/>
          <a:p>
            <a:fld id="{35B08D0F-F947-194D-BA9B-99199ADA3DBB}" type="datetime1">
              <a:rPr lang="en-US" smtClean="0"/>
              <a:t>7/1/23</a:t>
            </a:fld>
            <a:endParaRPr lang="en-US"/>
          </a:p>
        </p:txBody>
      </p:sp>
      <p:sp>
        <p:nvSpPr>
          <p:cNvPr id="5" name="Footer Placeholder 4">
            <a:extLst>
              <a:ext uri="{FF2B5EF4-FFF2-40B4-BE49-F238E27FC236}">
                <a16:creationId xmlns:a16="http://schemas.microsoft.com/office/drawing/2014/main" id="{94699E91-923D-535A-6DF7-D6307A7C13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2F080-34C8-7339-E617-7554D36E06EC}"/>
              </a:ext>
            </a:extLst>
          </p:cNvPr>
          <p:cNvSpPr>
            <a:spLocks noGrp="1"/>
          </p:cNvSpPr>
          <p:nvPr>
            <p:ph type="sldNum" sz="quarter" idx="12"/>
          </p:nvPr>
        </p:nvSpPr>
        <p:spPr/>
        <p:txBody>
          <a:bodyPr/>
          <a:lstStyle/>
          <a:p>
            <a:fld id="{F99D3118-21D7-054C-905D-9AB63FB0DF23}" type="slidenum">
              <a:rPr lang="en-US" smtClean="0"/>
              <a:t>‹#›</a:t>
            </a:fld>
            <a:endParaRPr lang="en-US"/>
          </a:p>
        </p:txBody>
      </p:sp>
    </p:spTree>
    <p:extLst>
      <p:ext uri="{BB962C8B-B14F-4D97-AF65-F5344CB8AC3E}">
        <p14:creationId xmlns:p14="http://schemas.microsoft.com/office/powerpoint/2010/main" val="4037420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83-A132-F466-228C-13A9589ACF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AF1489-5625-BF12-708A-95CF1BB668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684E48-F703-051A-D052-C560F7EC8360}"/>
              </a:ext>
            </a:extLst>
          </p:cNvPr>
          <p:cNvSpPr>
            <a:spLocks noGrp="1"/>
          </p:cNvSpPr>
          <p:nvPr>
            <p:ph type="dt" sz="half" idx="10"/>
          </p:nvPr>
        </p:nvSpPr>
        <p:spPr/>
        <p:txBody>
          <a:bodyPr/>
          <a:lstStyle/>
          <a:p>
            <a:fld id="{C0B45CBE-BEAF-F74E-90DC-4AC5EE631825}" type="datetime1">
              <a:rPr lang="en-US" smtClean="0"/>
              <a:t>7/1/23</a:t>
            </a:fld>
            <a:endParaRPr lang="en-US"/>
          </a:p>
        </p:txBody>
      </p:sp>
      <p:sp>
        <p:nvSpPr>
          <p:cNvPr id="5" name="Footer Placeholder 4">
            <a:extLst>
              <a:ext uri="{FF2B5EF4-FFF2-40B4-BE49-F238E27FC236}">
                <a16:creationId xmlns:a16="http://schemas.microsoft.com/office/drawing/2014/main" id="{D1C3CA28-67D2-45B8-8180-DF39896BB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C0FC63-C752-D23D-75A6-3BF90010352D}"/>
              </a:ext>
            </a:extLst>
          </p:cNvPr>
          <p:cNvSpPr>
            <a:spLocks noGrp="1"/>
          </p:cNvSpPr>
          <p:nvPr>
            <p:ph type="sldNum" sz="quarter" idx="12"/>
          </p:nvPr>
        </p:nvSpPr>
        <p:spPr/>
        <p:txBody>
          <a:bodyPr/>
          <a:lstStyle/>
          <a:p>
            <a:fld id="{F99D3118-21D7-054C-905D-9AB63FB0DF23}" type="slidenum">
              <a:rPr lang="en-US" smtClean="0"/>
              <a:t>‹#›</a:t>
            </a:fld>
            <a:endParaRPr lang="en-US"/>
          </a:p>
        </p:txBody>
      </p:sp>
    </p:spTree>
    <p:extLst>
      <p:ext uri="{BB962C8B-B14F-4D97-AF65-F5344CB8AC3E}">
        <p14:creationId xmlns:p14="http://schemas.microsoft.com/office/powerpoint/2010/main" val="2006687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342C-4B11-441D-7CB9-B09A8EEA61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3F9852-6D80-7801-2A90-E9515874EB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BD7EBB-62D0-049E-943F-58FC9EE6B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F92B5A-A56C-87B0-14AD-183C7E64EED9}"/>
              </a:ext>
            </a:extLst>
          </p:cNvPr>
          <p:cNvSpPr>
            <a:spLocks noGrp="1"/>
          </p:cNvSpPr>
          <p:nvPr>
            <p:ph type="dt" sz="half" idx="10"/>
          </p:nvPr>
        </p:nvSpPr>
        <p:spPr/>
        <p:txBody>
          <a:bodyPr/>
          <a:lstStyle/>
          <a:p>
            <a:fld id="{D401001A-A5BE-E043-BBE4-BDD750074BC2}" type="datetime1">
              <a:rPr lang="en-US" smtClean="0"/>
              <a:t>7/1/23</a:t>
            </a:fld>
            <a:endParaRPr lang="en-US"/>
          </a:p>
        </p:txBody>
      </p:sp>
      <p:sp>
        <p:nvSpPr>
          <p:cNvPr id="6" name="Footer Placeholder 5">
            <a:extLst>
              <a:ext uri="{FF2B5EF4-FFF2-40B4-BE49-F238E27FC236}">
                <a16:creationId xmlns:a16="http://schemas.microsoft.com/office/drawing/2014/main" id="{C39CE9C3-725D-D09E-6FC2-5726C6C995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35519F-AFD8-1BBE-6FAA-E5F718BAF81E}"/>
              </a:ext>
            </a:extLst>
          </p:cNvPr>
          <p:cNvSpPr>
            <a:spLocks noGrp="1"/>
          </p:cNvSpPr>
          <p:nvPr>
            <p:ph type="sldNum" sz="quarter" idx="12"/>
          </p:nvPr>
        </p:nvSpPr>
        <p:spPr/>
        <p:txBody>
          <a:bodyPr/>
          <a:lstStyle/>
          <a:p>
            <a:fld id="{F99D3118-21D7-054C-905D-9AB63FB0DF23}" type="slidenum">
              <a:rPr lang="en-US" smtClean="0"/>
              <a:t>‹#›</a:t>
            </a:fld>
            <a:endParaRPr lang="en-US"/>
          </a:p>
        </p:txBody>
      </p:sp>
    </p:spTree>
    <p:extLst>
      <p:ext uri="{BB962C8B-B14F-4D97-AF65-F5344CB8AC3E}">
        <p14:creationId xmlns:p14="http://schemas.microsoft.com/office/powerpoint/2010/main" val="781451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CEE20-EE19-F6D1-5071-80045F1BF2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93C2B7-4162-E793-7D6C-C86FB20035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2B0BE7-615F-3C31-16C4-BC373B82C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E133C-F92D-DBF5-147C-C8435F45A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1019E1-7B26-3E42-2718-AD3D06AE0F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0DBD9-63D5-3F72-8AD0-54CC72D8F985}"/>
              </a:ext>
            </a:extLst>
          </p:cNvPr>
          <p:cNvSpPr>
            <a:spLocks noGrp="1"/>
          </p:cNvSpPr>
          <p:nvPr>
            <p:ph type="dt" sz="half" idx="10"/>
          </p:nvPr>
        </p:nvSpPr>
        <p:spPr/>
        <p:txBody>
          <a:bodyPr/>
          <a:lstStyle/>
          <a:p>
            <a:fld id="{F0D6BE8A-3B4D-0B42-AB21-8A2585607FC5}" type="datetime1">
              <a:rPr lang="en-US" smtClean="0"/>
              <a:t>7/1/23</a:t>
            </a:fld>
            <a:endParaRPr lang="en-US"/>
          </a:p>
        </p:txBody>
      </p:sp>
      <p:sp>
        <p:nvSpPr>
          <p:cNvPr id="8" name="Footer Placeholder 7">
            <a:extLst>
              <a:ext uri="{FF2B5EF4-FFF2-40B4-BE49-F238E27FC236}">
                <a16:creationId xmlns:a16="http://schemas.microsoft.com/office/drawing/2014/main" id="{64C8064F-32DF-8FF5-5F18-1113ADB3BC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859E8F-86E2-C28F-4874-660F1A317464}"/>
              </a:ext>
            </a:extLst>
          </p:cNvPr>
          <p:cNvSpPr>
            <a:spLocks noGrp="1"/>
          </p:cNvSpPr>
          <p:nvPr>
            <p:ph type="sldNum" sz="quarter" idx="12"/>
          </p:nvPr>
        </p:nvSpPr>
        <p:spPr/>
        <p:txBody>
          <a:bodyPr/>
          <a:lstStyle/>
          <a:p>
            <a:fld id="{F99D3118-21D7-054C-905D-9AB63FB0DF23}" type="slidenum">
              <a:rPr lang="en-US" smtClean="0"/>
              <a:t>‹#›</a:t>
            </a:fld>
            <a:endParaRPr lang="en-US"/>
          </a:p>
        </p:txBody>
      </p:sp>
    </p:spTree>
    <p:extLst>
      <p:ext uri="{BB962C8B-B14F-4D97-AF65-F5344CB8AC3E}">
        <p14:creationId xmlns:p14="http://schemas.microsoft.com/office/powerpoint/2010/main" val="3145418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874EC-C2FC-4250-3951-D7A5A09450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DF988C-3AA8-5B37-1952-E2312B3AFA4D}"/>
              </a:ext>
            </a:extLst>
          </p:cNvPr>
          <p:cNvSpPr>
            <a:spLocks noGrp="1"/>
          </p:cNvSpPr>
          <p:nvPr>
            <p:ph type="dt" sz="half" idx="10"/>
          </p:nvPr>
        </p:nvSpPr>
        <p:spPr/>
        <p:txBody>
          <a:bodyPr/>
          <a:lstStyle/>
          <a:p>
            <a:fld id="{834738B6-30F7-BD4E-A4F7-E0A4523DB6C6}" type="datetime1">
              <a:rPr lang="en-US" smtClean="0"/>
              <a:t>7/1/23</a:t>
            </a:fld>
            <a:endParaRPr lang="en-US"/>
          </a:p>
        </p:txBody>
      </p:sp>
      <p:sp>
        <p:nvSpPr>
          <p:cNvPr id="4" name="Footer Placeholder 3">
            <a:extLst>
              <a:ext uri="{FF2B5EF4-FFF2-40B4-BE49-F238E27FC236}">
                <a16:creationId xmlns:a16="http://schemas.microsoft.com/office/drawing/2014/main" id="{2745F12D-BEB6-58AE-5333-9EAA6C490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C256F0-C641-2D67-010F-95FA4BEFFA2C}"/>
              </a:ext>
            </a:extLst>
          </p:cNvPr>
          <p:cNvSpPr>
            <a:spLocks noGrp="1"/>
          </p:cNvSpPr>
          <p:nvPr>
            <p:ph type="sldNum" sz="quarter" idx="12"/>
          </p:nvPr>
        </p:nvSpPr>
        <p:spPr/>
        <p:txBody>
          <a:bodyPr/>
          <a:lstStyle/>
          <a:p>
            <a:fld id="{F99D3118-21D7-054C-905D-9AB63FB0DF23}" type="slidenum">
              <a:rPr lang="en-US" smtClean="0"/>
              <a:t>‹#›</a:t>
            </a:fld>
            <a:endParaRPr lang="en-US"/>
          </a:p>
        </p:txBody>
      </p:sp>
    </p:spTree>
    <p:extLst>
      <p:ext uri="{BB962C8B-B14F-4D97-AF65-F5344CB8AC3E}">
        <p14:creationId xmlns:p14="http://schemas.microsoft.com/office/powerpoint/2010/main" val="2834189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D1C4D9-E0F5-8204-54B5-5D63C6699F33}"/>
              </a:ext>
            </a:extLst>
          </p:cNvPr>
          <p:cNvSpPr>
            <a:spLocks noGrp="1"/>
          </p:cNvSpPr>
          <p:nvPr>
            <p:ph type="dt" sz="half" idx="10"/>
          </p:nvPr>
        </p:nvSpPr>
        <p:spPr/>
        <p:txBody>
          <a:bodyPr/>
          <a:lstStyle/>
          <a:p>
            <a:fld id="{C27F89B5-6EED-A146-8999-50A1770EAA74}" type="datetime1">
              <a:rPr lang="en-US" smtClean="0"/>
              <a:t>7/1/23</a:t>
            </a:fld>
            <a:endParaRPr lang="en-US"/>
          </a:p>
        </p:txBody>
      </p:sp>
      <p:sp>
        <p:nvSpPr>
          <p:cNvPr id="3" name="Footer Placeholder 2">
            <a:extLst>
              <a:ext uri="{FF2B5EF4-FFF2-40B4-BE49-F238E27FC236}">
                <a16:creationId xmlns:a16="http://schemas.microsoft.com/office/drawing/2014/main" id="{3279ADEC-EF7B-41C0-3B16-7E5BE3EB4E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BB5127-947F-D27D-83A5-CB479DB446E0}"/>
              </a:ext>
            </a:extLst>
          </p:cNvPr>
          <p:cNvSpPr>
            <a:spLocks noGrp="1"/>
          </p:cNvSpPr>
          <p:nvPr>
            <p:ph type="sldNum" sz="quarter" idx="12"/>
          </p:nvPr>
        </p:nvSpPr>
        <p:spPr/>
        <p:txBody>
          <a:bodyPr/>
          <a:lstStyle/>
          <a:p>
            <a:fld id="{F99D3118-21D7-054C-905D-9AB63FB0DF23}" type="slidenum">
              <a:rPr lang="en-US" smtClean="0"/>
              <a:t>‹#›</a:t>
            </a:fld>
            <a:endParaRPr lang="en-US"/>
          </a:p>
        </p:txBody>
      </p:sp>
    </p:spTree>
    <p:extLst>
      <p:ext uri="{BB962C8B-B14F-4D97-AF65-F5344CB8AC3E}">
        <p14:creationId xmlns:p14="http://schemas.microsoft.com/office/powerpoint/2010/main" val="1516541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6D4E6-8DA8-E9CF-5409-A44AC2327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E02F4B-B5C0-5D16-6E71-B6330FB300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1FE0C-8AB6-E142-4AEF-754813682B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FC5314-FD06-1CE7-4E71-2D6DBE32EE9C}"/>
              </a:ext>
            </a:extLst>
          </p:cNvPr>
          <p:cNvSpPr>
            <a:spLocks noGrp="1"/>
          </p:cNvSpPr>
          <p:nvPr>
            <p:ph type="dt" sz="half" idx="10"/>
          </p:nvPr>
        </p:nvSpPr>
        <p:spPr/>
        <p:txBody>
          <a:bodyPr/>
          <a:lstStyle/>
          <a:p>
            <a:fld id="{B6FE863F-D6E0-2F4A-86C3-DF8914A76288}" type="datetime1">
              <a:rPr lang="en-US" smtClean="0"/>
              <a:t>7/1/23</a:t>
            </a:fld>
            <a:endParaRPr lang="en-US"/>
          </a:p>
        </p:txBody>
      </p:sp>
      <p:sp>
        <p:nvSpPr>
          <p:cNvPr id="6" name="Footer Placeholder 5">
            <a:extLst>
              <a:ext uri="{FF2B5EF4-FFF2-40B4-BE49-F238E27FC236}">
                <a16:creationId xmlns:a16="http://schemas.microsoft.com/office/drawing/2014/main" id="{0E0FBB22-1EAB-7306-9308-532A24E7B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BCAC17-1E97-B2D2-CE45-BF50F790F874}"/>
              </a:ext>
            </a:extLst>
          </p:cNvPr>
          <p:cNvSpPr>
            <a:spLocks noGrp="1"/>
          </p:cNvSpPr>
          <p:nvPr>
            <p:ph type="sldNum" sz="quarter" idx="12"/>
          </p:nvPr>
        </p:nvSpPr>
        <p:spPr/>
        <p:txBody>
          <a:bodyPr/>
          <a:lstStyle/>
          <a:p>
            <a:fld id="{F99D3118-21D7-054C-905D-9AB63FB0DF23}" type="slidenum">
              <a:rPr lang="en-US" smtClean="0"/>
              <a:t>‹#›</a:t>
            </a:fld>
            <a:endParaRPr lang="en-US"/>
          </a:p>
        </p:txBody>
      </p:sp>
    </p:spTree>
    <p:extLst>
      <p:ext uri="{BB962C8B-B14F-4D97-AF65-F5344CB8AC3E}">
        <p14:creationId xmlns:p14="http://schemas.microsoft.com/office/powerpoint/2010/main" val="1292957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01CA5-FAD8-DF87-52A5-1A30A8F80C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7BD497-6923-23F8-2B1E-0487CA6F86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833FC0-8412-9E2B-9E55-1736B8D95D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A86607-1379-59FA-C681-586534C30E0B}"/>
              </a:ext>
            </a:extLst>
          </p:cNvPr>
          <p:cNvSpPr>
            <a:spLocks noGrp="1"/>
          </p:cNvSpPr>
          <p:nvPr>
            <p:ph type="dt" sz="half" idx="10"/>
          </p:nvPr>
        </p:nvSpPr>
        <p:spPr/>
        <p:txBody>
          <a:bodyPr/>
          <a:lstStyle/>
          <a:p>
            <a:fld id="{51BBECAC-59D4-E744-A223-7D3C5A3C67EF}" type="datetime1">
              <a:rPr lang="en-US" smtClean="0"/>
              <a:t>7/1/23</a:t>
            </a:fld>
            <a:endParaRPr lang="en-US"/>
          </a:p>
        </p:txBody>
      </p:sp>
      <p:sp>
        <p:nvSpPr>
          <p:cNvPr id="6" name="Footer Placeholder 5">
            <a:extLst>
              <a:ext uri="{FF2B5EF4-FFF2-40B4-BE49-F238E27FC236}">
                <a16:creationId xmlns:a16="http://schemas.microsoft.com/office/drawing/2014/main" id="{9057D796-E022-D19A-AE75-4D22AC0686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76EAD-E764-1F19-67F6-C75B7F93F36E}"/>
              </a:ext>
            </a:extLst>
          </p:cNvPr>
          <p:cNvSpPr>
            <a:spLocks noGrp="1"/>
          </p:cNvSpPr>
          <p:nvPr>
            <p:ph type="sldNum" sz="quarter" idx="12"/>
          </p:nvPr>
        </p:nvSpPr>
        <p:spPr/>
        <p:txBody>
          <a:bodyPr/>
          <a:lstStyle/>
          <a:p>
            <a:fld id="{F99D3118-21D7-054C-905D-9AB63FB0DF23}" type="slidenum">
              <a:rPr lang="en-US" smtClean="0"/>
              <a:t>‹#›</a:t>
            </a:fld>
            <a:endParaRPr lang="en-US"/>
          </a:p>
        </p:txBody>
      </p:sp>
    </p:spTree>
    <p:extLst>
      <p:ext uri="{BB962C8B-B14F-4D97-AF65-F5344CB8AC3E}">
        <p14:creationId xmlns:p14="http://schemas.microsoft.com/office/powerpoint/2010/main" val="491939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560E4D-AFE2-D40A-1C62-D8284CD798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6DD560-BCA7-34F3-1FF5-2BA6980CE5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BF60E8-CF67-AD0F-FED6-B273B13C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CD3992-ED1A-414F-9A0F-CD53B604B73D}" type="datetime1">
              <a:rPr lang="en-US" smtClean="0"/>
              <a:t>7/1/23</a:t>
            </a:fld>
            <a:endParaRPr lang="en-US"/>
          </a:p>
        </p:txBody>
      </p:sp>
      <p:sp>
        <p:nvSpPr>
          <p:cNvPr id="5" name="Footer Placeholder 4">
            <a:extLst>
              <a:ext uri="{FF2B5EF4-FFF2-40B4-BE49-F238E27FC236}">
                <a16:creationId xmlns:a16="http://schemas.microsoft.com/office/drawing/2014/main" id="{5D93E7ED-F8AD-8FEC-6282-12349C84E5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7917AD-41F0-C710-B7FC-AB8CC0A8BC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D3118-21D7-054C-905D-9AB63FB0DF23}" type="slidenum">
              <a:rPr lang="en-US" smtClean="0"/>
              <a:t>‹#›</a:t>
            </a:fld>
            <a:endParaRPr lang="en-US"/>
          </a:p>
        </p:txBody>
      </p:sp>
    </p:spTree>
    <p:extLst>
      <p:ext uri="{BB962C8B-B14F-4D97-AF65-F5344CB8AC3E}">
        <p14:creationId xmlns:p14="http://schemas.microsoft.com/office/powerpoint/2010/main" val="2756404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CA2C-07CE-686A-77FD-3387FA449FA3}"/>
              </a:ext>
            </a:extLst>
          </p:cNvPr>
          <p:cNvSpPr>
            <a:spLocks noGrp="1"/>
          </p:cNvSpPr>
          <p:nvPr>
            <p:ph type="ctrTitle"/>
          </p:nvPr>
        </p:nvSpPr>
        <p:spPr>
          <a:xfrm>
            <a:off x="385480" y="473869"/>
            <a:ext cx="11564471" cy="2387600"/>
          </a:xfrm>
        </p:spPr>
        <p:txBody>
          <a:bodyPr>
            <a:normAutofit fontScale="90000"/>
          </a:bodyPr>
          <a:lstStyle/>
          <a:p>
            <a:br>
              <a:rPr lang="en-US" dirty="0">
                <a:solidFill>
                  <a:srgbClr val="C00000"/>
                </a:solidFill>
                <a:latin typeface="Times New Roman" panose="02020603050405020304" pitchFamily="18" charset="0"/>
                <a:cs typeface="Times New Roman" panose="02020603050405020304" pitchFamily="18" charset="0"/>
              </a:rPr>
            </a:br>
            <a:r>
              <a:rPr lang="en-US" sz="5300" b="1" dirty="0">
                <a:solidFill>
                  <a:srgbClr val="C00000"/>
                </a:solidFill>
                <a:latin typeface="Times New Roman" panose="02020603050405020304" pitchFamily="18" charset="0"/>
                <a:cs typeface="Times New Roman" panose="02020603050405020304" pitchFamily="18" charset="0"/>
              </a:rPr>
              <a:t>SoK: </a:t>
            </a:r>
            <a:r>
              <a:rPr lang="en-US" sz="5300" b="1" i="0" dirty="0">
                <a:solidFill>
                  <a:srgbClr val="C00000"/>
                </a:solidFill>
                <a:effectLst/>
                <a:latin typeface="Times New Roman" panose="02020603050405020304" pitchFamily="18" charset="0"/>
                <a:cs typeface="Times New Roman" panose="02020603050405020304" pitchFamily="18" charset="0"/>
              </a:rPr>
              <a:t>Content Moderation in Social Media, from Guidelines to Enforcement, and Research to Practice</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EF88B652-044C-E9BD-ECB9-275B742ABA97}"/>
              </a:ext>
            </a:extLst>
          </p:cNvPr>
          <p:cNvSpPr>
            <a:spLocks noGrp="1"/>
          </p:cNvSpPr>
          <p:nvPr>
            <p:ph type="subTitle" idx="1"/>
          </p:nvPr>
        </p:nvSpPr>
        <p:spPr>
          <a:xfrm>
            <a:off x="385480" y="3047644"/>
            <a:ext cx="11119883" cy="1655762"/>
          </a:xfrm>
        </p:spPr>
        <p:txBody>
          <a:bodyPr/>
          <a:lstStyle/>
          <a:p>
            <a:r>
              <a:rPr lang="en-US" b="1" dirty="0">
                <a:latin typeface="Times New Roman" panose="02020603050405020304" pitchFamily="18" charset="0"/>
                <a:cs typeface="Times New Roman" panose="02020603050405020304" pitchFamily="18" charset="0"/>
              </a:rPr>
              <a:t>Mohit Singhal*, </a:t>
            </a:r>
            <a:r>
              <a:rPr lang="en-US" dirty="0">
                <a:latin typeface="Times New Roman" panose="02020603050405020304" pitchFamily="18" charset="0"/>
                <a:cs typeface="Times New Roman" panose="02020603050405020304" pitchFamily="18" charset="0"/>
              </a:rPr>
              <a:t>Chen Ling^, </a:t>
            </a:r>
            <a:r>
              <a:rPr lang="en-US" dirty="0" err="1">
                <a:latin typeface="Times New Roman" panose="02020603050405020304" pitchFamily="18" charset="0"/>
                <a:cs typeface="Times New Roman" panose="02020603050405020304" pitchFamily="18" charset="0"/>
              </a:rPr>
              <a:t>Pujan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Paudel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Poojitha</a:t>
            </a:r>
            <a:r>
              <a:rPr lang="en-US" dirty="0">
                <a:latin typeface="Times New Roman" panose="02020603050405020304" pitchFamily="18" charset="0"/>
                <a:cs typeface="Times New Roman" panose="02020603050405020304" pitchFamily="18" charset="0"/>
              </a:rPr>
              <a:t> Thota*, Nihal Kumarswamy*, Gianluca </a:t>
            </a:r>
            <a:r>
              <a:rPr lang="en-US" dirty="0" err="1">
                <a:latin typeface="Times New Roman" panose="02020603050405020304" pitchFamily="18" charset="0"/>
                <a:cs typeface="Times New Roman" panose="02020603050405020304" pitchFamily="18" charset="0"/>
              </a:rPr>
              <a:t>Stringhini</a:t>
            </a:r>
            <a:r>
              <a:rPr lang="en-US" dirty="0">
                <a:latin typeface="Times New Roman" panose="02020603050405020304" pitchFamily="18" charset="0"/>
                <a:cs typeface="Times New Roman" panose="02020603050405020304" pitchFamily="18" charset="0"/>
              </a:rPr>
              <a:t>^, Shirin </a:t>
            </a:r>
            <a:r>
              <a:rPr lang="en-US" dirty="0" err="1">
                <a:latin typeface="Times New Roman" panose="02020603050405020304" pitchFamily="18" charset="0"/>
                <a:cs typeface="Times New Roman" panose="02020603050405020304" pitchFamily="18" charset="0"/>
              </a:rPr>
              <a:t>Nilizadeh</a:t>
            </a:r>
            <a:r>
              <a:rPr lang="en-US"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*The University of Texas at Arlington, ^Boston University</a:t>
            </a:r>
          </a:p>
          <a:p>
            <a:endParaRPr lang="en-US" dirty="0">
              <a:latin typeface="Times New Roman" panose="02020603050405020304" pitchFamily="18" charset="0"/>
              <a:cs typeface="Times New Roman" panose="02020603050405020304" pitchFamily="18" charset="0"/>
            </a:endParaRPr>
          </a:p>
        </p:txBody>
      </p:sp>
      <p:pic>
        <p:nvPicPr>
          <p:cNvPr id="5" name="Picture 4" descr="A picture containing star, symbol, astronomy&#10;&#10;Description automatically generated">
            <a:extLst>
              <a:ext uri="{FF2B5EF4-FFF2-40B4-BE49-F238E27FC236}">
                <a16:creationId xmlns:a16="http://schemas.microsoft.com/office/drawing/2014/main" id="{E9FDA5D7-5FDC-32AE-D3B6-1DBF38B9E5F3}"/>
              </a:ext>
            </a:extLst>
          </p:cNvPr>
          <p:cNvPicPr>
            <a:picLocks noChangeAspect="1"/>
          </p:cNvPicPr>
          <p:nvPr/>
        </p:nvPicPr>
        <p:blipFill>
          <a:blip r:embed="rId3"/>
          <a:stretch>
            <a:fillRect/>
          </a:stretch>
        </p:blipFill>
        <p:spPr>
          <a:xfrm>
            <a:off x="2714409" y="4562248"/>
            <a:ext cx="2758544" cy="881441"/>
          </a:xfrm>
          <a:prstGeom prst="rect">
            <a:avLst/>
          </a:prstGeom>
        </p:spPr>
      </p:pic>
      <p:pic>
        <p:nvPicPr>
          <p:cNvPr id="7" name="Picture 6" descr="A red sign with white text&#10;&#10;Description automatically generated with medium confidence">
            <a:extLst>
              <a:ext uri="{FF2B5EF4-FFF2-40B4-BE49-F238E27FC236}">
                <a16:creationId xmlns:a16="http://schemas.microsoft.com/office/drawing/2014/main" id="{B043EB6C-43BC-F74E-F635-C598E502C3B5}"/>
              </a:ext>
            </a:extLst>
          </p:cNvPr>
          <p:cNvPicPr>
            <a:picLocks noChangeAspect="1"/>
          </p:cNvPicPr>
          <p:nvPr/>
        </p:nvPicPr>
        <p:blipFill>
          <a:blip r:embed="rId4"/>
          <a:stretch>
            <a:fillRect/>
          </a:stretch>
        </p:blipFill>
        <p:spPr>
          <a:xfrm>
            <a:off x="5945421" y="4500062"/>
            <a:ext cx="2243446" cy="1005812"/>
          </a:xfrm>
          <a:prstGeom prst="rect">
            <a:avLst/>
          </a:prstGeom>
        </p:spPr>
      </p:pic>
      <p:sp>
        <p:nvSpPr>
          <p:cNvPr id="8" name="TextBox 7">
            <a:extLst>
              <a:ext uri="{FF2B5EF4-FFF2-40B4-BE49-F238E27FC236}">
                <a16:creationId xmlns:a16="http://schemas.microsoft.com/office/drawing/2014/main" id="{F4B67B74-3386-FBE8-8EA4-A50E8BDCFDF1}"/>
              </a:ext>
            </a:extLst>
          </p:cNvPr>
          <p:cNvSpPr txBox="1"/>
          <p:nvPr/>
        </p:nvSpPr>
        <p:spPr>
          <a:xfrm>
            <a:off x="1492623" y="5816040"/>
            <a:ext cx="9206753" cy="369332"/>
          </a:xfrm>
          <a:prstGeom prst="rect">
            <a:avLst/>
          </a:prstGeom>
          <a:noFill/>
        </p:spPr>
        <p:txBody>
          <a:bodyPr wrap="square" rtlCol="0">
            <a:spAutoFit/>
          </a:bodyPr>
          <a:lstStyle/>
          <a:p>
            <a:pPr algn="ctr"/>
            <a:r>
              <a:rPr lang="en-US" b="1" i="0" dirty="0">
                <a:solidFill>
                  <a:srgbClr val="990000"/>
                </a:solidFill>
                <a:effectLst/>
                <a:latin typeface="Merriweather" panose="020F0502020204030204" pitchFamily="34" charset="0"/>
              </a:rPr>
              <a:t>The 8th IEEE European Symposium on Security and Privacy</a:t>
            </a:r>
            <a:endParaRPr lang="en-US" dirty="0"/>
          </a:p>
        </p:txBody>
      </p:sp>
      <p:sp>
        <p:nvSpPr>
          <p:cNvPr id="9" name="TextBox 8">
            <a:extLst>
              <a:ext uri="{FF2B5EF4-FFF2-40B4-BE49-F238E27FC236}">
                <a16:creationId xmlns:a16="http://schemas.microsoft.com/office/drawing/2014/main" id="{8961A307-1735-FED3-5B62-4CFFA745396F}"/>
              </a:ext>
            </a:extLst>
          </p:cNvPr>
          <p:cNvSpPr txBox="1"/>
          <p:nvPr/>
        </p:nvSpPr>
        <p:spPr>
          <a:xfrm>
            <a:off x="4926105" y="6327646"/>
            <a:ext cx="2339788"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July 6</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2023</a:t>
            </a:r>
            <a:endParaRPr lang="en-US"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582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CF43-3267-E2CB-F180-13C8FC8A3940}"/>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Using the open coding process, three authors categorized all the papers</a:t>
            </a:r>
          </a:p>
        </p:txBody>
      </p:sp>
      <p:graphicFrame>
        <p:nvGraphicFramePr>
          <p:cNvPr id="5" name="Content Placeholder 4">
            <a:extLst>
              <a:ext uri="{FF2B5EF4-FFF2-40B4-BE49-F238E27FC236}">
                <a16:creationId xmlns:a16="http://schemas.microsoft.com/office/drawing/2014/main" id="{9301E5A8-C134-4E28-423D-CF82C07BA0D9}"/>
              </a:ext>
            </a:extLst>
          </p:cNvPr>
          <p:cNvGraphicFramePr>
            <a:graphicFrameLocks noGrp="1"/>
          </p:cNvGraphicFramePr>
          <p:nvPr>
            <p:ph idx="1"/>
            <p:extLst>
              <p:ext uri="{D42A27DB-BD31-4B8C-83A1-F6EECF244321}">
                <p14:modId xmlns:p14="http://schemas.microsoft.com/office/powerpoint/2010/main" val="364718844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100C549-3A63-5033-BDFB-BC6204959F70}"/>
              </a:ext>
            </a:extLst>
          </p:cNvPr>
          <p:cNvSpPr>
            <a:spLocks noGrp="1"/>
          </p:cNvSpPr>
          <p:nvPr>
            <p:ph type="sldNum" sz="quarter" idx="12"/>
          </p:nvPr>
        </p:nvSpPr>
        <p:spPr/>
        <p:txBody>
          <a:bodyPr/>
          <a:lstStyle/>
          <a:p>
            <a:fld id="{F99D3118-21D7-054C-905D-9AB63FB0DF23}" type="slidenum">
              <a:rPr lang="en-US" smtClean="0"/>
              <a:t>10</a:t>
            </a:fld>
            <a:endParaRPr lang="en-US"/>
          </a:p>
        </p:txBody>
      </p:sp>
    </p:spTree>
    <p:extLst>
      <p:ext uri="{BB962C8B-B14F-4D97-AF65-F5344CB8AC3E}">
        <p14:creationId xmlns:p14="http://schemas.microsoft.com/office/powerpoint/2010/main" val="3752610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880B-181E-A77F-6092-28306EF0A89A}"/>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Hate speech detection algorithms</a:t>
            </a:r>
          </a:p>
        </p:txBody>
      </p:sp>
      <p:sp>
        <p:nvSpPr>
          <p:cNvPr id="4" name="Slide Number Placeholder 3">
            <a:extLst>
              <a:ext uri="{FF2B5EF4-FFF2-40B4-BE49-F238E27FC236}">
                <a16:creationId xmlns:a16="http://schemas.microsoft.com/office/drawing/2014/main" id="{7D70EB21-559B-F982-C9FF-10D4B97C6B00}"/>
              </a:ext>
            </a:extLst>
          </p:cNvPr>
          <p:cNvSpPr>
            <a:spLocks noGrp="1"/>
          </p:cNvSpPr>
          <p:nvPr>
            <p:ph type="sldNum" sz="quarter" idx="12"/>
          </p:nvPr>
        </p:nvSpPr>
        <p:spPr/>
        <p:txBody>
          <a:bodyPr/>
          <a:lstStyle/>
          <a:p>
            <a:fld id="{F99D3118-21D7-054C-905D-9AB63FB0DF23}" type="slidenum">
              <a:rPr lang="en-US" smtClean="0"/>
              <a:t>11</a:t>
            </a:fld>
            <a:endParaRPr lang="en-US"/>
          </a:p>
        </p:txBody>
      </p:sp>
      <p:grpSp>
        <p:nvGrpSpPr>
          <p:cNvPr id="23" name="Group 22">
            <a:extLst>
              <a:ext uri="{FF2B5EF4-FFF2-40B4-BE49-F238E27FC236}">
                <a16:creationId xmlns:a16="http://schemas.microsoft.com/office/drawing/2014/main" id="{2D4E4355-5820-E556-AB66-E8C24571F11C}"/>
              </a:ext>
            </a:extLst>
          </p:cNvPr>
          <p:cNvGrpSpPr/>
          <p:nvPr/>
        </p:nvGrpSpPr>
        <p:grpSpPr>
          <a:xfrm>
            <a:off x="1210235" y="1752569"/>
            <a:ext cx="6606988" cy="708212"/>
            <a:chOff x="735106" y="1737846"/>
            <a:chExt cx="6606988" cy="708212"/>
          </a:xfrm>
        </p:grpSpPr>
        <p:sp>
          <p:nvSpPr>
            <p:cNvPr id="3" name="Rectangle 2">
              <a:extLst>
                <a:ext uri="{FF2B5EF4-FFF2-40B4-BE49-F238E27FC236}">
                  <a16:creationId xmlns:a16="http://schemas.microsoft.com/office/drawing/2014/main" id="{4F811444-94CE-3B02-9F31-1B73E106F786}"/>
                </a:ext>
              </a:extLst>
            </p:cNvPr>
            <p:cNvSpPr/>
            <p:nvPr/>
          </p:nvSpPr>
          <p:spPr>
            <a:xfrm>
              <a:off x="735106" y="1737846"/>
              <a:ext cx="2268070"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Content Based (4)</a:t>
              </a:r>
            </a:p>
          </p:txBody>
        </p:sp>
        <p:cxnSp>
          <p:nvCxnSpPr>
            <p:cNvPr id="13" name="Straight Arrow Connector 12">
              <a:extLst>
                <a:ext uri="{FF2B5EF4-FFF2-40B4-BE49-F238E27FC236}">
                  <a16:creationId xmlns:a16="http://schemas.microsoft.com/office/drawing/2014/main" id="{541F6648-EC13-9B90-7992-A7189FAC083F}"/>
                </a:ext>
              </a:extLst>
            </p:cNvPr>
            <p:cNvCxnSpPr>
              <a:stCxn id="3" idx="3"/>
            </p:cNvCxnSpPr>
            <p:nvPr/>
          </p:nvCxnSpPr>
          <p:spPr>
            <a:xfrm>
              <a:off x="3003176" y="2091952"/>
              <a:ext cx="51995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Rectangle 13">
              <a:extLst>
                <a:ext uri="{FF2B5EF4-FFF2-40B4-BE49-F238E27FC236}">
                  <a16:creationId xmlns:a16="http://schemas.microsoft.com/office/drawing/2014/main" id="{EF5CCFC4-F00B-70F2-B000-0280E5D8F261}"/>
                </a:ext>
              </a:extLst>
            </p:cNvPr>
            <p:cNvSpPr/>
            <p:nvPr/>
          </p:nvSpPr>
          <p:spPr>
            <a:xfrm>
              <a:off x="3523129" y="1737846"/>
              <a:ext cx="3818965"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[101], [102], [255], [258]</a:t>
              </a:r>
            </a:p>
          </p:txBody>
        </p:sp>
      </p:grpSp>
      <p:grpSp>
        <p:nvGrpSpPr>
          <p:cNvPr id="24" name="Group 23">
            <a:extLst>
              <a:ext uri="{FF2B5EF4-FFF2-40B4-BE49-F238E27FC236}">
                <a16:creationId xmlns:a16="http://schemas.microsoft.com/office/drawing/2014/main" id="{2CD09261-3746-EDF9-7D08-8676461E7FEB}"/>
              </a:ext>
            </a:extLst>
          </p:cNvPr>
          <p:cNvGrpSpPr/>
          <p:nvPr/>
        </p:nvGrpSpPr>
        <p:grpSpPr>
          <a:xfrm>
            <a:off x="1210236" y="2691548"/>
            <a:ext cx="6606987" cy="722966"/>
            <a:chOff x="735106" y="2664714"/>
            <a:chExt cx="6606987" cy="722966"/>
          </a:xfrm>
        </p:grpSpPr>
        <p:sp>
          <p:nvSpPr>
            <p:cNvPr id="6" name="Rectangle 5">
              <a:extLst>
                <a:ext uri="{FF2B5EF4-FFF2-40B4-BE49-F238E27FC236}">
                  <a16:creationId xmlns:a16="http://schemas.microsoft.com/office/drawing/2014/main" id="{2FA4C7F6-6070-2FED-1509-710C5AB34C3F}"/>
                </a:ext>
              </a:extLst>
            </p:cNvPr>
            <p:cNvSpPr/>
            <p:nvPr/>
          </p:nvSpPr>
          <p:spPr>
            <a:xfrm>
              <a:off x="735106" y="2679468"/>
              <a:ext cx="2268070"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Location Based (10)</a:t>
              </a:r>
            </a:p>
          </p:txBody>
        </p:sp>
        <p:cxnSp>
          <p:nvCxnSpPr>
            <p:cNvPr id="15" name="Straight Arrow Connector 14">
              <a:extLst>
                <a:ext uri="{FF2B5EF4-FFF2-40B4-BE49-F238E27FC236}">
                  <a16:creationId xmlns:a16="http://schemas.microsoft.com/office/drawing/2014/main" id="{C19A1635-6E68-248C-BD26-AE09736F38D5}"/>
                </a:ext>
              </a:extLst>
            </p:cNvPr>
            <p:cNvCxnSpPr/>
            <p:nvPr/>
          </p:nvCxnSpPr>
          <p:spPr>
            <a:xfrm>
              <a:off x="3003176" y="3018820"/>
              <a:ext cx="51995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Rectangle 15">
              <a:extLst>
                <a:ext uri="{FF2B5EF4-FFF2-40B4-BE49-F238E27FC236}">
                  <a16:creationId xmlns:a16="http://schemas.microsoft.com/office/drawing/2014/main" id="{A464F8BE-C6BD-AB35-5B43-1CDA88628CC6}"/>
                </a:ext>
              </a:extLst>
            </p:cNvPr>
            <p:cNvSpPr/>
            <p:nvPr/>
          </p:nvSpPr>
          <p:spPr>
            <a:xfrm>
              <a:off x="3523128" y="2664714"/>
              <a:ext cx="3818965"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[72], [87], [115], [126], [205], [263], [297], [307], [310], [321]</a:t>
              </a:r>
            </a:p>
          </p:txBody>
        </p:sp>
      </p:grpSp>
      <p:grpSp>
        <p:nvGrpSpPr>
          <p:cNvPr id="27" name="Group 26">
            <a:extLst>
              <a:ext uri="{FF2B5EF4-FFF2-40B4-BE49-F238E27FC236}">
                <a16:creationId xmlns:a16="http://schemas.microsoft.com/office/drawing/2014/main" id="{D73DB0CF-E282-6BAC-D73F-BC79234AED6B}"/>
              </a:ext>
            </a:extLst>
          </p:cNvPr>
          <p:cNvGrpSpPr/>
          <p:nvPr/>
        </p:nvGrpSpPr>
        <p:grpSpPr>
          <a:xfrm>
            <a:off x="1210235" y="3495825"/>
            <a:ext cx="9959789" cy="1164787"/>
            <a:chOff x="735106" y="3374312"/>
            <a:chExt cx="9959789" cy="1164787"/>
          </a:xfrm>
        </p:grpSpPr>
        <p:sp>
          <p:nvSpPr>
            <p:cNvPr id="7" name="Rectangle 6">
              <a:extLst>
                <a:ext uri="{FF2B5EF4-FFF2-40B4-BE49-F238E27FC236}">
                  <a16:creationId xmlns:a16="http://schemas.microsoft.com/office/drawing/2014/main" id="{137A5986-5EDC-1871-422B-9D1CF994A897}"/>
                </a:ext>
              </a:extLst>
            </p:cNvPr>
            <p:cNvSpPr/>
            <p:nvPr/>
          </p:nvSpPr>
          <p:spPr>
            <a:xfrm>
              <a:off x="735106" y="3554181"/>
              <a:ext cx="2268070"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Deep Neural Based (45)</a:t>
              </a:r>
            </a:p>
          </p:txBody>
        </p:sp>
        <p:sp>
          <p:nvSpPr>
            <p:cNvPr id="17" name="Rectangle 16">
              <a:extLst>
                <a:ext uri="{FF2B5EF4-FFF2-40B4-BE49-F238E27FC236}">
                  <a16:creationId xmlns:a16="http://schemas.microsoft.com/office/drawing/2014/main" id="{A9ACB211-5B0A-27F3-AFA2-4E4A33982234}"/>
                </a:ext>
              </a:extLst>
            </p:cNvPr>
            <p:cNvSpPr/>
            <p:nvPr/>
          </p:nvSpPr>
          <p:spPr>
            <a:xfrm>
              <a:off x="3523129" y="3374312"/>
              <a:ext cx="7171766" cy="11647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[58]–[61], [65], [70], [71], [82], [88], [95], [106], [110], [114], [123], [124], [127], [132], [137], [146], [160], [175], [177], [192], [197], [206], [217], [220], [221], [229], [233], [237], [242], [245], [247], [253], [256], [292], [305], [308], [317], [322], [328], [336], [337], [340]</a:t>
              </a:r>
            </a:p>
          </p:txBody>
        </p:sp>
        <p:cxnSp>
          <p:nvCxnSpPr>
            <p:cNvPr id="18" name="Straight Arrow Connector 17">
              <a:extLst>
                <a:ext uri="{FF2B5EF4-FFF2-40B4-BE49-F238E27FC236}">
                  <a16:creationId xmlns:a16="http://schemas.microsoft.com/office/drawing/2014/main" id="{DDF7CAF0-4252-7540-36FA-FF0C1C2F1A30}"/>
                </a:ext>
              </a:extLst>
            </p:cNvPr>
            <p:cNvCxnSpPr/>
            <p:nvPr/>
          </p:nvCxnSpPr>
          <p:spPr>
            <a:xfrm>
              <a:off x="3003176" y="3908287"/>
              <a:ext cx="51995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32" name="Group 31">
            <a:extLst>
              <a:ext uri="{FF2B5EF4-FFF2-40B4-BE49-F238E27FC236}">
                <a16:creationId xmlns:a16="http://schemas.microsoft.com/office/drawing/2014/main" id="{14269E60-865D-F992-E4BB-2A0E064B3D74}"/>
              </a:ext>
            </a:extLst>
          </p:cNvPr>
          <p:cNvGrpSpPr/>
          <p:nvPr/>
        </p:nvGrpSpPr>
        <p:grpSpPr>
          <a:xfrm>
            <a:off x="1210235" y="4800269"/>
            <a:ext cx="6606986" cy="708212"/>
            <a:chOff x="2572873" y="4847120"/>
            <a:chExt cx="6606986" cy="708212"/>
          </a:xfrm>
        </p:grpSpPr>
        <p:grpSp>
          <p:nvGrpSpPr>
            <p:cNvPr id="25" name="Group 24">
              <a:extLst>
                <a:ext uri="{FF2B5EF4-FFF2-40B4-BE49-F238E27FC236}">
                  <a16:creationId xmlns:a16="http://schemas.microsoft.com/office/drawing/2014/main" id="{8A22B416-F17D-3B61-E95E-BDCDA6D1CEFD}"/>
                </a:ext>
              </a:extLst>
            </p:cNvPr>
            <p:cNvGrpSpPr/>
            <p:nvPr/>
          </p:nvGrpSpPr>
          <p:grpSpPr>
            <a:xfrm>
              <a:off x="2572873" y="4847120"/>
              <a:ext cx="6606986" cy="708212"/>
              <a:chOff x="735106" y="4459101"/>
              <a:chExt cx="6606986" cy="708212"/>
            </a:xfrm>
          </p:grpSpPr>
          <p:sp>
            <p:nvSpPr>
              <p:cNvPr id="8" name="Rectangle 7">
                <a:extLst>
                  <a:ext uri="{FF2B5EF4-FFF2-40B4-BE49-F238E27FC236}">
                    <a16:creationId xmlns:a16="http://schemas.microsoft.com/office/drawing/2014/main" id="{7DBB3FC8-AB35-28E0-A2B8-05785AE14426}"/>
                  </a:ext>
                </a:extLst>
              </p:cNvPr>
              <p:cNvSpPr/>
              <p:nvPr/>
            </p:nvSpPr>
            <p:spPr>
              <a:xfrm>
                <a:off x="735106" y="4459101"/>
                <a:ext cx="2268070"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Hybrid Approaches (7)</a:t>
                </a:r>
              </a:p>
            </p:txBody>
          </p:sp>
          <p:sp>
            <p:nvSpPr>
              <p:cNvPr id="19" name="Rectangle 18">
                <a:extLst>
                  <a:ext uri="{FF2B5EF4-FFF2-40B4-BE49-F238E27FC236}">
                    <a16:creationId xmlns:a16="http://schemas.microsoft.com/office/drawing/2014/main" id="{8E5380D4-BF86-2FE5-BE66-FEDB4CC4CC3E}"/>
                  </a:ext>
                </a:extLst>
              </p:cNvPr>
              <p:cNvSpPr/>
              <p:nvPr/>
            </p:nvSpPr>
            <p:spPr>
              <a:xfrm>
                <a:off x="3523127" y="4459101"/>
                <a:ext cx="3818965"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4EEC50F0-0BDA-757C-3399-E4FFC59F74FA}"/>
                  </a:ext>
                </a:extLst>
              </p:cNvPr>
              <p:cNvCxnSpPr/>
              <p:nvPr/>
            </p:nvCxnSpPr>
            <p:spPr>
              <a:xfrm>
                <a:off x="3003176" y="4794953"/>
                <a:ext cx="51995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29" name="TextBox 28">
              <a:extLst>
                <a:ext uri="{FF2B5EF4-FFF2-40B4-BE49-F238E27FC236}">
                  <a16:creationId xmlns:a16="http://schemas.microsoft.com/office/drawing/2014/main" id="{A7625C91-1F95-2C78-DB96-6C677F5F7533}"/>
                </a:ext>
              </a:extLst>
            </p:cNvPr>
            <p:cNvSpPr txBox="1"/>
            <p:nvPr/>
          </p:nvSpPr>
          <p:spPr>
            <a:xfrm>
              <a:off x="5394513" y="4909001"/>
              <a:ext cx="3751729" cy="646331"/>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[63], [94], [103], [128], [208], [235], [259]</a:t>
              </a:r>
            </a:p>
          </p:txBody>
        </p:sp>
      </p:grpSp>
      <p:grpSp>
        <p:nvGrpSpPr>
          <p:cNvPr id="33" name="Group 32">
            <a:extLst>
              <a:ext uri="{FF2B5EF4-FFF2-40B4-BE49-F238E27FC236}">
                <a16:creationId xmlns:a16="http://schemas.microsoft.com/office/drawing/2014/main" id="{0F47C580-4A66-3ED6-EFCC-07D471895B23}"/>
              </a:ext>
            </a:extLst>
          </p:cNvPr>
          <p:cNvGrpSpPr/>
          <p:nvPr/>
        </p:nvGrpSpPr>
        <p:grpSpPr>
          <a:xfrm>
            <a:off x="1210236" y="5886949"/>
            <a:ext cx="6606985" cy="708212"/>
            <a:chOff x="2572874" y="5964228"/>
            <a:chExt cx="6606985" cy="708212"/>
          </a:xfrm>
        </p:grpSpPr>
        <p:grpSp>
          <p:nvGrpSpPr>
            <p:cNvPr id="26" name="Group 25">
              <a:extLst>
                <a:ext uri="{FF2B5EF4-FFF2-40B4-BE49-F238E27FC236}">
                  <a16:creationId xmlns:a16="http://schemas.microsoft.com/office/drawing/2014/main" id="{892543BD-8874-476E-35D3-16E961172D6E}"/>
                </a:ext>
              </a:extLst>
            </p:cNvPr>
            <p:cNvGrpSpPr/>
            <p:nvPr/>
          </p:nvGrpSpPr>
          <p:grpSpPr>
            <a:xfrm>
              <a:off x="2572874" y="5964228"/>
              <a:ext cx="6606985" cy="708212"/>
              <a:chOff x="735106" y="5364021"/>
              <a:chExt cx="6606985" cy="708212"/>
            </a:xfrm>
          </p:grpSpPr>
          <p:sp>
            <p:nvSpPr>
              <p:cNvPr id="9" name="Rectangle 8">
                <a:extLst>
                  <a:ext uri="{FF2B5EF4-FFF2-40B4-BE49-F238E27FC236}">
                    <a16:creationId xmlns:a16="http://schemas.microsoft.com/office/drawing/2014/main" id="{E7CF0DB9-E2D2-E20D-C123-30AC2DB62F43}"/>
                  </a:ext>
                </a:extLst>
              </p:cNvPr>
              <p:cNvSpPr/>
              <p:nvPr/>
            </p:nvSpPr>
            <p:spPr>
              <a:xfrm>
                <a:off x="735106" y="5364021"/>
                <a:ext cx="2268070"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Multi-modal Based (8)</a:t>
                </a:r>
              </a:p>
            </p:txBody>
          </p:sp>
          <p:sp>
            <p:nvSpPr>
              <p:cNvPr id="21" name="Rectangle 20">
                <a:extLst>
                  <a:ext uri="{FF2B5EF4-FFF2-40B4-BE49-F238E27FC236}">
                    <a16:creationId xmlns:a16="http://schemas.microsoft.com/office/drawing/2014/main" id="{55C8D80C-DDCD-1970-6B4E-FF410D398448}"/>
                  </a:ext>
                </a:extLst>
              </p:cNvPr>
              <p:cNvSpPr/>
              <p:nvPr/>
            </p:nvSpPr>
            <p:spPr>
              <a:xfrm>
                <a:off x="3523126" y="5364021"/>
                <a:ext cx="3818965"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CF55E677-17DF-48F8-B6E3-C5563B9DC765}"/>
                  </a:ext>
                </a:extLst>
              </p:cNvPr>
              <p:cNvCxnSpPr/>
              <p:nvPr/>
            </p:nvCxnSpPr>
            <p:spPr>
              <a:xfrm>
                <a:off x="3003176" y="5718127"/>
                <a:ext cx="51995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31" name="TextBox 30">
              <a:extLst>
                <a:ext uri="{FF2B5EF4-FFF2-40B4-BE49-F238E27FC236}">
                  <a16:creationId xmlns:a16="http://schemas.microsoft.com/office/drawing/2014/main" id="{A73D8558-70BC-6F03-6E3E-CDDC2CE4C492}"/>
                </a:ext>
              </a:extLst>
            </p:cNvPr>
            <p:cNvSpPr txBox="1"/>
            <p:nvPr/>
          </p:nvSpPr>
          <p:spPr>
            <a:xfrm>
              <a:off x="5401237" y="6017794"/>
              <a:ext cx="3415553" cy="646331"/>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[137], [179], [194], [239], [285], [309], [311], [325]</a:t>
              </a:r>
            </a:p>
          </p:txBody>
        </p:sp>
      </p:grpSp>
    </p:spTree>
    <p:extLst>
      <p:ext uri="{BB962C8B-B14F-4D97-AF65-F5344CB8AC3E}">
        <p14:creationId xmlns:p14="http://schemas.microsoft.com/office/powerpoint/2010/main" val="379550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dissolv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78B36-2BE0-8842-8F42-09EDB8ED69E4}"/>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Identified research gap for hate speech detection</a:t>
            </a:r>
          </a:p>
        </p:txBody>
      </p:sp>
      <p:sp>
        <p:nvSpPr>
          <p:cNvPr id="6" name="Content Placeholder 5">
            <a:extLst>
              <a:ext uri="{FF2B5EF4-FFF2-40B4-BE49-F238E27FC236}">
                <a16:creationId xmlns:a16="http://schemas.microsoft.com/office/drawing/2014/main" id="{7D3E2F36-620C-32D4-6C09-603537CEC581}"/>
              </a:ext>
            </a:extLst>
          </p:cNvPr>
          <p:cNvSpPr>
            <a:spLocks noGrp="1"/>
          </p:cNvSpPr>
          <p:nvPr>
            <p:ph idx="1"/>
          </p:nvPr>
        </p:nvSpPr>
        <p:spPr>
          <a:xfrm>
            <a:off x="1106905" y="1704976"/>
            <a:ext cx="9769642" cy="4895850"/>
          </a:xfrm>
        </p:spPr>
        <p:txBody>
          <a:bodyPr>
            <a:normAutofit fontScale="77500" lnSpcReduction="20000"/>
          </a:bodyPr>
          <a:lstStyle/>
          <a:p>
            <a:r>
              <a:rPr lang="en-US" dirty="0">
                <a:latin typeface="Times New Roman" panose="02020603050405020304" pitchFamily="18" charset="0"/>
                <a:cs typeface="Times New Roman" panose="02020603050405020304" pitchFamily="18" charset="0"/>
              </a:rPr>
              <a:t>Designing richer, robust datasets.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Conflating class labels in hate speech datasets.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Varying definitions of hate speech across manual annotations.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Benchmark datasets should be constructed.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Lack of dialects specific datasets.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Increasing need for cross-linguistic hate speech detection systems.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Need for generalizable multi-modal hate speech detection model.</a:t>
            </a:r>
          </a:p>
        </p:txBody>
      </p:sp>
      <p:sp>
        <p:nvSpPr>
          <p:cNvPr id="3" name="Slide Number Placeholder 2">
            <a:extLst>
              <a:ext uri="{FF2B5EF4-FFF2-40B4-BE49-F238E27FC236}">
                <a16:creationId xmlns:a16="http://schemas.microsoft.com/office/drawing/2014/main" id="{FE32A9AC-BF1B-AB6C-A884-A0FB9EAE55BE}"/>
              </a:ext>
            </a:extLst>
          </p:cNvPr>
          <p:cNvSpPr>
            <a:spLocks noGrp="1"/>
          </p:cNvSpPr>
          <p:nvPr>
            <p:ph type="sldNum" sz="quarter" idx="12"/>
          </p:nvPr>
        </p:nvSpPr>
        <p:spPr/>
        <p:txBody>
          <a:bodyPr/>
          <a:lstStyle/>
          <a:p>
            <a:fld id="{F99D3118-21D7-054C-905D-9AB63FB0DF23}" type="slidenum">
              <a:rPr lang="en-US" smtClean="0"/>
              <a:t>12</a:t>
            </a:fld>
            <a:endParaRPr lang="en-US" dirty="0"/>
          </a:p>
        </p:txBody>
      </p:sp>
    </p:spTree>
    <p:extLst>
      <p:ext uri="{BB962C8B-B14F-4D97-AF65-F5344CB8AC3E}">
        <p14:creationId xmlns:p14="http://schemas.microsoft.com/office/powerpoint/2010/main" val="3778530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21AFE-49FB-1EF0-0FC2-EC1477DD75E6}"/>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Misinformation detection algorithms</a:t>
            </a:r>
            <a:endParaRPr lang="en-US" dirty="0"/>
          </a:p>
        </p:txBody>
      </p:sp>
      <p:sp>
        <p:nvSpPr>
          <p:cNvPr id="4" name="Slide Number Placeholder 3">
            <a:extLst>
              <a:ext uri="{FF2B5EF4-FFF2-40B4-BE49-F238E27FC236}">
                <a16:creationId xmlns:a16="http://schemas.microsoft.com/office/drawing/2014/main" id="{D32CF3BD-3676-03B1-7B63-723392436893}"/>
              </a:ext>
            </a:extLst>
          </p:cNvPr>
          <p:cNvSpPr>
            <a:spLocks noGrp="1"/>
          </p:cNvSpPr>
          <p:nvPr>
            <p:ph type="sldNum" sz="quarter" idx="12"/>
          </p:nvPr>
        </p:nvSpPr>
        <p:spPr/>
        <p:txBody>
          <a:bodyPr/>
          <a:lstStyle/>
          <a:p>
            <a:fld id="{F99D3118-21D7-054C-905D-9AB63FB0DF23}" type="slidenum">
              <a:rPr lang="en-US" smtClean="0"/>
              <a:t>13</a:t>
            </a:fld>
            <a:endParaRPr lang="en-US"/>
          </a:p>
        </p:txBody>
      </p:sp>
      <p:grpSp>
        <p:nvGrpSpPr>
          <p:cNvPr id="3" name="Group 2">
            <a:extLst>
              <a:ext uri="{FF2B5EF4-FFF2-40B4-BE49-F238E27FC236}">
                <a16:creationId xmlns:a16="http://schemas.microsoft.com/office/drawing/2014/main" id="{846F3950-638A-7F26-FC5A-25A8B52DEA5D}"/>
              </a:ext>
            </a:extLst>
          </p:cNvPr>
          <p:cNvGrpSpPr/>
          <p:nvPr/>
        </p:nvGrpSpPr>
        <p:grpSpPr>
          <a:xfrm>
            <a:off x="2814919" y="1411268"/>
            <a:ext cx="6409763" cy="692161"/>
            <a:chOff x="735106" y="1737846"/>
            <a:chExt cx="6926681" cy="708212"/>
          </a:xfrm>
        </p:grpSpPr>
        <p:sp>
          <p:nvSpPr>
            <p:cNvPr id="6" name="Rectangle 5">
              <a:extLst>
                <a:ext uri="{FF2B5EF4-FFF2-40B4-BE49-F238E27FC236}">
                  <a16:creationId xmlns:a16="http://schemas.microsoft.com/office/drawing/2014/main" id="{2DB57CB9-7B85-173E-FDAC-10BB22C79D35}"/>
                </a:ext>
              </a:extLst>
            </p:cNvPr>
            <p:cNvSpPr/>
            <p:nvPr/>
          </p:nvSpPr>
          <p:spPr>
            <a:xfrm>
              <a:off x="735106" y="1737846"/>
              <a:ext cx="2268070"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Content Based (11)</a:t>
              </a:r>
            </a:p>
          </p:txBody>
        </p:sp>
        <p:cxnSp>
          <p:nvCxnSpPr>
            <p:cNvPr id="7" name="Straight Arrow Connector 6">
              <a:extLst>
                <a:ext uri="{FF2B5EF4-FFF2-40B4-BE49-F238E27FC236}">
                  <a16:creationId xmlns:a16="http://schemas.microsoft.com/office/drawing/2014/main" id="{4770F457-B6A8-123B-30A6-58DB51542C4A}"/>
                </a:ext>
              </a:extLst>
            </p:cNvPr>
            <p:cNvCxnSpPr>
              <a:stCxn id="6" idx="3"/>
            </p:cNvCxnSpPr>
            <p:nvPr/>
          </p:nvCxnSpPr>
          <p:spPr>
            <a:xfrm>
              <a:off x="3003176" y="2091952"/>
              <a:ext cx="51995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Rectangle 7">
              <a:extLst>
                <a:ext uri="{FF2B5EF4-FFF2-40B4-BE49-F238E27FC236}">
                  <a16:creationId xmlns:a16="http://schemas.microsoft.com/office/drawing/2014/main" id="{7AE772D9-C50B-9670-62B0-31787FCB0C39}"/>
                </a:ext>
              </a:extLst>
            </p:cNvPr>
            <p:cNvSpPr/>
            <p:nvPr/>
          </p:nvSpPr>
          <p:spPr>
            <a:xfrm>
              <a:off x="3523129" y="1737846"/>
              <a:ext cx="4138658"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[104], [119], [150], [154], [156], [238], [243], [287], [313], [314], [338]</a:t>
              </a:r>
            </a:p>
          </p:txBody>
        </p:sp>
      </p:grpSp>
      <p:grpSp>
        <p:nvGrpSpPr>
          <p:cNvPr id="46" name="Group 45">
            <a:extLst>
              <a:ext uri="{FF2B5EF4-FFF2-40B4-BE49-F238E27FC236}">
                <a16:creationId xmlns:a16="http://schemas.microsoft.com/office/drawing/2014/main" id="{2C6CCB39-C7C1-88FB-1FDF-3DA248598D62}"/>
              </a:ext>
            </a:extLst>
          </p:cNvPr>
          <p:cNvGrpSpPr/>
          <p:nvPr/>
        </p:nvGrpSpPr>
        <p:grpSpPr>
          <a:xfrm>
            <a:off x="2814919" y="2229319"/>
            <a:ext cx="6113928" cy="695972"/>
            <a:chOff x="2814919" y="2229319"/>
            <a:chExt cx="6113928" cy="695972"/>
          </a:xfrm>
        </p:grpSpPr>
        <p:grpSp>
          <p:nvGrpSpPr>
            <p:cNvPr id="9" name="Group 8">
              <a:extLst>
                <a:ext uri="{FF2B5EF4-FFF2-40B4-BE49-F238E27FC236}">
                  <a16:creationId xmlns:a16="http://schemas.microsoft.com/office/drawing/2014/main" id="{4DA8F904-40C8-C7D8-9700-6D6750D01458}"/>
                </a:ext>
              </a:extLst>
            </p:cNvPr>
            <p:cNvGrpSpPr/>
            <p:nvPr/>
          </p:nvGrpSpPr>
          <p:grpSpPr>
            <a:xfrm>
              <a:off x="2814919" y="2229319"/>
              <a:ext cx="6113928" cy="680094"/>
              <a:chOff x="735106" y="4459101"/>
              <a:chExt cx="6606986" cy="708212"/>
            </a:xfrm>
          </p:grpSpPr>
          <p:sp>
            <p:nvSpPr>
              <p:cNvPr id="10" name="Rectangle 9">
                <a:extLst>
                  <a:ext uri="{FF2B5EF4-FFF2-40B4-BE49-F238E27FC236}">
                    <a16:creationId xmlns:a16="http://schemas.microsoft.com/office/drawing/2014/main" id="{D67DD01A-0156-A4A0-C359-75732C113A46}"/>
                  </a:ext>
                </a:extLst>
              </p:cNvPr>
              <p:cNvSpPr/>
              <p:nvPr/>
            </p:nvSpPr>
            <p:spPr>
              <a:xfrm>
                <a:off x="735106" y="4459101"/>
                <a:ext cx="2268070"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Propagation Based (8)</a:t>
                </a:r>
              </a:p>
            </p:txBody>
          </p:sp>
          <p:sp>
            <p:nvSpPr>
              <p:cNvPr id="11" name="Rectangle 10">
                <a:extLst>
                  <a:ext uri="{FF2B5EF4-FFF2-40B4-BE49-F238E27FC236}">
                    <a16:creationId xmlns:a16="http://schemas.microsoft.com/office/drawing/2014/main" id="{8E401E6C-7821-0A6B-B84A-FA309E05732B}"/>
                  </a:ext>
                </a:extLst>
              </p:cNvPr>
              <p:cNvSpPr/>
              <p:nvPr/>
            </p:nvSpPr>
            <p:spPr>
              <a:xfrm>
                <a:off x="3523127" y="4459101"/>
                <a:ext cx="3818965"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4BA2FBFD-B1CB-9F02-2C8A-C6189E4B8C2A}"/>
                  </a:ext>
                </a:extLst>
              </p:cNvPr>
              <p:cNvCxnSpPr/>
              <p:nvPr/>
            </p:nvCxnSpPr>
            <p:spPr>
              <a:xfrm>
                <a:off x="3003176" y="4794953"/>
                <a:ext cx="51995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30" name="TextBox 29">
              <a:extLst>
                <a:ext uri="{FF2B5EF4-FFF2-40B4-BE49-F238E27FC236}">
                  <a16:creationId xmlns:a16="http://schemas.microsoft.com/office/drawing/2014/main" id="{80EF5ED4-321E-03B5-C8A0-FD1D77A543B7}"/>
                </a:ext>
              </a:extLst>
            </p:cNvPr>
            <p:cNvSpPr txBox="1"/>
            <p:nvPr/>
          </p:nvSpPr>
          <p:spPr>
            <a:xfrm>
              <a:off x="5560182" y="2278960"/>
              <a:ext cx="3226165" cy="646331"/>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[195], [216], [262], [281], [282], [284], [287], [318]</a:t>
              </a:r>
            </a:p>
          </p:txBody>
        </p:sp>
      </p:grpSp>
      <p:grpSp>
        <p:nvGrpSpPr>
          <p:cNvPr id="47" name="Group 46">
            <a:extLst>
              <a:ext uri="{FF2B5EF4-FFF2-40B4-BE49-F238E27FC236}">
                <a16:creationId xmlns:a16="http://schemas.microsoft.com/office/drawing/2014/main" id="{15C133B9-5FF3-0EF4-C7F2-45C4F3032DA8}"/>
              </a:ext>
            </a:extLst>
          </p:cNvPr>
          <p:cNvGrpSpPr/>
          <p:nvPr/>
        </p:nvGrpSpPr>
        <p:grpSpPr>
          <a:xfrm>
            <a:off x="2814919" y="2995393"/>
            <a:ext cx="6113928" cy="666789"/>
            <a:chOff x="2814919" y="2995393"/>
            <a:chExt cx="6113928" cy="666789"/>
          </a:xfrm>
        </p:grpSpPr>
        <p:grpSp>
          <p:nvGrpSpPr>
            <p:cNvPr id="13" name="Group 12">
              <a:extLst>
                <a:ext uri="{FF2B5EF4-FFF2-40B4-BE49-F238E27FC236}">
                  <a16:creationId xmlns:a16="http://schemas.microsoft.com/office/drawing/2014/main" id="{E6B15267-580A-CC54-94DF-E0AD40F530EF}"/>
                </a:ext>
              </a:extLst>
            </p:cNvPr>
            <p:cNvGrpSpPr/>
            <p:nvPr/>
          </p:nvGrpSpPr>
          <p:grpSpPr>
            <a:xfrm>
              <a:off x="2814919" y="2995393"/>
              <a:ext cx="6113928" cy="666789"/>
              <a:chOff x="735106" y="4459101"/>
              <a:chExt cx="6606986" cy="708212"/>
            </a:xfrm>
          </p:grpSpPr>
          <p:sp>
            <p:nvSpPr>
              <p:cNvPr id="14" name="Rectangle 13">
                <a:extLst>
                  <a:ext uri="{FF2B5EF4-FFF2-40B4-BE49-F238E27FC236}">
                    <a16:creationId xmlns:a16="http://schemas.microsoft.com/office/drawing/2014/main" id="{69370CE5-76AD-C04C-9E76-3E2B0B023504}"/>
                  </a:ext>
                </a:extLst>
              </p:cNvPr>
              <p:cNvSpPr/>
              <p:nvPr/>
            </p:nvSpPr>
            <p:spPr>
              <a:xfrm>
                <a:off x="735106" y="4459101"/>
                <a:ext cx="2268070"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Hybrid Approaches (5)</a:t>
                </a:r>
              </a:p>
            </p:txBody>
          </p:sp>
          <p:sp>
            <p:nvSpPr>
              <p:cNvPr id="15" name="Rectangle 14">
                <a:extLst>
                  <a:ext uri="{FF2B5EF4-FFF2-40B4-BE49-F238E27FC236}">
                    <a16:creationId xmlns:a16="http://schemas.microsoft.com/office/drawing/2014/main" id="{488E557F-3E46-0B88-B0F3-7B2115386929}"/>
                  </a:ext>
                </a:extLst>
              </p:cNvPr>
              <p:cNvSpPr/>
              <p:nvPr/>
            </p:nvSpPr>
            <p:spPr>
              <a:xfrm>
                <a:off x="3523127" y="4459101"/>
                <a:ext cx="3818965"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D140E24F-524D-931B-F69B-310DE3B3B357}"/>
                  </a:ext>
                </a:extLst>
              </p:cNvPr>
              <p:cNvCxnSpPr/>
              <p:nvPr/>
            </p:nvCxnSpPr>
            <p:spPr>
              <a:xfrm>
                <a:off x="3003176" y="4794953"/>
                <a:ext cx="51995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32" name="TextBox 31">
              <a:extLst>
                <a:ext uri="{FF2B5EF4-FFF2-40B4-BE49-F238E27FC236}">
                  <a16:creationId xmlns:a16="http://schemas.microsoft.com/office/drawing/2014/main" id="{73B37703-945D-88FD-B4E2-9A8FD6BFBE4C}"/>
                </a:ext>
              </a:extLst>
            </p:cNvPr>
            <p:cNvSpPr txBox="1"/>
            <p:nvPr/>
          </p:nvSpPr>
          <p:spPr>
            <a:xfrm>
              <a:off x="5358085" y="3115382"/>
              <a:ext cx="3428262" cy="369332"/>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[153], [170], [176], [254], [283]</a:t>
              </a:r>
            </a:p>
          </p:txBody>
        </p:sp>
      </p:grpSp>
      <p:grpSp>
        <p:nvGrpSpPr>
          <p:cNvPr id="48" name="Group 47">
            <a:extLst>
              <a:ext uri="{FF2B5EF4-FFF2-40B4-BE49-F238E27FC236}">
                <a16:creationId xmlns:a16="http://schemas.microsoft.com/office/drawing/2014/main" id="{1AE4953D-5A33-7B27-F2AB-677E95F7EAFD}"/>
              </a:ext>
            </a:extLst>
          </p:cNvPr>
          <p:cNvGrpSpPr/>
          <p:nvPr/>
        </p:nvGrpSpPr>
        <p:grpSpPr>
          <a:xfrm>
            <a:off x="2791529" y="3733141"/>
            <a:ext cx="6158751" cy="700231"/>
            <a:chOff x="2791529" y="3733141"/>
            <a:chExt cx="6158751" cy="700231"/>
          </a:xfrm>
        </p:grpSpPr>
        <p:grpSp>
          <p:nvGrpSpPr>
            <p:cNvPr id="25" name="Group 24">
              <a:extLst>
                <a:ext uri="{FF2B5EF4-FFF2-40B4-BE49-F238E27FC236}">
                  <a16:creationId xmlns:a16="http://schemas.microsoft.com/office/drawing/2014/main" id="{978349F4-8067-7CFD-40AB-FAC9879D4F6A}"/>
                </a:ext>
              </a:extLst>
            </p:cNvPr>
            <p:cNvGrpSpPr/>
            <p:nvPr/>
          </p:nvGrpSpPr>
          <p:grpSpPr>
            <a:xfrm>
              <a:off x="2791529" y="3759452"/>
              <a:ext cx="6158751" cy="673920"/>
              <a:chOff x="735106" y="4459101"/>
              <a:chExt cx="6606986" cy="708212"/>
            </a:xfrm>
          </p:grpSpPr>
          <p:sp>
            <p:nvSpPr>
              <p:cNvPr id="26" name="Rectangle 25">
                <a:extLst>
                  <a:ext uri="{FF2B5EF4-FFF2-40B4-BE49-F238E27FC236}">
                    <a16:creationId xmlns:a16="http://schemas.microsoft.com/office/drawing/2014/main" id="{070077F7-A27A-9771-F221-B9FB99EDEA54}"/>
                  </a:ext>
                </a:extLst>
              </p:cNvPr>
              <p:cNvSpPr/>
              <p:nvPr/>
            </p:nvSpPr>
            <p:spPr>
              <a:xfrm>
                <a:off x="735106" y="4459101"/>
                <a:ext cx="2268070"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Crowd Intelligence (7)</a:t>
                </a:r>
              </a:p>
            </p:txBody>
          </p:sp>
          <p:sp>
            <p:nvSpPr>
              <p:cNvPr id="27" name="Rectangle 26">
                <a:extLst>
                  <a:ext uri="{FF2B5EF4-FFF2-40B4-BE49-F238E27FC236}">
                    <a16:creationId xmlns:a16="http://schemas.microsoft.com/office/drawing/2014/main" id="{2A1BE800-0DAE-7919-23A1-E2C55069BCE0}"/>
                  </a:ext>
                </a:extLst>
              </p:cNvPr>
              <p:cNvSpPr/>
              <p:nvPr/>
            </p:nvSpPr>
            <p:spPr>
              <a:xfrm>
                <a:off x="3523127" y="4459101"/>
                <a:ext cx="3818965"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085C3CD4-5900-DEA5-6802-06A19DCFD075}"/>
                  </a:ext>
                </a:extLst>
              </p:cNvPr>
              <p:cNvCxnSpPr/>
              <p:nvPr/>
            </p:nvCxnSpPr>
            <p:spPr>
              <a:xfrm>
                <a:off x="3003176" y="4794953"/>
                <a:ext cx="51995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38" name="TextBox 37">
              <a:extLst>
                <a:ext uri="{FF2B5EF4-FFF2-40B4-BE49-F238E27FC236}">
                  <a16:creationId xmlns:a16="http://schemas.microsoft.com/office/drawing/2014/main" id="{9C324C86-29D6-EDAF-7EA1-8AA025036846}"/>
                </a:ext>
              </a:extLst>
            </p:cNvPr>
            <p:cNvSpPr txBox="1"/>
            <p:nvPr/>
          </p:nvSpPr>
          <p:spPr>
            <a:xfrm>
              <a:off x="5416312" y="3733141"/>
              <a:ext cx="3533968" cy="646331"/>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[171], [181], [202], [241], [280], [301], [312]</a:t>
              </a:r>
            </a:p>
          </p:txBody>
        </p:sp>
      </p:grpSp>
      <p:grpSp>
        <p:nvGrpSpPr>
          <p:cNvPr id="49" name="Group 48">
            <a:extLst>
              <a:ext uri="{FF2B5EF4-FFF2-40B4-BE49-F238E27FC236}">
                <a16:creationId xmlns:a16="http://schemas.microsoft.com/office/drawing/2014/main" id="{C6D8B90B-35B7-B345-9D40-14211735ACFB}"/>
              </a:ext>
            </a:extLst>
          </p:cNvPr>
          <p:cNvGrpSpPr/>
          <p:nvPr/>
        </p:nvGrpSpPr>
        <p:grpSpPr>
          <a:xfrm>
            <a:off x="2814919" y="4454844"/>
            <a:ext cx="8613658" cy="723956"/>
            <a:chOff x="2814919" y="4454844"/>
            <a:chExt cx="8613658" cy="723956"/>
          </a:xfrm>
        </p:grpSpPr>
        <p:grpSp>
          <p:nvGrpSpPr>
            <p:cNvPr id="41" name="Group 40">
              <a:extLst>
                <a:ext uri="{FF2B5EF4-FFF2-40B4-BE49-F238E27FC236}">
                  <a16:creationId xmlns:a16="http://schemas.microsoft.com/office/drawing/2014/main" id="{1474A8E0-5190-97F9-6BAC-1DBE7CD0A8D6}"/>
                </a:ext>
              </a:extLst>
            </p:cNvPr>
            <p:cNvGrpSpPr/>
            <p:nvPr/>
          </p:nvGrpSpPr>
          <p:grpSpPr>
            <a:xfrm>
              <a:off x="2814919" y="4512015"/>
              <a:ext cx="8525433" cy="666785"/>
              <a:chOff x="959225" y="4428332"/>
              <a:chExt cx="8525433" cy="666785"/>
            </a:xfrm>
          </p:grpSpPr>
          <p:sp>
            <p:nvSpPr>
              <p:cNvPr id="34" name="Rectangle 33">
                <a:extLst>
                  <a:ext uri="{FF2B5EF4-FFF2-40B4-BE49-F238E27FC236}">
                    <a16:creationId xmlns:a16="http://schemas.microsoft.com/office/drawing/2014/main" id="{351184B7-8721-A27E-9004-13875688AB0B}"/>
                  </a:ext>
                </a:extLst>
              </p:cNvPr>
              <p:cNvSpPr/>
              <p:nvPr/>
            </p:nvSpPr>
            <p:spPr>
              <a:xfrm>
                <a:off x="959225" y="4428332"/>
                <a:ext cx="2114198" cy="6667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Deep Neural Based (18)</a:t>
                </a:r>
              </a:p>
            </p:txBody>
          </p:sp>
          <p:sp>
            <p:nvSpPr>
              <p:cNvPr id="35" name="Rectangle 34">
                <a:extLst>
                  <a:ext uri="{FF2B5EF4-FFF2-40B4-BE49-F238E27FC236}">
                    <a16:creationId xmlns:a16="http://schemas.microsoft.com/office/drawing/2014/main" id="{610D9405-21B3-1DCB-48F3-5ED0DAC06F37}"/>
                  </a:ext>
                </a:extLst>
              </p:cNvPr>
              <p:cNvSpPr/>
              <p:nvPr/>
            </p:nvSpPr>
            <p:spPr>
              <a:xfrm>
                <a:off x="3558099" y="4428332"/>
                <a:ext cx="5926559" cy="6667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552DA216-49DA-0535-9EF7-789C19A6C98E}"/>
                  </a:ext>
                </a:extLst>
              </p:cNvPr>
              <p:cNvCxnSpPr/>
              <p:nvPr/>
            </p:nvCxnSpPr>
            <p:spPr>
              <a:xfrm>
                <a:off x="3073423" y="4744538"/>
                <a:ext cx="48467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40" name="TextBox 39">
              <a:extLst>
                <a:ext uri="{FF2B5EF4-FFF2-40B4-BE49-F238E27FC236}">
                  <a16:creationId xmlns:a16="http://schemas.microsoft.com/office/drawing/2014/main" id="{0BA58694-F780-37BA-AD96-86C393932308}"/>
                </a:ext>
              </a:extLst>
            </p:cNvPr>
            <p:cNvSpPr txBox="1"/>
            <p:nvPr/>
          </p:nvSpPr>
          <p:spPr>
            <a:xfrm>
              <a:off x="5403357" y="4454844"/>
              <a:ext cx="6025220" cy="646331"/>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[64], [76], [100], [174], [196], [198], [202], [211], [219], [246], [254], [280], [291], [315], [318], [324], [329], [341]</a:t>
              </a:r>
            </a:p>
          </p:txBody>
        </p:sp>
      </p:grpSp>
      <p:grpSp>
        <p:nvGrpSpPr>
          <p:cNvPr id="50" name="Group 49">
            <a:extLst>
              <a:ext uri="{FF2B5EF4-FFF2-40B4-BE49-F238E27FC236}">
                <a16:creationId xmlns:a16="http://schemas.microsoft.com/office/drawing/2014/main" id="{5FF6C9AE-6FCB-D4EA-D97D-053911F4B1F9}"/>
              </a:ext>
            </a:extLst>
          </p:cNvPr>
          <p:cNvGrpSpPr/>
          <p:nvPr/>
        </p:nvGrpSpPr>
        <p:grpSpPr>
          <a:xfrm>
            <a:off x="2814919" y="5225272"/>
            <a:ext cx="6158751" cy="691064"/>
            <a:chOff x="2814919" y="5225272"/>
            <a:chExt cx="6158751" cy="691064"/>
          </a:xfrm>
        </p:grpSpPr>
        <p:grpSp>
          <p:nvGrpSpPr>
            <p:cNvPr id="21" name="Group 20">
              <a:extLst>
                <a:ext uri="{FF2B5EF4-FFF2-40B4-BE49-F238E27FC236}">
                  <a16:creationId xmlns:a16="http://schemas.microsoft.com/office/drawing/2014/main" id="{35685632-81CC-D36B-40B0-A5396CEBEA81}"/>
                </a:ext>
              </a:extLst>
            </p:cNvPr>
            <p:cNvGrpSpPr/>
            <p:nvPr/>
          </p:nvGrpSpPr>
          <p:grpSpPr>
            <a:xfrm>
              <a:off x="2814919" y="5225272"/>
              <a:ext cx="6158751" cy="666785"/>
              <a:chOff x="735106" y="4459101"/>
              <a:chExt cx="6606986" cy="708212"/>
            </a:xfrm>
          </p:grpSpPr>
          <p:sp>
            <p:nvSpPr>
              <p:cNvPr id="22" name="Rectangle 21">
                <a:extLst>
                  <a:ext uri="{FF2B5EF4-FFF2-40B4-BE49-F238E27FC236}">
                    <a16:creationId xmlns:a16="http://schemas.microsoft.com/office/drawing/2014/main" id="{75DF9285-C30A-560D-3FC0-C6565F875F5B}"/>
                  </a:ext>
                </a:extLst>
              </p:cNvPr>
              <p:cNvSpPr/>
              <p:nvPr/>
            </p:nvSpPr>
            <p:spPr>
              <a:xfrm>
                <a:off x="735106" y="4459101"/>
                <a:ext cx="2268070"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Knowledge Based (8)</a:t>
                </a:r>
              </a:p>
            </p:txBody>
          </p:sp>
          <p:sp>
            <p:nvSpPr>
              <p:cNvPr id="23" name="Rectangle 22">
                <a:extLst>
                  <a:ext uri="{FF2B5EF4-FFF2-40B4-BE49-F238E27FC236}">
                    <a16:creationId xmlns:a16="http://schemas.microsoft.com/office/drawing/2014/main" id="{C919255A-780C-A6BA-0B37-A0E0358EC32F}"/>
                  </a:ext>
                </a:extLst>
              </p:cNvPr>
              <p:cNvSpPr/>
              <p:nvPr/>
            </p:nvSpPr>
            <p:spPr>
              <a:xfrm>
                <a:off x="3523127" y="4459101"/>
                <a:ext cx="3818965"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FED792A3-6ED7-6E95-6DCE-874CE4706CA1}"/>
                  </a:ext>
                </a:extLst>
              </p:cNvPr>
              <p:cNvCxnSpPr/>
              <p:nvPr/>
            </p:nvCxnSpPr>
            <p:spPr>
              <a:xfrm>
                <a:off x="3003176" y="4794953"/>
                <a:ext cx="51995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43" name="TextBox 42">
              <a:extLst>
                <a:ext uri="{FF2B5EF4-FFF2-40B4-BE49-F238E27FC236}">
                  <a16:creationId xmlns:a16="http://schemas.microsoft.com/office/drawing/2014/main" id="{70643C16-3F99-B201-31CD-3929BCBBC219}"/>
                </a:ext>
              </a:extLst>
            </p:cNvPr>
            <p:cNvSpPr txBox="1"/>
            <p:nvPr/>
          </p:nvSpPr>
          <p:spPr>
            <a:xfrm>
              <a:off x="5358085" y="5270005"/>
              <a:ext cx="3559877" cy="646331"/>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[100], [112], [157], [185], [211], [231], [291], [324]</a:t>
              </a:r>
            </a:p>
          </p:txBody>
        </p:sp>
      </p:grpSp>
      <p:grpSp>
        <p:nvGrpSpPr>
          <p:cNvPr id="51" name="Group 50">
            <a:extLst>
              <a:ext uri="{FF2B5EF4-FFF2-40B4-BE49-F238E27FC236}">
                <a16:creationId xmlns:a16="http://schemas.microsoft.com/office/drawing/2014/main" id="{C6300AA7-C788-3D8D-12CB-7F0D5546381B}"/>
              </a:ext>
            </a:extLst>
          </p:cNvPr>
          <p:cNvGrpSpPr/>
          <p:nvPr/>
        </p:nvGrpSpPr>
        <p:grpSpPr>
          <a:xfrm>
            <a:off x="2814919" y="6015222"/>
            <a:ext cx="6159335" cy="789295"/>
            <a:chOff x="2814919" y="6015222"/>
            <a:chExt cx="6159335" cy="789295"/>
          </a:xfrm>
        </p:grpSpPr>
        <p:grpSp>
          <p:nvGrpSpPr>
            <p:cNvPr id="17" name="Group 16">
              <a:extLst>
                <a:ext uri="{FF2B5EF4-FFF2-40B4-BE49-F238E27FC236}">
                  <a16:creationId xmlns:a16="http://schemas.microsoft.com/office/drawing/2014/main" id="{A012069F-B7C4-E555-BF00-70BE77B137B7}"/>
                </a:ext>
              </a:extLst>
            </p:cNvPr>
            <p:cNvGrpSpPr/>
            <p:nvPr/>
          </p:nvGrpSpPr>
          <p:grpSpPr>
            <a:xfrm>
              <a:off x="2814919" y="6015222"/>
              <a:ext cx="6159335" cy="789295"/>
              <a:chOff x="735106" y="5364021"/>
              <a:chExt cx="6606985" cy="708212"/>
            </a:xfrm>
          </p:grpSpPr>
          <p:sp>
            <p:nvSpPr>
              <p:cNvPr id="18" name="Rectangle 17">
                <a:extLst>
                  <a:ext uri="{FF2B5EF4-FFF2-40B4-BE49-F238E27FC236}">
                    <a16:creationId xmlns:a16="http://schemas.microsoft.com/office/drawing/2014/main" id="{A85036C0-0650-4D35-C3C0-1B54B4044D59}"/>
                  </a:ext>
                </a:extLst>
              </p:cNvPr>
              <p:cNvSpPr/>
              <p:nvPr/>
            </p:nvSpPr>
            <p:spPr>
              <a:xfrm>
                <a:off x="735106" y="5364021"/>
                <a:ext cx="2268070"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Multi-modal Based (7)</a:t>
                </a:r>
              </a:p>
            </p:txBody>
          </p:sp>
          <p:sp>
            <p:nvSpPr>
              <p:cNvPr id="19" name="Rectangle 18">
                <a:extLst>
                  <a:ext uri="{FF2B5EF4-FFF2-40B4-BE49-F238E27FC236}">
                    <a16:creationId xmlns:a16="http://schemas.microsoft.com/office/drawing/2014/main" id="{D9E73780-8D2C-7714-DBD0-0883E40BE885}"/>
                  </a:ext>
                </a:extLst>
              </p:cNvPr>
              <p:cNvSpPr/>
              <p:nvPr/>
            </p:nvSpPr>
            <p:spPr>
              <a:xfrm>
                <a:off x="3523126" y="5364021"/>
                <a:ext cx="3818965" cy="7082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2AF828A-0186-3F87-C3FD-027E6C40314D}"/>
                  </a:ext>
                </a:extLst>
              </p:cNvPr>
              <p:cNvCxnSpPr/>
              <p:nvPr/>
            </p:nvCxnSpPr>
            <p:spPr>
              <a:xfrm>
                <a:off x="3003176" y="5718127"/>
                <a:ext cx="51995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45" name="TextBox 44">
              <a:extLst>
                <a:ext uri="{FF2B5EF4-FFF2-40B4-BE49-F238E27FC236}">
                  <a16:creationId xmlns:a16="http://schemas.microsoft.com/office/drawing/2014/main" id="{E51B7976-FA09-4850-867A-D6C95CC21D73}"/>
                </a:ext>
              </a:extLst>
            </p:cNvPr>
            <p:cNvSpPr txBox="1"/>
            <p:nvPr/>
          </p:nvSpPr>
          <p:spPr>
            <a:xfrm>
              <a:off x="5431507" y="6111251"/>
              <a:ext cx="3486455" cy="646331"/>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[178], [240], [274], [288], [290], [315], [320]</a:t>
              </a:r>
            </a:p>
          </p:txBody>
        </p:sp>
      </p:grpSp>
    </p:spTree>
    <p:extLst>
      <p:ext uri="{BB962C8B-B14F-4D97-AF65-F5344CB8AC3E}">
        <p14:creationId xmlns:p14="http://schemas.microsoft.com/office/powerpoint/2010/main" val="8214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heckerboard(across)">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linds(horizont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fill="hold"/>
                                        <p:tgtEl>
                                          <p:spTgt spid="48"/>
                                        </p:tgtEl>
                                        <p:attrNameLst>
                                          <p:attrName>ppt_x</p:attrName>
                                        </p:attrNameLst>
                                      </p:cBhvr>
                                      <p:tavLst>
                                        <p:tav tm="0">
                                          <p:val>
                                            <p:strVal val="#ppt_x"/>
                                          </p:val>
                                        </p:tav>
                                        <p:tav tm="100000">
                                          <p:val>
                                            <p:strVal val="#ppt_x"/>
                                          </p:val>
                                        </p:tav>
                                      </p:tavLst>
                                    </p:anim>
                                    <p:anim calcmode="lin" valueType="num">
                                      <p:cBhvr additive="base">
                                        <p:cTn id="2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additive="base">
                                        <p:cTn id="28" dur="500"/>
                                        <p:tgtEl>
                                          <p:spTgt spid="49"/>
                                        </p:tgtEl>
                                        <p:attrNameLst>
                                          <p:attrName>ppt_y</p:attrName>
                                        </p:attrNameLst>
                                      </p:cBhvr>
                                      <p:tavLst>
                                        <p:tav tm="0">
                                          <p:val>
                                            <p:strVal val="#ppt_y+#ppt_h*1.125000"/>
                                          </p:val>
                                        </p:tav>
                                        <p:tav tm="100000">
                                          <p:val>
                                            <p:strVal val="#ppt_y"/>
                                          </p:val>
                                        </p:tav>
                                      </p:tavLst>
                                    </p:anim>
                                    <p:animEffect transition="in" filter="wipe(up)">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randombar(horizontal)">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500"/>
                                        <p:tgtEl>
                                          <p:spTgt spid="51"/>
                                        </p:tgtEl>
                                        <p:attrNameLst>
                                          <p:attrName>ppt_y</p:attrName>
                                        </p:attrNameLst>
                                      </p:cBhvr>
                                      <p:tavLst>
                                        <p:tav tm="0">
                                          <p:val>
                                            <p:strVal val="#ppt_y+#ppt_h*1.125000"/>
                                          </p:val>
                                        </p:tav>
                                        <p:tav tm="100000">
                                          <p:val>
                                            <p:strVal val="#ppt_y"/>
                                          </p:val>
                                        </p:tav>
                                      </p:tavLst>
                                    </p:anim>
                                    <p:animEffect transition="in" filter="wipe(up)">
                                      <p:cBhvr>
                                        <p:cTn id="4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78B36-2BE0-8842-8F42-09EDB8ED69E4}"/>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Identified research gap for misinformation detection</a:t>
            </a:r>
          </a:p>
        </p:txBody>
      </p:sp>
      <p:sp>
        <p:nvSpPr>
          <p:cNvPr id="6" name="Content Placeholder 5">
            <a:extLst>
              <a:ext uri="{FF2B5EF4-FFF2-40B4-BE49-F238E27FC236}">
                <a16:creationId xmlns:a16="http://schemas.microsoft.com/office/drawing/2014/main" id="{7D3E2F36-620C-32D4-6C09-603537CEC581}"/>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Need for building comprehensive evaluation systems.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Misinformation are not limited to elections or COVID-19, it can also be related to other topics. These are understudied.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Focus on detecting domain-independent multi-modal misinformation.</a:t>
            </a:r>
          </a:p>
        </p:txBody>
      </p:sp>
      <p:sp>
        <p:nvSpPr>
          <p:cNvPr id="3" name="Slide Number Placeholder 2">
            <a:extLst>
              <a:ext uri="{FF2B5EF4-FFF2-40B4-BE49-F238E27FC236}">
                <a16:creationId xmlns:a16="http://schemas.microsoft.com/office/drawing/2014/main" id="{FE32A9AC-BF1B-AB6C-A884-A0FB9EAE55BE}"/>
              </a:ext>
            </a:extLst>
          </p:cNvPr>
          <p:cNvSpPr>
            <a:spLocks noGrp="1"/>
          </p:cNvSpPr>
          <p:nvPr>
            <p:ph type="sldNum" sz="quarter" idx="12"/>
          </p:nvPr>
        </p:nvSpPr>
        <p:spPr/>
        <p:txBody>
          <a:bodyPr/>
          <a:lstStyle/>
          <a:p>
            <a:fld id="{F99D3118-21D7-054C-905D-9AB63FB0DF23}" type="slidenum">
              <a:rPr lang="en-US" smtClean="0"/>
              <a:t>14</a:t>
            </a:fld>
            <a:endParaRPr lang="en-US" dirty="0"/>
          </a:p>
        </p:txBody>
      </p:sp>
    </p:spTree>
    <p:extLst>
      <p:ext uri="{BB962C8B-B14F-4D97-AF65-F5344CB8AC3E}">
        <p14:creationId xmlns:p14="http://schemas.microsoft.com/office/powerpoint/2010/main" val="1017417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1179-0FB0-F060-457B-199D09FDD9C5}"/>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Studies on moderation policies</a:t>
            </a:r>
          </a:p>
        </p:txBody>
      </p:sp>
      <p:sp>
        <p:nvSpPr>
          <p:cNvPr id="4" name="Slide Number Placeholder 3">
            <a:extLst>
              <a:ext uri="{FF2B5EF4-FFF2-40B4-BE49-F238E27FC236}">
                <a16:creationId xmlns:a16="http://schemas.microsoft.com/office/drawing/2014/main" id="{85075F03-2B8F-3276-DC34-2971EC0E067D}"/>
              </a:ext>
            </a:extLst>
          </p:cNvPr>
          <p:cNvSpPr>
            <a:spLocks noGrp="1"/>
          </p:cNvSpPr>
          <p:nvPr>
            <p:ph type="sldNum" sz="quarter" idx="12"/>
          </p:nvPr>
        </p:nvSpPr>
        <p:spPr/>
        <p:txBody>
          <a:bodyPr/>
          <a:lstStyle/>
          <a:p>
            <a:fld id="{F99D3118-21D7-054C-905D-9AB63FB0DF23}" type="slidenum">
              <a:rPr lang="en-US" smtClean="0"/>
              <a:t>15</a:t>
            </a:fld>
            <a:endParaRPr lang="en-US"/>
          </a:p>
        </p:txBody>
      </p:sp>
      <p:graphicFrame>
        <p:nvGraphicFramePr>
          <p:cNvPr id="8" name="Content Placeholder 4">
            <a:extLst>
              <a:ext uri="{FF2B5EF4-FFF2-40B4-BE49-F238E27FC236}">
                <a16:creationId xmlns:a16="http://schemas.microsoft.com/office/drawing/2014/main" id="{5ED9CB6D-91D8-5657-2FF4-9826A61D06DA}"/>
              </a:ext>
            </a:extLst>
          </p:cNvPr>
          <p:cNvGraphicFramePr>
            <a:graphicFrameLocks/>
          </p:cNvGraphicFramePr>
          <p:nvPr>
            <p:extLst>
              <p:ext uri="{D42A27DB-BD31-4B8C-83A1-F6EECF244321}">
                <p14:modId xmlns:p14="http://schemas.microsoft.com/office/powerpoint/2010/main" val="292064934"/>
              </p:ext>
            </p:extLst>
          </p:nvPr>
        </p:nvGraphicFramePr>
        <p:xfrm>
          <a:off x="990600" y="19780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57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8">
                                            <p:graphicEl>
                                              <a:dgm id="{B5C6C62F-6278-3941-AE9F-985F253372EC}"/>
                                            </p:graphicEl>
                                          </p:spTgt>
                                        </p:tgtEl>
                                        <p:attrNameLst>
                                          <p:attrName>style.visibility</p:attrName>
                                        </p:attrNameLst>
                                      </p:cBhvr>
                                      <p:to>
                                        <p:strVal val="visible"/>
                                      </p:to>
                                    </p:set>
                                    <p:animEffect transition="in" filter="blinds(vertical)">
                                      <p:cBhvr>
                                        <p:cTn id="7" dur="500"/>
                                        <p:tgtEl>
                                          <p:spTgt spid="8">
                                            <p:graphicEl>
                                              <a:dgm id="{B5C6C62F-6278-3941-AE9F-985F253372E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8">
                                            <p:graphicEl>
                                              <a:dgm id="{AE1FE413-26A6-9C4E-A14C-E6E7771A7EA9}"/>
                                            </p:graphicEl>
                                          </p:spTgt>
                                        </p:tgtEl>
                                        <p:attrNameLst>
                                          <p:attrName>style.visibility</p:attrName>
                                        </p:attrNameLst>
                                      </p:cBhvr>
                                      <p:to>
                                        <p:strVal val="visible"/>
                                      </p:to>
                                    </p:set>
                                    <p:animEffect transition="in" filter="blinds(vertical)">
                                      <p:cBhvr>
                                        <p:cTn id="12" dur="500"/>
                                        <p:tgtEl>
                                          <p:spTgt spid="8">
                                            <p:graphicEl>
                                              <a:dgm id="{AE1FE413-26A6-9C4E-A14C-E6E7771A7EA9}"/>
                                            </p:graphicEl>
                                          </p:spTgt>
                                        </p:tgtEl>
                                      </p:cBhvr>
                                    </p:animEffect>
                                  </p:childTnLst>
                                </p:cTn>
                              </p:par>
                              <p:par>
                                <p:cTn id="13" presetID="3" presetClass="entr" presetSubtype="5" fill="hold" grpId="0" nodeType="withEffect">
                                  <p:stCondLst>
                                    <p:cond delay="0"/>
                                  </p:stCondLst>
                                  <p:childTnLst>
                                    <p:set>
                                      <p:cBhvr>
                                        <p:cTn id="14" dur="1" fill="hold">
                                          <p:stCondLst>
                                            <p:cond delay="0"/>
                                          </p:stCondLst>
                                        </p:cTn>
                                        <p:tgtEl>
                                          <p:spTgt spid="8">
                                            <p:graphicEl>
                                              <a:dgm id="{1D8B8BBE-A4B1-DF43-8154-37A159BF22AA}"/>
                                            </p:graphicEl>
                                          </p:spTgt>
                                        </p:tgtEl>
                                        <p:attrNameLst>
                                          <p:attrName>style.visibility</p:attrName>
                                        </p:attrNameLst>
                                      </p:cBhvr>
                                      <p:to>
                                        <p:strVal val="visible"/>
                                      </p:to>
                                    </p:set>
                                    <p:animEffect transition="in" filter="blinds(vertical)">
                                      <p:cBhvr>
                                        <p:cTn id="15" dur="500"/>
                                        <p:tgtEl>
                                          <p:spTgt spid="8">
                                            <p:graphicEl>
                                              <a:dgm id="{1D8B8BBE-A4B1-DF43-8154-37A159BF22A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grpId="0" nodeType="clickEffect">
                                  <p:stCondLst>
                                    <p:cond delay="0"/>
                                  </p:stCondLst>
                                  <p:childTnLst>
                                    <p:set>
                                      <p:cBhvr>
                                        <p:cTn id="19" dur="1" fill="hold">
                                          <p:stCondLst>
                                            <p:cond delay="0"/>
                                          </p:stCondLst>
                                        </p:cTn>
                                        <p:tgtEl>
                                          <p:spTgt spid="8">
                                            <p:graphicEl>
                                              <a:dgm id="{B3D5AF26-BE53-3847-97EB-FEC42A5C50BD}"/>
                                            </p:graphicEl>
                                          </p:spTgt>
                                        </p:tgtEl>
                                        <p:attrNameLst>
                                          <p:attrName>style.visibility</p:attrName>
                                        </p:attrNameLst>
                                      </p:cBhvr>
                                      <p:to>
                                        <p:strVal val="visible"/>
                                      </p:to>
                                    </p:set>
                                    <p:animEffect transition="in" filter="blinds(vertical)">
                                      <p:cBhvr>
                                        <p:cTn id="20" dur="500"/>
                                        <p:tgtEl>
                                          <p:spTgt spid="8">
                                            <p:graphicEl>
                                              <a:dgm id="{B3D5AF26-BE53-3847-97EB-FEC42A5C50BD}"/>
                                            </p:graphicEl>
                                          </p:spTgt>
                                        </p:tgtEl>
                                      </p:cBhvr>
                                    </p:animEffect>
                                  </p:childTnLst>
                                </p:cTn>
                              </p:par>
                              <p:par>
                                <p:cTn id="21" presetID="3" presetClass="entr" presetSubtype="5" fill="hold" grpId="0" nodeType="withEffect">
                                  <p:stCondLst>
                                    <p:cond delay="0"/>
                                  </p:stCondLst>
                                  <p:childTnLst>
                                    <p:set>
                                      <p:cBhvr>
                                        <p:cTn id="22" dur="1" fill="hold">
                                          <p:stCondLst>
                                            <p:cond delay="0"/>
                                          </p:stCondLst>
                                        </p:cTn>
                                        <p:tgtEl>
                                          <p:spTgt spid="8">
                                            <p:graphicEl>
                                              <a:dgm id="{A6ED5DB5-8DCC-994F-9935-2C7D4E8CB2D4}"/>
                                            </p:graphicEl>
                                          </p:spTgt>
                                        </p:tgtEl>
                                        <p:attrNameLst>
                                          <p:attrName>style.visibility</p:attrName>
                                        </p:attrNameLst>
                                      </p:cBhvr>
                                      <p:to>
                                        <p:strVal val="visible"/>
                                      </p:to>
                                    </p:set>
                                    <p:animEffect transition="in" filter="blinds(vertical)">
                                      <p:cBhvr>
                                        <p:cTn id="23" dur="500"/>
                                        <p:tgtEl>
                                          <p:spTgt spid="8">
                                            <p:graphicEl>
                                              <a:dgm id="{A6ED5DB5-8DCC-994F-9935-2C7D4E8CB2D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5" fill="hold" grpId="0" nodeType="clickEffect">
                                  <p:stCondLst>
                                    <p:cond delay="0"/>
                                  </p:stCondLst>
                                  <p:childTnLst>
                                    <p:set>
                                      <p:cBhvr>
                                        <p:cTn id="27" dur="1" fill="hold">
                                          <p:stCondLst>
                                            <p:cond delay="0"/>
                                          </p:stCondLst>
                                        </p:cTn>
                                        <p:tgtEl>
                                          <p:spTgt spid="8">
                                            <p:graphicEl>
                                              <a:dgm id="{F5BBF3EE-7928-DB45-99C8-7C3B4A3352AD}"/>
                                            </p:graphicEl>
                                          </p:spTgt>
                                        </p:tgtEl>
                                        <p:attrNameLst>
                                          <p:attrName>style.visibility</p:attrName>
                                        </p:attrNameLst>
                                      </p:cBhvr>
                                      <p:to>
                                        <p:strVal val="visible"/>
                                      </p:to>
                                    </p:set>
                                    <p:animEffect transition="in" filter="blinds(vertical)">
                                      <p:cBhvr>
                                        <p:cTn id="28" dur="500"/>
                                        <p:tgtEl>
                                          <p:spTgt spid="8">
                                            <p:graphicEl>
                                              <a:dgm id="{F5BBF3EE-7928-DB45-99C8-7C3B4A3352AD}"/>
                                            </p:graphicEl>
                                          </p:spTgt>
                                        </p:tgtEl>
                                      </p:cBhvr>
                                    </p:animEffect>
                                  </p:childTnLst>
                                </p:cTn>
                              </p:par>
                              <p:par>
                                <p:cTn id="29" presetID="3" presetClass="entr" presetSubtype="5" fill="hold" grpId="0" nodeType="withEffect">
                                  <p:stCondLst>
                                    <p:cond delay="0"/>
                                  </p:stCondLst>
                                  <p:childTnLst>
                                    <p:set>
                                      <p:cBhvr>
                                        <p:cTn id="30" dur="1" fill="hold">
                                          <p:stCondLst>
                                            <p:cond delay="0"/>
                                          </p:stCondLst>
                                        </p:cTn>
                                        <p:tgtEl>
                                          <p:spTgt spid="8">
                                            <p:graphicEl>
                                              <a:dgm id="{D2F412D4-6681-D34B-9E21-F1EA340A879F}"/>
                                            </p:graphicEl>
                                          </p:spTgt>
                                        </p:tgtEl>
                                        <p:attrNameLst>
                                          <p:attrName>style.visibility</p:attrName>
                                        </p:attrNameLst>
                                      </p:cBhvr>
                                      <p:to>
                                        <p:strVal val="visible"/>
                                      </p:to>
                                    </p:set>
                                    <p:animEffect transition="in" filter="blinds(vertical)">
                                      <p:cBhvr>
                                        <p:cTn id="31" dur="500"/>
                                        <p:tgtEl>
                                          <p:spTgt spid="8">
                                            <p:graphicEl>
                                              <a:dgm id="{D2F412D4-6681-D34B-9E21-F1EA340A879F}"/>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5" fill="hold" grpId="0" nodeType="clickEffect">
                                  <p:stCondLst>
                                    <p:cond delay="0"/>
                                  </p:stCondLst>
                                  <p:childTnLst>
                                    <p:set>
                                      <p:cBhvr>
                                        <p:cTn id="35" dur="1" fill="hold">
                                          <p:stCondLst>
                                            <p:cond delay="0"/>
                                          </p:stCondLst>
                                        </p:cTn>
                                        <p:tgtEl>
                                          <p:spTgt spid="8">
                                            <p:graphicEl>
                                              <a:dgm id="{CD53B5DB-D678-D14D-AA5F-A572F0204A67}"/>
                                            </p:graphicEl>
                                          </p:spTgt>
                                        </p:tgtEl>
                                        <p:attrNameLst>
                                          <p:attrName>style.visibility</p:attrName>
                                        </p:attrNameLst>
                                      </p:cBhvr>
                                      <p:to>
                                        <p:strVal val="visible"/>
                                      </p:to>
                                    </p:set>
                                    <p:animEffect transition="in" filter="blinds(vertical)">
                                      <p:cBhvr>
                                        <p:cTn id="36" dur="500"/>
                                        <p:tgtEl>
                                          <p:spTgt spid="8">
                                            <p:graphicEl>
                                              <a:dgm id="{CD53B5DB-D678-D14D-AA5F-A572F0204A67}"/>
                                            </p:graphicEl>
                                          </p:spTgt>
                                        </p:tgtEl>
                                      </p:cBhvr>
                                    </p:animEffect>
                                  </p:childTnLst>
                                </p:cTn>
                              </p:par>
                              <p:par>
                                <p:cTn id="37" presetID="3" presetClass="entr" presetSubtype="5" fill="hold" grpId="0" nodeType="withEffect">
                                  <p:stCondLst>
                                    <p:cond delay="0"/>
                                  </p:stCondLst>
                                  <p:childTnLst>
                                    <p:set>
                                      <p:cBhvr>
                                        <p:cTn id="38" dur="1" fill="hold">
                                          <p:stCondLst>
                                            <p:cond delay="0"/>
                                          </p:stCondLst>
                                        </p:cTn>
                                        <p:tgtEl>
                                          <p:spTgt spid="8">
                                            <p:graphicEl>
                                              <a:dgm id="{55131C1A-7B08-DE4B-AE50-4B126E263F1B}"/>
                                            </p:graphicEl>
                                          </p:spTgt>
                                        </p:tgtEl>
                                        <p:attrNameLst>
                                          <p:attrName>style.visibility</p:attrName>
                                        </p:attrNameLst>
                                      </p:cBhvr>
                                      <p:to>
                                        <p:strVal val="visible"/>
                                      </p:to>
                                    </p:set>
                                    <p:animEffect transition="in" filter="blinds(vertical)">
                                      <p:cBhvr>
                                        <p:cTn id="39" dur="500"/>
                                        <p:tgtEl>
                                          <p:spTgt spid="8">
                                            <p:graphicEl>
                                              <a:dgm id="{55131C1A-7B08-DE4B-AE50-4B126E263F1B}"/>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5" fill="hold" grpId="0" nodeType="clickEffect">
                                  <p:stCondLst>
                                    <p:cond delay="0"/>
                                  </p:stCondLst>
                                  <p:childTnLst>
                                    <p:set>
                                      <p:cBhvr>
                                        <p:cTn id="43" dur="1" fill="hold">
                                          <p:stCondLst>
                                            <p:cond delay="0"/>
                                          </p:stCondLst>
                                        </p:cTn>
                                        <p:tgtEl>
                                          <p:spTgt spid="8">
                                            <p:graphicEl>
                                              <a:dgm id="{5273E0FA-0538-BA4D-9AC9-CF3B1E6B85F3}"/>
                                            </p:graphicEl>
                                          </p:spTgt>
                                        </p:tgtEl>
                                        <p:attrNameLst>
                                          <p:attrName>style.visibility</p:attrName>
                                        </p:attrNameLst>
                                      </p:cBhvr>
                                      <p:to>
                                        <p:strVal val="visible"/>
                                      </p:to>
                                    </p:set>
                                    <p:animEffect transition="in" filter="blinds(vertical)">
                                      <p:cBhvr>
                                        <p:cTn id="44" dur="500"/>
                                        <p:tgtEl>
                                          <p:spTgt spid="8">
                                            <p:graphicEl>
                                              <a:dgm id="{5273E0FA-0538-BA4D-9AC9-CF3B1E6B85F3}"/>
                                            </p:graphicEl>
                                          </p:spTgt>
                                        </p:tgtEl>
                                      </p:cBhvr>
                                    </p:animEffect>
                                  </p:childTnLst>
                                </p:cTn>
                              </p:par>
                              <p:par>
                                <p:cTn id="45" presetID="3" presetClass="entr" presetSubtype="5" fill="hold" grpId="0" nodeType="withEffect">
                                  <p:stCondLst>
                                    <p:cond delay="0"/>
                                  </p:stCondLst>
                                  <p:childTnLst>
                                    <p:set>
                                      <p:cBhvr>
                                        <p:cTn id="46" dur="1" fill="hold">
                                          <p:stCondLst>
                                            <p:cond delay="0"/>
                                          </p:stCondLst>
                                        </p:cTn>
                                        <p:tgtEl>
                                          <p:spTgt spid="8">
                                            <p:graphicEl>
                                              <a:dgm id="{4AE8E1E3-3D8C-DA4A-99E8-9503A0A16B00}"/>
                                            </p:graphicEl>
                                          </p:spTgt>
                                        </p:tgtEl>
                                        <p:attrNameLst>
                                          <p:attrName>style.visibility</p:attrName>
                                        </p:attrNameLst>
                                      </p:cBhvr>
                                      <p:to>
                                        <p:strVal val="visible"/>
                                      </p:to>
                                    </p:set>
                                    <p:animEffect transition="in" filter="blinds(vertical)">
                                      <p:cBhvr>
                                        <p:cTn id="47" dur="500"/>
                                        <p:tgtEl>
                                          <p:spTgt spid="8">
                                            <p:graphicEl>
                                              <a:dgm id="{4AE8E1E3-3D8C-DA4A-99E8-9503A0A16B00}"/>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5" fill="hold" grpId="0" nodeType="clickEffect">
                                  <p:stCondLst>
                                    <p:cond delay="0"/>
                                  </p:stCondLst>
                                  <p:childTnLst>
                                    <p:set>
                                      <p:cBhvr>
                                        <p:cTn id="51" dur="1" fill="hold">
                                          <p:stCondLst>
                                            <p:cond delay="0"/>
                                          </p:stCondLst>
                                        </p:cTn>
                                        <p:tgtEl>
                                          <p:spTgt spid="8">
                                            <p:graphicEl>
                                              <a:dgm id="{12A38652-3FA9-3F4A-A223-6292BB51D757}"/>
                                            </p:graphicEl>
                                          </p:spTgt>
                                        </p:tgtEl>
                                        <p:attrNameLst>
                                          <p:attrName>style.visibility</p:attrName>
                                        </p:attrNameLst>
                                      </p:cBhvr>
                                      <p:to>
                                        <p:strVal val="visible"/>
                                      </p:to>
                                    </p:set>
                                    <p:animEffect transition="in" filter="blinds(vertical)">
                                      <p:cBhvr>
                                        <p:cTn id="52" dur="500"/>
                                        <p:tgtEl>
                                          <p:spTgt spid="8">
                                            <p:graphicEl>
                                              <a:dgm id="{12A38652-3FA9-3F4A-A223-6292BB51D757}"/>
                                            </p:graphicEl>
                                          </p:spTgt>
                                        </p:tgtEl>
                                      </p:cBhvr>
                                    </p:animEffect>
                                  </p:childTnLst>
                                </p:cTn>
                              </p:par>
                              <p:par>
                                <p:cTn id="53" presetID="3" presetClass="entr" presetSubtype="5" fill="hold" grpId="0" nodeType="withEffect">
                                  <p:stCondLst>
                                    <p:cond delay="0"/>
                                  </p:stCondLst>
                                  <p:childTnLst>
                                    <p:set>
                                      <p:cBhvr>
                                        <p:cTn id="54" dur="1" fill="hold">
                                          <p:stCondLst>
                                            <p:cond delay="0"/>
                                          </p:stCondLst>
                                        </p:cTn>
                                        <p:tgtEl>
                                          <p:spTgt spid="8">
                                            <p:graphicEl>
                                              <a:dgm id="{E794ABBC-EE90-9A45-8BE5-56EF42D70BCF}"/>
                                            </p:graphicEl>
                                          </p:spTgt>
                                        </p:tgtEl>
                                        <p:attrNameLst>
                                          <p:attrName>style.visibility</p:attrName>
                                        </p:attrNameLst>
                                      </p:cBhvr>
                                      <p:to>
                                        <p:strVal val="visible"/>
                                      </p:to>
                                    </p:set>
                                    <p:animEffect transition="in" filter="blinds(vertical)">
                                      <p:cBhvr>
                                        <p:cTn id="55" dur="500"/>
                                        <p:tgtEl>
                                          <p:spTgt spid="8">
                                            <p:graphicEl>
                                              <a:dgm id="{E794ABBC-EE90-9A45-8BE5-56EF42D70BCF}"/>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5" fill="hold" grpId="0" nodeType="clickEffect">
                                  <p:stCondLst>
                                    <p:cond delay="0"/>
                                  </p:stCondLst>
                                  <p:childTnLst>
                                    <p:set>
                                      <p:cBhvr>
                                        <p:cTn id="59" dur="1" fill="hold">
                                          <p:stCondLst>
                                            <p:cond delay="0"/>
                                          </p:stCondLst>
                                        </p:cTn>
                                        <p:tgtEl>
                                          <p:spTgt spid="8">
                                            <p:graphicEl>
                                              <a:dgm id="{B74126C3-D625-C140-A40E-9E7135ECBB46}"/>
                                            </p:graphicEl>
                                          </p:spTgt>
                                        </p:tgtEl>
                                        <p:attrNameLst>
                                          <p:attrName>style.visibility</p:attrName>
                                        </p:attrNameLst>
                                      </p:cBhvr>
                                      <p:to>
                                        <p:strVal val="visible"/>
                                      </p:to>
                                    </p:set>
                                    <p:animEffect transition="in" filter="blinds(vertical)">
                                      <p:cBhvr>
                                        <p:cTn id="60" dur="500"/>
                                        <p:tgtEl>
                                          <p:spTgt spid="8">
                                            <p:graphicEl>
                                              <a:dgm id="{B74126C3-D625-C140-A40E-9E7135ECBB46}"/>
                                            </p:graphicEl>
                                          </p:spTgt>
                                        </p:tgtEl>
                                      </p:cBhvr>
                                    </p:animEffect>
                                  </p:childTnLst>
                                </p:cTn>
                              </p:par>
                              <p:par>
                                <p:cTn id="61" presetID="3" presetClass="entr" presetSubtype="5" fill="hold" grpId="0" nodeType="withEffect">
                                  <p:stCondLst>
                                    <p:cond delay="0"/>
                                  </p:stCondLst>
                                  <p:childTnLst>
                                    <p:set>
                                      <p:cBhvr>
                                        <p:cTn id="62" dur="1" fill="hold">
                                          <p:stCondLst>
                                            <p:cond delay="0"/>
                                          </p:stCondLst>
                                        </p:cTn>
                                        <p:tgtEl>
                                          <p:spTgt spid="8">
                                            <p:graphicEl>
                                              <a:dgm id="{1BB0EA0F-040A-144C-80F1-54D17133BB7F}"/>
                                            </p:graphicEl>
                                          </p:spTgt>
                                        </p:tgtEl>
                                        <p:attrNameLst>
                                          <p:attrName>style.visibility</p:attrName>
                                        </p:attrNameLst>
                                      </p:cBhvr>
                                      <p:to>
                                        <p:strVal val="visible"/>
                                      </p:to>
                                    </p:set>
                                    <p:animEffect transition="in" filter="blinds(vertical)">
                                      <p:cBhvr>
                                        <p:cTn id="63" dur="500"/>
                                        <p:tgtEl>
                                          <p:spTgt spid="8">
                                            <p:graphicEl>
                                              <a:dgm id="{1BB0EA0F-040A-144C-80F1-54D17133BB7F}"/>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5" fill="hold" grpId="0" nodeType="clickEffect">
                                  <p:stCondLst>
                                    <p:cond delay="0"/>
                                  </p:stCondLst>
                                  <p:childTnLst>
                                    <p:set>
                                      <p:cBhvr>
                                        <p:cTn id="67" dur="1" fill="hold">
                                          <p:stCondLst>
                                            <p:cond delay="0"/>
                                          </p:stCondLst>
                                        </p:cTn>
                                        <p:tgtEl>
                                          <p:spTgt spid="8">
                                            <p:graphicEl>
                                              <a:dgm id="{1B2BF125-EBA9-434F-A16C-49E4DBCA4662}"/>
                                            </p:graphicEl>
                                          </p:spTgt>
                                        </p:tgtEl>
                                        <p:attrNameLst>
                                          <p:attrName>style.visibility</p:attrName>
                                        </p:attrNameLst>
                                      </p:cBhvr>
                                      <p:to>
                                        <p:strVal val="visible"/>
                                      </p:to>
                                    </p:set>
                                    <p:animEffect transition="in" filter="blinds(vertical)">
                                      <p:cBhvr>
                                        <p:cTn id="68" dur="500"/>
                                        <p:tgtEl>
                                          <p:spTgt spid="8">
                                            <p:graphicEl>
                                              <a:dgm id="{1B2BF125-EBA9-434F-A16C-49E4DBCA4662}"/>
                                            </p:graphicEl>
                                          </p:spTgt>
                                        </p:tgtEl>
                                      </p:cBhvr>
                                    </p:animEffect>
                                  </p:childTnLst>
                                </p:cTn>
                              </p:par>
                              <p:par>
                                <p:cTn id="69" presetID="3" presetClass="entr" presetSubtype="5" fill="hold" grpId="0" nodeType="withEffect">
                                  <p:stCondLst>
                                    <p:cond delay="0"/>
                                  </p:stCondLst>
                                  <p:childTnLst>
                                    <p:set>
                                      <p:cBhvr>
                                        <p:cTn id="70" dur="1" fill="hold">
                                          <p:stCondLst>
                                            <p:cond delay="0"/>
                                          </p:stCondLst>
                                        </p:cTn>
                                        <p:tgtEl>
                                          <p:spTgt spid="8">
                                            <p:graphicEl>
                                              <a:dgm id="{B5A6E6A9-1056-7E4F-80A1-67EC8BA310EF}"/>
                                            </p:graphicEl>
                                          </p:spTgt>
                                        </p:tgtEl>
                                        <p:attrNameLst>
                                          <p:attrName>style.visibility</p:attrName>
                                        </p:attrNameLst>
                                      </p:cBhvr>
                                      <p:to>
                                        <p:strVal val="visible"/>
                                      </p:to>
                                    </p:set>
                                    <p:animEffect transition="in" filter="blinds(vertical)">
                                      <p:cBhvr>
                                        <p:cTn id="71" dur="500"/>
                                        <p:tgtEl>
                                          <p:spTgt spid="8">
                                            <p:graphicEl>
                                              <a:dgm id="{B5A6E6A9-1056-7E4F-80A1-67EC8BA310E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78B36-2BE0-8842-8F42-09EDB8ED69E4}"/>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Identified research gap for moderation policies</a:t>
            </a:r>
          </a:p>
        </p:txBody>
      </p:sp>
      <p:sp>
        <p:nvSpPr>
          <p:cNvPr id="6" name="Content Placeholder 5">
            <a:extLst>
              <a:ext uri="{FF2B5EF4-FFF2-40B4-BE49-F238E27FC236}">
                <a16:creationId xmlns:a16="http://schemas.microsoft.com/office/drawing/2014/main" id="{7D3E2F36-620C-32D4-6C09-603537CEC581}"/>
              </a:ext>
            </a:extLst>
          </p:cNvPr>
          <p:cNvSpPr>
            <a:spLocks noGrp="1"/>
          </p:cNvSpPr>
          <p:nvPr>
            <p:ph idx="1"/>
          </p:nvPr>
        </p:nvSpPr>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Diverse participants with specific demographic, such as age, gender etc., are needed for studies.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More observatory studies for investigating statements in images, memes, and videos are needed.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Data-driven studies focusing on specific groups of users with different cultures and backgrounds can help understand the factors that affect user engagement.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Studies on popular platforms such as Facebook, and Instagram can help understand the impact of deplatforming.</a:t>
            </a:r>
          </a:p>
        </p:txBody>
      </p:sp>
      <p:sp>
        <p:nvSpPr>
          <p:cNvPr id="3" name="Slide Number Placeholder 2">
            <a:extLst>
              <a:ext uri="{FF2B5EF4-FFF2-40B4-BE49-F238E27FC236}">
                <a16:creationId xmlns:a16="http://schemas.microsoft.com/office/drawing/2014/main" id="{FE32A9AC-BF1B-AB6C-A884-A0FB9EAE55BE}"/>
              </a:ext>
            </a:extLst>
          </p:cNvPr>
          <p:cNvSpPr>
            <a:spLocks noGrp="1"/>
          </p:cNvSpPr>
          <p:nvPr>
            <p:ph type="sldNum" sz="quarter" idx="12"/>
          </p:nvPr>
        </p:nvSpPr>
        <p:spPr/>
        <p:txBody>
          <a:bodyPr/>
          <a:lstStyle/>
          <a:p>
            <a:fld id="{F99D3118-21D7-054C-905D-9AB63FB0DF23}" type="slidenum">
              <a:rPr lang="en-US" smtClean="0"/>
              <a:t>16</a:t>
            </a:fld>
            <a:endParaRPr lang="en-US"/>
          </a:p>
        </p:txBody>
      </p:sp>
    </p:spTree>
    <p:extLst>
      <p:ext uri="{BB962C8B-B14F-4D97-AF65-F5344CB8AC3E}">
        <p14:creationId xmlns:p14="http://schemas.microsoft.com/office/powerpoint/2010/main" val="1181485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78B36-2BE0-8842-8F42-09EDB8ED69E4}"/>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Identified research gap for moderation policies</a:t>
            </a:r>
          </a:p>
        </p:txBody>
      </p:sp>
      <p:sp>
        <p:nvSpPr>
          <p:cNvPr id="6" name="Content Placeholder 5">
            <a:extLst>
              <a:ext uri="{FF2B5EF4-FFF2-40B4-BE49-F238E27FC236}">
                <a16:creationId xmlns:a16="http://schemas.microsoft.com/office/drawing/2014/main" id="{7D3E2F36-620C-32D4-6C09-603537CEC581}"/>
              </a:ext>
            </a:extLst>
          </p:cNvPr>
          <p:cNvSpPr>
            <a:spLocks noGrp="1"/>
          </p:cNvSpPr>
          <p:nvPr>
            <p:ph idx="1"/>
          </p:nvPr>
        </p:nvSpPr>
        <p:spPr>
          <a:xfrm>
            <a:off x="838200" y="1825624"/>
            <a:ext cx="10515600" cy="4786931"/>
          </a:xfrm>
        </p:spPr>
        <p:txBody>
          <a:bodyPr>
            <a:normAutofit fontScale="92500"/>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Scholarships should investigate if labeling every news article can decrease the implied truth effect.</a:t>
            </a:r>
          </a:p>
          <a:p>
            <a:r>
              <a:rPr lang="en-US" dirty="0">
                <a:latin typeface="Times New Roman" panose="02020603050405020304" pitchFamily="18" charset="0"/>
                <a:cs typeface="Times New Roman" panose="02020603050405020304" pitchFamily="18" charset="0"/>
              </a:rPr>
              <a:t>Understanding if there is an echo chamber effect on users, when they are given the option to toggle off content with soft moderated label.</a:t>
            </a:r>
          </a:p>
          <a:p>
            <a:r>
              <a:rPr lang="en-US" dirty="0">
                <a:latin typeface="Times New Roman" panose="02020603050405020304" pitchFamily="18" charset="0"/>
                <a:cs typeface="Times New Roman" panose="02020603050405020304" pitchFamily="18" charset="0"/>
              </a:rPr>
              <a:t>Future scholarships should have participants from fringe websites, to understand what kind of regulations would be most interesting to them.</a:t>
            </a:r>
          </a:p>
          <a:p>
            <a:r>
              <a:rPr lang="en-US" dirty="0">
                <a:latin typeface="Times New Roman" panose="02020603050405020304" pitchFamily="18" charset="0"/>
                <a:cs typeface="Times New Roman" panose="02020603050405020304" pitchFamily="18" charset="0"/>
              </a:rPr>
              <a:t>Investigate novel and effective designs for a redressal system.</a:t>
            </a:r>
          </a:p>
          <a:p>
            <a:r>
              <a:rPr lang="en-US" dirty="0">
                <a:latin typeface="Times New Roman" panose="02020603050405020304" pitchFamily="18" charset="0"/>
                <a:cs typeface="Times New Roman" panose="02020603050405020304" pitchFamily="18" charset="0"/>
              </a:rPr>
              <a:t>Scholarship should further investigate approaches for improving the precision and recall, as well as the algorithmic fairness of abuse detection systems.</a:t>
            </a:r>
          </a:p>
          <a:p>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FE32A9AC-BF1B-AB6C-A884-A0FB9EAE55BE}"/>
              </a:ext>
            </a:extLst>
          </p:cNvPr>
          <p:cNvSpPr>
            <a:spLocks noGrp="1"/>
          </p:cNvSpPr>
          <p:nvPr>
            <p:ph type="sldNum" sz="quarter" idx="12"/>
          </p:nvPr>
        </p:nvSpPr>
        <p:spPr/>
        <p:txBody>
          <a:bodyPr/>
          <a:lstStyle/>
          <a:p>
            <a:fld id="{F99D3118-21D7-054C-905D-9AB63FB0DF23}" type="slidenum">
              <a:rPr lang="en-US" smtClean="0"/>
              <a:t>17</a:t>
            </a:fld>
            <a:endParaRPr lang="en-US"/>
          </a:p>
        </p:txBody>
      </p:sp>
    </p:spTree>
    <p:extLst>
      <p:ext uri="{BB962C8B-B14F-4D97-AF65-F5344CB8AC3E}">
        <p14:creationId xmlns:p14="http://schemas.microsoft.com/office/powerpoint/2010/main" val="972233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D93E05-878B-8AF3-EE65-24A7C0A51D48}"/>
              </a:ext>
            </a:extLst>
          </p:cNvPr>
          <p:cNvSpPr>
            <a:spLocks noGrp="1"/>
          </p:cNvSpPr>
          <p:nvPr>
            <p:ph type="title"/>
          </p:nvPr>
        </p:nvSpPr>
        <p:spPr>
          <a:xfrm>
            <a:off x="242047" y="365125"/>
            <a:ext cx="11833412" cy="1325563"/>
          </a:xfrm>
        </p:spPr>
        <p:txBody>
          <a:bodyPr>
            <a:normAutofit/>
          </a:bodyPr>
          <a:lstStyle/>
          <a:p>
            <a:pPr algn="ctr"/>
            <a:r>
              <a:rPr lang="en-US" dirty="0">
                <a:solidFill>
                  <a:srgbClr val="C00000"/>
                </a:solidFill>
                <a:latin typeface="Times New Roman" panose="02020603050405020304" pitchFamily="18" charset="0"/>
                <a:cs typeface="Times New Roman" panose="02020603050405020304" pitchFamily="18" charset="0"/>
              </a:rPr>
              <a:t>We investigated the terms of service and/or community guidelines</a:t>
            </a:r>
          </a:p>
        </p:txBody>
      </p:sp>
      <p:sp>
        <p:nvSpPr>
          <p:cNvPr id="6" name="Content Placeholder 5">
            <a:extLst>
              <a:ext uri="{FF2B5EF4-FFF2-40B4-BE49-F238E27FC236}">
                <a16:creationId xmlns:a16="http://schemas.microsoft.com/office/drawing/2014/main" id="{F9A573BC-00A6-33DA-477C-8A258FB34385}"/>
              </a:ext>
            </a:extLst>
          </p:cNvPr>
          <p:cNvSpPr>
            <a:spLocks noGrp="1"/>
          </p:cNvSpPr>
          <p:nvPr>
            <p:ph idx="1"/>
          </p:nvPr>
        </p:nvSpPr>
        <p:spPr/>
        <p:txBody>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Lays down the rules that users must abide when posting content on social media or when using social media.</a:t>
            </a:r>
          </a:p>
          <a:p>
            <a:pPr marL="0" indent="0">
              <a:buNone/>
            </a:pP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F00EFF80-64E1-5677-B71D-8293D8451ED7}"/>
              </a:ext>
            </a:extLst>
          </p:cNvPr>
          <p:cNvSpPr>
            <a:spLocks noGrp="1"/>
          </p:cNvSpPr>
          <p:nvPr>
            <p:ph type="sldNum" sz="quarter" idx="12"/>
          </p:nvPr>
        </p:nvSpPr>
        <p:spPr/>
        <p:txBody>
          <a:bodyPr/>
          <a:lstStyle/>
          <a:p>
            <a:fld id="{F99D3118-21D7-054C-905D-9AB63FB0DF23}" type="slidenum">
              <a:rPr lang="en-US" smtClean="0"/>
              <a:t>18</a:t>
            </a:fld>
            <a:endParaRPr lang="en-US"/>
          </a:p>
        </p:txBody>
      </p:sp>
      <p:pic>
        <p:nvPicPr>
          <p:cNvPr id="3" name="Picture 2" descr="A picture containing text, screenshot, font, algebra&#10;&#10;Description automatically generated">
            <a:extLst>
              <a:ext uri="{FF2B5EF4-FFF2-40B4-BE49-F238E27FC236}">
                <a16:creationId xmlns:a16="http://schemas.microsoft.com/office/drawing/2014/main" id="{73D4C8DB-0ABC-65EF-A22B-ADDD85637D04}"/>
              </a:ext>
            </a:extLst>
          </p:cNvPr>
          <p:cNvPicPr>
            <a:picLocks noChangeAspect="1"/>
          </p:cNvPicPr>
          <p:nvPr/>
        </p:nvPicPr>
        <p:blipFill>
          <a:blip r:embed="rId3"/>
          <a:stretch>
            <a:fillRect/>
          </a:stretch>
        </p:blipFill>
        <p:spPr>
          <a:xfrm>
            <a:off x="6462920" y="3748615"/>
            <a:ext cx="5976333" cy="2257385"/>
          </a:xfrm>
          <a:prstGeom prst="rect">
            <a:avLst/>
          </a:prstGeom>
        </p:spPr>
      </p:pic>
      <p:pic>
        <p:nvPicPr>
          <p:cNvPr id="8" name="Picture 7" descr="A white background with black text&#10;&#10;Description automatically generated with low confidence">
            <a:extLst>
              <a:ext uri="{FF2B5EF4-FFF2-40B4-BE49-F238E27FC236}">
                <a16:creationId xmlns:a16="http://schemas.microsoft.com/office/drawing/2014/main" id="{2656C9AA-D227-6FA6-DD4D-01C5F5963192}"/>
              </a:ext>
            </a:extLst>
          </p:cNvPr>
          <p:cNvPicPr>
            <a:picLocks noChangeAspect="1"/>
          </p:cNvPicPr>
          <p:nvPr/>
        </p:nvPicPr>
        <p:blipFill>
          <a:blip r:embed="rId4"/>
          <a:stretch>
            <a:fillRect/>
          </a:stretch>
        </p:blipFill>
        <p:spPr>
          <a:xfrm>
            <a:off x="-24677" y="3590732"/>
            <a:ext cx="6648127" cy="2415267"/>
          </a:xfrm>
          <a:prstGeom prst="rect">
            <a:avLst/>
          </a:prstGeom>
        </p:spPr>
      </p:pic>
    </p:spTree>
    <p:extLst>
      <p:ext uri="{BB962C8B-B14F-4D97-AF65-F5344CB8AC3E}">
        <p14:creationId xmlns:p14="http://schemas.microsoft.com/office/powerpoint/2010/main" val="181738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95160A-7831-7FEB-B091-5B49927027FE}"/>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We analyzed 14 social media platforms’ community guidelines and terms of service</a:t>
            </a:r>
          </a:p>
        </p:txBody>
      </p:sp>
      <p:sp>
        <p:nvSpPr>
          <p:cNvPr id="5" name="Content Placeholder 4">
            <a:extLst>
              <a:ext uri="{FF2B5EF4-FFF2-40B4-BE49-F238E27FC236}">
                <a16:creationId xmlns:a16="http://schemas.microsoft.com/office/drawing/2014/main" id="{DE9BBB82-3F45-A03D-AF0E-0BB108127849}"/>
              </a:ext>
            </a:extLst>
          </p:cNvPr>
          <p:cNvSpPr>
            <a:spLocks noGrp="1"/>
          </p:cNvSpPr>
          <p:nvPr>
            <p:ph idx="1"/>
          </p:nvPr>
        </p:nvSpPr>
        <p:spPr>
          <a:xfrm>
            <a:off x="838200" y="1825624"/>
            <a:ext cx="10515600" cy="5184775"/>
          </a:xfrm>
        </p:spPr>
        <p:txBody>
          <a:bodyPr/>
          <a:lstStyle/>
          <a:p>
            <a:endParaRPr lang="en-US" dirty="0"/>
          </a:p>
          <a:p>
            <a:r>
              <a:rPr lang="en-US" sz="2600" dirty="0">
                <a:latin typeface="Times New Roman" panose="02020603050405020304" pitchFamily="18" charset="0"/>
                <a:cs typeface="Times New Roman" panose="02020603050405020304" pitchFamily="18" charset="0"/>
              </a:rPr>
              <a:t>We chose platforms from both sides, i.e., mainstream and fringe platforms that are popular in the US. </a:t>
            </a:r>
          </a:p>
          <a:p>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We focused on platforms that were investigated by prior research studies as well as those from recent political events, i.e., January 6</a:t>
            </a:r>
            <a:r>
              <a:rPr lang="en-US" sz="2600" baseline="30000" dirty="0">
                <a:latin typeface="Times New Roman" panose="02020603050405020304" pitchFamily="18" charset="0"/>
                <a:cs typeface="Times New Roman" panose="02020603050405020304" pitchFamily="18" charset="0"/>
              </a:rPr>
              <a:t>th</a:t>
            </a:r>
            <a:r>
              <a:rPr lang="en-US" sz="2600" dirty="0">
                <a:latin typeface="Times New Roman" panose="02020603050405020304" pitchFamily="18" charset="0"/>
                <a:cs typeface="Times New Roman" panose="02020603050405020304" pitchFamily="18" charset="0"/>
              </a:rPr>
              <a:t> insurrection.</a:t>
            </a:r>
          </a:p>
          <a:p>
            <a:pPr marL="0" indent="0">
              <a:buNone/>
            </a:pPr>
            <a:endParaRPr lang="en-US" sz="2600" dirty="0">
              <a:latin typeface="Times New Roman" panose="02020603050405020304" pitchFamily="18" charset="0"/>
              <a:cs typeface="Times New Roman" panose="02020603050405020304" pitchFamily="18" charset="0"/>
            </a:endParaRPr>
          </a:p>
          <a:p>
            <a:pPr marL="0" indent="0">
              <a:buNone/>
            </a:pPr>
            <a:endParaRPr lang="en-US" sz="2600" dirty="0">
              <a:latin typeface="Times New Roman" panose="02020603050405020304" pitchFamily="18" charset="0"/>
              <a:cs typeface="Times New Roman" panose="02020603050405020304" pitchFamily="18" charset="0"/>
            </a:endParaRPr>
          </a:p>
          <a:p>
            <a:pPr marL="0" indent="0">
              <a:buNone/>
            </a:pPr>
            <a:endParaRPr lang="en-US" sz="2600" dirty="0">
              <a:latin typeface="Times New Roman" panose="02020603050405020304" pitchFamily="18" charset="0"/>
              <a:cs typeface="Times New Roman" panose="02020603050405020304" pitchFamily="18" charset="0"/>
            </a:endParaRPr>
          </a:p>
          <a:p>
            <a:pPr marL="0" indent="0">
              <a:buNone/>
            </a:pPr>
            <a:endParaRPr lang="en-US" sz="26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082F5585-FCCD-F5CB-A866-A29CB7584EE4}"/>
              </a:ext>
            </a:extLst>
          </p:cNvPr>
          <p:cNvSpPr>
            <a:spLocks noGrp="1"/>
          </p:cNvSpPr>
          <p:nvPr>
            <p:ph type="sldNum" sz="quarter" idx="12"/>
          </p:nvPr>
        </p:nvSpPr>
        <p:spPr/>
        <p:txBody>
          <a:bodyPr/>
          <a:lstStyle/>
          <a:p>
            <a:fld id="{F99D3118-21D7-054C-905D-9AB63FB0DF23}" type="slidenum">
              <a:rPr lang="en-US" smtClean="0"/>
              <a:t>19</a:t>
            </a:fld>
            <a:endParaRPr lang="en-US"/>
          </a:p>
        </p:txBody>
      </p:sp>
    </p:spTree>
    <p:extLst>
      <p:ext uri="{BB962C8B-B14F-4D97-AF65-F5344CB8AC3E}">
        <p14:creationId xmlns:p14="http://schemas.microsoft.com/office/powerpoint/2010/main" val="1122927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3F142-42C5-4809-E4D5-4DA61FC53909}"/>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Content moderation is not an easy task! It is controversial and often perceived as biased</a:t>
            </a:r>
          </a:p>
        </p:txBody>
      </p:sp>
      <p:sp>
        <p:nvSpPr>
          <p:cNvPr id="4" name="Slide Number Placeholder 3">
            <a:extLst>
              <a:ext uri="{FF2B5EF4-FFF2-40B4-BE49-F238E27FC236}">
                <a16:creationId xmlns:a16="http://schemas.microsoft.com/office/drawing/2014/main" id="{D142CE8A-468B-7AA9-A6A9-16967ECF5B06}"/>
              </a:ext>
            </a:extLst>
          </p:cNvPr>
          <p:cNvSpPr>
            <a:spLocks noGrp="1"/>
          </p:cNvSpPr>
          <p:nvPr>
            <p:ph type="sldNum" sz="quarter" idx="12"/>
          </p:nvPr>
        </p:nvSpPr>
        <p:spPr/>
        <p:txBody>
          <a:bodyPr/>
          <a:lstStyle/>
          <a:p>
            <a:fld id="{F99D3118-21D7-054C-905D-9AB63FB0DF23}" type="slidenum">
              <a:rPr lang="en-US" smtClean="0"/>
              <a:t>2</a:t>
            </a:fld>
            <a:endParaRPr lang="en-US"/>
          </a:p>
        </p:txBody>
      </p:sp>
      <p:pic>
        <p:nvPicPr>
          <p:cNvPr id="7" name="Picture 6" descr="A black background with white text&#10;&#10;Description automatically generated with medium confidence">
            <a:extLst>
              <a:ext uri="{FF2B5EF4-FFF2-40B4-BE49-F238E27FC236}">
                <a16:creationId xmlns:a16="http://schemas.microsoft.com/office/drawing/2014/main" id="{B54E166C-1789-0A27-4F76-F1F678AD4052}"/>
              </a:ext>
            </a:extLst>
          </p:cNvPr>
          <p:cNvPicPr>
            <a:picLocks noChangeAspect="1"/>
          </p:cNvPicPr>
          <p:nvPr/>
        </p:nvPicPr>
        <p:blipFill>
          <a:blip r:embed="rId3"/>
          <a:stretch>
            <a:fillRect/>
          </a:stretch>
        </p:blipFill>
        <p:spPr>
          <a:xfrm>
            <a:off x="5585012" y="4679203"/>
            <a:ext cx="6393154" cy="1972609"/>
          </a:xfrm>
          <a:prstGeom prst="rect">
            <a:avLst/>
          </a:prstGeom>
        </p:spPr>
      </p:pic>
      <p:pic>
        <p:nvPicPr>
          <p:cNvPr id="14" name="Picture 13" descr="A picture containing text, font, screenshot, white&#10;&#10;Description automatically generated">
            <a:extLst>
              <a:ext uri="{FF2B5EF4-FFF2-40B4-BE49-F238E27FC236}">
                <a16:creationId xmlns:a16="http://schemas.microsoft.com/office/drawing/2014/main" id="{CCF69580-1155-6E96-BE8E-384CA15FEFA4}"/>
              </a:ext>
            </a:extLst>
          </p:cNvPr>
          <p:cNvPicPr>
            <a:picLocks noChangeAspect="1"/>
          </p:cNvPicPr>
          <p:nvPr/>
        </p:nvPicPr>
        <p:blipFill>
          <a:blip r:embed="rId4"/>
          <a:stretch>
            <a:fillRect/>
          </a:stretch>
        </p:blipFill>
        <p:spPr>
          <a:xfrm>
            <a:off x="5585012" y="1772117"/>
            <a:ext cx="6482479" cy="2841158"/>
          </a:xfrm>
          <a:prstGeom prst="rect">
            <a:avLst/>
          </a:prstGeom>
        </p:spPr>
      </p:pic>
      <p:pic>
        <p:nvPicPr>
          <p:cNvPr id="16" name="Picture 15" descr="A picture containing text, font, screenshot&#10;&#10;Description automatically generated">
            <a:extLst>
              <a:ext uri="{FF2B5EF4-FFF2-40B4-BE49-F238E27FC236}">
                <a16:creationId xmlns:a16="http://schemas.microsoft.com/office/drawing/2014/main" id="{03448E12-A11A-D9D0-2B95-962DB4E25DB7}"/>
              </a:ext>
            </a:extLst>
          </p:cNvPr>
          <p:cNvPicPr>
            <a:picLocks noChangeAspect="1"/>
          </p:cNvPicPr>
          <p:nvPr/>
        </p:nvPicPr>
        <p:blipFill>
          <a:blip r:embed="rId5"/>
          <a:stretch>
            <a:fillRect/>
          </a:stretch>
        </p:blipFill>
        <p:spPr>
          <a:xfrm>
            <a:off x="124509" y="1690688"/>
            <a:ext cx="5356650" cy="2982306"/>
          </a:xfrm>
          <a:prstGeom prst="rect">
            <a:avLst/>
          </a:prstGeom>
        </p:spPr>
      </p:pic>
      <p:grpSp>
        <p:nvGrpSpPr>
          <p:cNvPr id="19" name="Group 18">
            <a:extLst>
              <a:ext uri="{FF2B5EF4-FFF2-40B4-BE49-F238E27FC236}">
                <a16:creationId xmlns:a16="http://schemas.microsoft.com/office/drawing/2014/main" id="{09337B03-A942-17DD-51F6-B344467189D2}"/>
              </a:ext>
            </a:extLst>
          </p:cNvPr>
          <p:cNvGrpSpPr/>
          <p:nvPr/>
        </p:nvGrpSpPr>
        <p:grpSpPr>
          <a:xfrm>
            <a:off x="20656" y="4908505"/>
            <a:ext cx="5460503" cy="1223728"/>
            <a:chOff x="0" y="5103905"/>
            <a:chExt cx="5364821" cy="1081928"/>
          </a:xfrm>
        </p:grpSpPr>
        <p:pic>
          <p:nvPicPr>
            <p:cNvPr id="11" name="Picture 10" descr="A picture containing text, screenshot, font, white&#10;&#10;Description automatically generated">
              <a:extLst>
                <a:ext uri="{FF2B5EF4-FFF2-40B4-BE49-F238E27FC236}">
                  <a16:creationId xmlns:a16="http://schemas.microsoft.com/office/drawing/2014/main" id="{BAA3E3FC-0BD0-8E4D-704E-EF3C1B404B71}"/>
                </a:ext>
              </a:extLst>
            </p:cNvPr>
            <p:cNvPicPr>
              <a:picLocks noChangeAspect="1"/>
            </p:cNvPicPr>
            <p:nvPr/>
          </p:nvPicPr>
          <p:blipFill rotWithShape="1">
            <a:blip r:embed="rId6"/>
            <a:srcRect t="68384"/>
            <a:stretch/>
          </p:blipFill>
          <p:spPr>
            <a:xfrm>
              <a:off x="0" y="5644869"/>
              <a:ext cx="5364821" cy="540964"/>
            </a:xfrm>
            <a:prstGeom prst="rect">
              <a:avLst/>
            </a:prstGeom>
          </p:spPr>
        </p:pic>
        <p:pic>
          <p:nvPicPr>
            <p:cNvPr id="18" name="Picture 17" descr="A picture containing text, screenshot, font, white&#10;&#10;Description automatically generated">
              <a:extLst>
                <a:ext uri="{FF2B5EF4-FFF2-40B4-BE49-F238E27FC236}">
                  <a16:creationId xmlns:a16="http://schemas.microsoft.com/office/drawing/2014/main" id="{EA5D8529-EF18-892D-9593-8819EAA8D375}"/>
                </a:ext>
              </a:extLst>
            </p:cNvPr>
            <p:cNvPicPr>
              <a:picLocks noChangeAspect="1"/>
            </p:cNvPicPr>
            <p:nvPr/>
          </p:nvPicPr>
          <p:blipFill rotWithShape="1">
            <a:blip r:embed="rId6"/>
            <a:srcRect l="42985" t="2783" r="42882" b="83024"/>
            <a:stretch/>
          </p:blipFill>
          <p:spPr>
            <a:xfrm>
              <a:off x="1837886" y="5103905"/>
              <a:ext cx="1689047" cy="540964"/>
            </a:xfrm>
            <a:prstGeom prst="rect">
              <a:avLst/>
            </a:prstGeom>
          </p:spPr>
        </p:pic>
      </p:grpSp>
    </p:spTree>
    <p:extLst>
      <p:ext uri="{BB962C8B-B14F-4D97-AF65-F5344CB8AC3E}">
        <p14:creationId xmlns:p14="http://schemas.microsoft.com/office/powerpoint/2010/main" val="83747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heckerboard(across)">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71C38-FDD6-80CF-B3B9-BBFA79D85022}"/>
              </a:ext>
            </a:extLst>
          </p:cNvPr>
          <p:cNvSpPr>
            <a:spLocks noGrp="1"/>
          </p:cNvSpPr>
          <p:nvPr>
            <p:ph type="title"/>
          </p:nvPr>
        </p:nvSpPr>
        <p:spPr/>
        <p:txBody>
          <a:bodyPr>
            <a:normAutofit fontScale="90000"/>
          </a:bodyPr>
          <a:lstStyle/>
          <a:p>
            <a:pPr algn="ctr"/>
            <a:r>
              <a:rPr lang="en-US" dirty="0">
                <a:solidFill>
                  <a:srgbClr val="C00000"/>
                </a:solidFill>
                <a:latin typeface="Times New Roman" panose="02020603050405020304" pitchFamily="18" charset="0"/>
                <a:cs typeface="Times New Roman" panose="02020603050405020304" pitchFamily="18" charset="0"/>
              </a:rPr>
              <a:t>We compared social media platforms in 5 countries and found no differences in the community guidelines and/or terms of service</a:t>
            </a:r>
          </a:p>
        </p:txBody>
      </p:sp>
      <p:sp>
        <p:nvSpPr>
          <p:cNvPr id="4" name="Slide Number Placeholder 3">
            <a:extLst>
              <a:ext uri="{FF2B5EF4-FFF2-40B4-BE49-F238E27FC236}">
                <a16:creationId xmlns:a16="http://schemas.microsoft.com/office/drawing/2014/main" id="{BCC6E8D4-2FD5-EBB4-73E9-84122907083C}"/>
              </a:ext>
            </a:extLst>
          </p:cNvPr>
          <p:cNvSpPr>
            <a:spLocks noGrp="1"/>
          </p:cNvSpPr>
          <p:nvPr>
            <p:ph type="sldNum" sz="quarter" idx="12"/>
          </p:nvPr>
        </p:nvSpPr>
        <p:spPr/>
        <p:txBody>
          <a:bodyPr/>
          <a:lstStyle/>
          <a:p>
            <a:fld id="{F99D3118-21D7-054C-905D-9AB63FB0DF23}" type="slidenum">
              <a:rPr lang="en-US" smtClean="0"/>
              <a:t>20</a:t>
            </a:fld>
            <a:endParaRPr lang="en-US"/>
          </a:p>
        </p:txBody>
      </p:sp>
      <p:pic>
        <p:nvPicPr>
          <p:cNvPr id="5" name="Picture 4" descr="A group of ticks on a table&#10;&#10;Description automatically generated with low confidence">
            <a:extLst>
              <a:ext uri="{FF2B5EF4-FFF2-40B4-BE49-F238E27FC236}">
                <a16:creationId xmlns:a16="http://schemas.microsoft.com/office/drawing/2014/main" id="{2C58805E-13C4-0619-251E-AA7496600DD3}"/>
              </a:ext>
            </a:extLst>
          </p:cNvPr>
          <p:cNvPicPr>
            <a:picLocks noChangeAspect="1"/>
          </p:cNvPicPr>
          <p:nvPr/>
        </p:nvPicPr>
        <p:blipFill>
          <a:blip r:embed="rId3"/>
          <a:stretch>
            <a:fillRect/>
          </a:stretch>
        </p:blipFill>
        <p:spPr>
          <a:xfrm>
            <a:off x="1816319" y="2241176"/>
            <a:ext cx="7910387" cy="4358519"/>
          </a:xfrm>
          <a:prstGeom prst="rect">
            <a:avLst/>
          </a:prstGeom>
        </p:spPr>
      </p:pic>
    </p:spTree>
    <p:extLst>
      <p:ext uri="{BB962C8B-B14F-4D97-AF65-F5344CB8AC3E}">
        <p14:creationId xmlns:p14="http://schemas.microsoft.com/office/powerpoint/2010/main" val="2135575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01BDA-E339-AE14-E238-27CB4B1CA306}"/>
              </a:ext>
            </a:extLst>
          </p:cNvPr>
          <p:cNvSpPr>
            <a:spLocks noGrp="1"/>
          </p:cNvSpPr>
          <p:nvPr>
            <p:ph type="title"/>
          </p:nvPr>
        </p:nvSpPr>
        <p:spPr/>
        <p:txBody>
          <a:bodyPr>
            <a:normAutofit fontScale="90000"/>
          </a:bodyPr>
          <a:lstStyle/>
          <a:p>
            <a:pPr algn="ctr"/>
            <a:r>
              <a:rPr lang="en-US" dirty="0">
                <a:solidFill>
                  <a:srgbClr val="C00000"/>
                </a:solidFill>
                <a:latin typeface="Times New Roman" panose="02020603050405020304" pitchFamily="18" charset="0"/>
                <a:cs typeface="Times New Roman" panose="02020603050405020304" pitchFamily="18" charset="0"/>
              </a:rPr>
              <a:t>Granularity can help users to understand in more detail the content that is allowed and what content is not allowed</a:t>
            </a:r>
          </a:p>
        </p:txBody>
      </p:sp>
      <p:pic>
        <p:nvPicPr>
          <p:cNvPr id="6" name="Content Placeholder 5" descr="A picture containing text, screenshot, font, document&#10;&#10;Description automatically generated">
            <a:extLst>
              <a:ext uri="{FF2B5EF4-FFF2-40B4-BE49-F238E27FC236}">
                <a16:creationId xmlns:a16="http://schemas.microsoft.com/office/drawing/2014/main" id="{6B329BE4-CDC4-B959-1A08-5611EA9239B0}"/>
              </a:ext>
            </a:extLst>
          </p:cNvPr>
          <p:cNvPicPr>
            <a:picLocks noGrp="1" noChangeAspect="1"/>
          </p:cNvPicPr>
          <p:nvPr>
            <p:ph idx="1"/>
          </p:nvPr>
        </p:nvPicPr>
        <p:blipFill>
          <a:blip r:embed="rId3"/>
          <a:stretch>
            <a:fillRect/>
          </a:stretch>
        </p:blipFill>
        <p:spPr>
          <a:xfrm>
            <a:off x="2408666" y="1917213"/>
            <a:ext cx="7640770" cy="4940787"/>
          </a:xfrm>
        </p:spPr>
      </p:pic>
      <p:sp>
        <p:nvSpPr>
          <p:cNvPr id="4" name="Slide Number Placeholder 3">
            <a:extLst>
              <a:ext uri="{FF2B5EF4-FFF2-40B4-BE49-F238E27FC236}">
                <a16:creationId xmlns:a16="http://schemas.microsoft.com/office/drawing/2014/main" id="{C441C658-031E-1385-D3D2-2DFDA7FAE4FB}"/>
              </a:ext>
            </a:extLst>
          </p:cNvPr>
          <p:cNvSpPr>
            <a:spLocks noGrp="1"/>
          </p:cNvSpPr>
          <p:nvPr>
            <p:ph type="sldNum" sz="quarter" idx="12"/>
          </p:nvPr>
        </p:nvSpPr>
        <p:spPr/>
        <p:txBody>
          <a:bodyPr/>
          <a:lstStyle/>
          <a:p>
            <a:fld id="{F99D3118-21D7-054C-905D-9AB63FB0DF23}" type="slidenum">
              <a:rPr lang="en-US" smtClean="0"/>
              <a:t>21</a:t>
            </a:fld>
            <a:endParaRPr lang="en-US"/>
          </a:p>
        </p:txBody>
      </p:sp>
    </p:spTree>
    <p:extLst>
      <p:ext uri="{BB962C8B-B14F-4D97-AF65-F5344CB8AC3E}">
        <p14:creationId xmlns:p14="http://schemas.microsoft.com/office/powerpoint/2010/main" val="3556913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9F738-6007-5544-6558-9EE58FA5CFB8}"/>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Audio and visual context aid users to grasp the content that will be moderated</a:t>
            </a:r>
          </a:p>
        </p:txBody>
      </p:sp>
      <p:sp>
        <p:nvSpPr>
          <p:cNvPr id="4" name="Slide Number Placeholder 3">
            <a:extLst>
              <a:ext uri="{FF2B5EF4-FFF2-40B4-BE49-F238E27FC236}">
                <a16:creationId xmlns:a16="http://schemas.microsoft.com/office/drawing/2014/main" id="{148C185C-5D15-FE45-DC36-C9567279A7D7}"/>
              </a:ext>
            </a:extLst>
          </p:cNvPr>
          <p:cNvSpPr>
            <a:spLocks noGrp="1"/>
          </p:cNvSpPr>
          <p:nvPr>
            <p:ph type="sldNum" sz="quarter" idx="12"/>
          </p:nvPr>
        </p:nvSpPr>
        <p:spPr/>
        <p:txBody>
          <a:bodyPr/>
          <a:lstStyle/>
          <a:p>
            <a:fld id="{F99D3118-21D7-054C-905D-9AB63FB0DF23}" type="slidenum">
              <a:rPr lang="en-US" smtClean="0"/>
              <a:t>22</a:t>
            </a:fld>
            <a:endParaRPr lang="en-US"/>
          </a:p>
        </p:txBody>
      </p:sp>
      <p:pic>
        <p:nvPicPr>
          <p:cNvPr id="6" name="Picture 5" descr="A picture containing text, font&#10;&#10;Description automatically generated">
            <a:extLst>
              <a:ext uri="{FF2B5EF4-FFF2-40B4-BE49-F238E27FC236}">
                <a16:creationId xmlns:a16="http://schemas.microsoft.com/office/drawing/2014/main" id="{E4E48F44-E3A9-7BF4-97B3-95DB38CB1E70}"/>
              </a:ext>
            </a:extLst>
          </p:cNvPr>
          <p:cNvPicPr>
            <a:picLocks noChangeAspect="1"/>
          </p:cNvPicPr>
          <p:nvPr/>
        </p:nvPicPr>
        <p:blipFill>
          <a:blip r:embed="rId3"/>
          <a:stretch>
            <a:fillRect/>
          </a:stretch>
        </p:blipFill>
        <p:spPr>
          <a:xfrm>
            <a:off x="6079157" y="2138008"/>
            <a:ext cx="6112843" cy="3771021"/>
          </a:xfrm>
          <a:prstGeom prst="rect">
            <a:avLst/>
          </a:prstGeom>
        </p:spPr>
      </p:pic>
      <p:pic>
        <p:nvPicPr>
          <p:cNvPr id="8" name="Picture 7" descr="A picture containing text, bicycle, wheel, tire&#10;&#10;Description automatically generated">
            <a:extLst>
              <a:ext uri="{FF2B5EF4-FFF2-40B4-BE49-F238E27FC236}">
                <a16:creationId xmlns:a16="http://schemas.microsoft.com/office/drawing/2014/main" id="{D1133CA8-44CF-86DE-78F6-F8A3CFDE09C6}"/>
              </a:ext>
            </a:extLst>
          </p:cNvPr>
          <p:cNvPicPr>
            <a:picLocks noChangeAspect="1"/>
          </p:cNvPicPr>
          <p:nvPr/>
        </p:nvPicPr>
        <p:blipFill>
          <a:blip r:embed="rId4"/>
          <a:stretch>
            <a:fillRect/>
          </a:stretch>
        </p:blipFill>
        <p:spPr>
          <a:xfrm>
            <a:off x="-1" y="2138008"/>
            <a:ext cx="6112841" cy="3771020"/>
          </a:xfrm>
          <a:prstGeom prst="rect">
            <a:avLst/>
          </a:prstGeom>
        </p:spPr>
      </p:pic>
    </p:spTree>
    <p:extLst>
      <p:ext uri="{BB962C8B-B14F-4D97-AF65-F5344CB8AC3E}">
        <p14:creationId xmlns:p14="http://schemas.microsoft.com/office/powerpoint/2010/main" val="133984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E4216-B365-B2A8-274B-F0CFAFA683BE}"/>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2 authors manually labelled the categories</a:t>
            </a:r>
            <a:endParaRPr lang="en-US" dirty="0"/>
          </a:p>
        </p:txBody>
      </p:sp>
      <p:sp>
        <p:nvSpPr>
          <p:cNvPr id="4" name="Slide Number Placeholder 3">
            <a:extLst>
              <a:ext uri="{FF2B5EF4-FFF2-40B4-BE49-F238E27FC236}">
                <a16:creationId xmlns:a16="http://schemas.microsoft.com/office/drawing/2014/main" id="{5B3D1F35-74E4-C5E1-6C4B-B5813A02D325}"/>
              </a:ext>
            </a:extLst>
          </p:cNvPr>
          <p:cNvSpPr>
            <a:spLocks noGrp="1"/>
          </p:cNvSpPr>
          <p:nvPr>
            <p:ph type="sldNum" sz="quarter" idx="12"/>
          </p:nvPr>
        </p:nvSpPr>
        <p:spPr/>
        <p:txBody>
          <a:bodyPr/>
          <a:lstStyle/>
          <a:p>
            <a:fld id="{F99D3118-21D7-054C-905D-9AB63FB0DF23}" type="slidenum">
              <a:rPr lang="en-US" smtClean="0"/>
              <a:t>23</a:t>
            </a:fld>
            <a:endParaRPr lang="en-US"/>
          </a:p>
        </p:txBody>
      </p:sp>
      <p:graphicFrame>
        <p:nvGraphicFramePr>
          <p:cNvPr id="8" name="Content Placeholder 7">
            <a:extLst>
              <a:ext uri="{FF2B5EF4-FFF2-40B4-BE49-F238E27FC236}">
                <a16:creationId xmlns:a16="http://schemas.microsoft.com/office/drawing/2014/main" id="{74DA40CB-F85C-C3F9-6B18-97B53AC8E79C}"/>
              </a:ext>
            </a:extLst>
          </p:cNvPr>
          <p:cNvGraphicFramePr>
            <a:graphicFrameLocks noGrp="1"/>
          </p:cNvGraphicFramePr>
          <p:nvPr>
            <p:ph idx="1"/>
            <p:extLst>
              <p:ext uri="{D42A27DB-BD31-4B8C-83A1-F6EECF244321}">
                <p14:modId xmlns:p14="http://schemas.microsoft.com/office/powerpoint/2010/main" val="125176180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108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graphicEl>
                                              <a:dgm id="{2B89BBDD-0A66-8745-9F0D-13C3ADC5202F}"/>
                                            </p:graphicEl>
                                          </p:spTgt>
                                        </p:tgtEl>
                                        <p:attrNameLst>
                                          <p:attrName>style.visibility</p:attrName>
                                        </p:attrNameLst>
                                      </p:cBhvr>
                                      <p:to>
                                        <p:strVal val="visible"/>
                                      </p:to>
                                    </p:set>
                                    <p:animEffect transition="in" filter="blinds(horizontal)">
                                      <p:cBhvr>
                                        <p:cTn id="7" dur="500"/>
                                        <p:tgtEl>
                                          <p:spTgt spid="8">
                                            <p:graphicEl>
                                              <a:dgm id="{2B89BBDD-0A66-8745-9F0D-13C3ADC5202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graphicEl>
                                              <a:dgm id="{FD1C1264-91A7-984B-8D14-02E1C71CB64B}"/>
                                            </p:graphicEl>
                                          </p:spTgt>
                                        </p:tgtEl>
                                        <p:attrNameLst>
                                          <p:attrName>style.visibility</p:attrName>
                                        </p:attrNameLst>
                                      </p:cBhvr>
                                      <p:to>
                                        <p:strVal val="visible"/>
                                      </p:to>
                                    </p:set>
                                    <p:animEffect transition="in" filter="blinds(horizontal)">
                                      <p:cBhvr>
                                        <p:cTn id="12" dur="500"/>
                                        <p:tgtEl>
                                          <p:spTgt spid="8">
                                            <p:graphicEl>
                                              <a:dgm id="{FD1C1264-91A7-984B-8D14-02E1C71CB64B}"/>
                                            </p:graphic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graphicEl>
                                              <a:dgm id="{111E3478-42DA-9748-9586-A2CB34B7CD23}"/>
                                            </p:graphicEl>
                                          </p:spTgt>
                                        </p:tgtEl>
                                        <p:attrNameLst>
                                          <p:attrName>style.visibility</p:attrName>
                                        </p:attrNameLst>
                                      </p:cBhvr>
                                      <p:to>
                                        <p:strVal val="visible"/>
                                      </p:to>
                                    </p:set>
                                    <p:animEffect transition="in" filter="blinds(horizontal)">
                                      <p:cBhvr>
                                        <p:cTn id="15" dur="500"/>
                                        <p:tgtEl>
                                          <p:spTgt spid="8">
                                            <p:graphicEl>
                                              <a:dgm id="{111E3478-42DA-9748-9586-A2CB34B7CD23}"/>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
                                            <p:graphicEl>
                                              <a:dgm id="{B182F879-5969-914E-989F-B2D9C6174900}"/>
                                            </p:graphicEl>
                                          </p:spTgt>
                                        </p:tgtEl>
                                        <p:attrNameLst>
                                          <p:attrName>style.visibility</p:attrName>
                                        </p:attrNameLst>
                                      </p:cBhvr>
                                      <p:to>
                                        <p:strVal val="visible"/>
                                      </p:to>
                                    </p:set>
                                    <p:animEffect transition="in" filter="blinds(horizontal)">
                                      <p:cBhvr>
                                        <p:cTn id="20" dur="500"/>
                                        <p:tgtEl>
                                          <p:spTgt spid="8">
                                            <p:graphicEl>
                                              <a:dgm id="{B182F879-5969-914E-989F-B2D9C6174900}"/>
                                            </p:graphic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8">
                                            <p:graphicEl>
                                              <a:dgm id="{0C509F18-6FD0-4745-B6C1-F2F3B811225C}"/>
                                            </p:graphicEl>
                                          </p:spTgt>
                                        </p:tgtEl>
                                        <p:attrNameLst>
                                          <p:attrName>style.visibility</p:attrName>
                                        </p:attrNameLst>
                                      </p:cBhvr>
                                      <p:to>
                                        <p:strVal val="visible"/>
                                      </p:to>
                                    </p:set>
                                    <p:animEffect transition="in" filter="blinds(horizontal)">
                                      <p:cBhvr>
                                        <p:cTn id="23" dur="500"/>
                                        <p:tgtEl>
                                          <p:spTgt spid="8">
                                            <p:graphicEl>
                                              <a:dgm id="{0C509F18-6FD0-4745-B6C1-F2F3B811225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3BD0-23F0-EAD6-89D0-6C6D33D39D46}"/>
              </a:ext>
            </a:extLst>
          </p:cNvPr>
          <p:cNvSpPr>
            <a:spLocks noGrp="1"/>
          </p:cNvSpPr>
          <p:nvPr>
            <p:ph type="title"/>
          </p:nvPr>
        </p:nvSpPr>
        <p:spPr>
          <a:xfrm>
            <a:off x="838200" y="365125"/>
            <a:ext cx="2682120" cy="6356350"/>
          </a:xfrm>
        </p:spPr>
        <p:txBody>
          <a:bodyPr>
            <a:normAutofit fontScale="90000"/>
          </a:bodyPr>
          <a:lstStyle/>
          <a:p>
            <a:pPr algn="ctr"/>
            <a:r>
              <a:rPr lang="en-US" dirty="0">
                <a:solidFill>
                  <a:srgbClr val="C00000"/>
                </a:solidFill>
                <a:latin typeface="Times New Roman" panose="02020603050405020304" pitchFamily="18" charset="0"/>
                <a:cs typeface="Times New Roman" panose="02020603050405020304" pitchFamily="18" charset="0"/>
              </a:rPr>
              <a:t>Mainstream social media are more granular and provide more examples than fringe platforms</a:t>
            </a:r>
          </a:p>
        </p:txBody>
      </p:sp>
      <p:pic>
        <p:nvPicPr>
          <p:cNvPr id="6" name="Content Placeholder 5" descr="A picture containing text, screenshot, number, font&#10;&#10;Description automatically generated">
            <a:extLst>
              <a:ext uri="{FF2B5EF4-FFF2-40B4-BE49-F238E27FC236}">
                <a16:creationId xmlns:a16="http://schemas.microsoft.com/office/drawing/2014/main" id="{BB2A8601-BDA2-47A3-D078-4C7F197895F0}"/>
              </a:ext>
            </a:extLst>
          </p:cNvPr>
          <p:cNvPicPr>
            <a:picLocks noGrp="1" noChangeAspect="1"/>
          </p:cNvPicPr>
          <p:nvPr>
            <p:ph idx="1"/>
          </p:nvPr>
        </p:nvPicPr>
        <p:blipFill rotWithShape="1">
          <a:blip r:embed="rId3"/>
          <a:srcRect l="1266" t="1130" r="703" b="1410"/>
          <a:stretch/>
        </p:blipFill>
        <p:spPr>
          <a:xfrm>
            <a:off x="4005182" y="678600"/>
            <a:ext cx="8020563" cy="6179400"/>
          </a:xfrm>
        </p:spPr>
      </p:pic>
      <p:sp>
        <p:nvSpPr>
          <p:cNvPr id="4" name="Slide Number Placeholder 3">
            <a:extLst>
              <a:ext uri="{FF2B5EF4-FFF2-40B4-BE49-F238E27FC236}">
                <a16:creationId xmlns:a16="http://schemas.microsoft.com/office/drawing/2014/main" id="{F76F1CD4-F822-2109-AD8E-99B046EE90D2}"/>
              </a:ext>
            </a:extLst>
          </p:cNvPr>
          <p:cNvSpPr>
            <a:spLocks noGrp="1"/>
          </p:cNvSpPr>
          <p:nvPr>
            <p:ph type="sldNum" sz="quarter" idx="12"/>
          </p:nvPr>
        </p:nvSpPr>
        <p:spPr/>
        <p:txBody>
          <a:bodyPr/>
          <a:lstStyle/>
          <a:p>
            <a:fld id="{F99D3118-21D7-054C-905D-9AB63FB0DF23}" type="slidenum">
              <a:rPr lang="en-US" smtClean="0"/>
              <a:t>24</a:t>
            </a:fld>
            <a:endParaRPr lang="en-US"/>
          </a:p>
        </p:txBody>
      </p:sp>
    </p:spTree>
    <p:extLst>
      <p:ext uri="{BB962C8B-B14F-4D97-AF65-F5344CB8AC3E}">
        <p14:creationId xmlns:p14="http://schemas.microsoft.com/office/powerpoint/2010/main" val="2690480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39C06F-5114-E3A9-7517-E89F9E118C16}"/>
              </a:ext>
            </a:extLst>
          </p:cNvPr>
          <p:cNvSpPr>
            <a:spLocks noGrp="1"/>
          </p:cNvSpPr>
          <p:nvPr>
            <p:ph type="title"/>
          </p:nvPr>
        </p:nvSpPr>
        <p:spPr>
          <a:xfrm>
            <a:off x="916858" y="2685538"/>
            <a:ext cx="10515600" cy="1325563"/>
          </a:xfrm>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Let us now discuss some common and high-level research gaps and challenges</a:t>
            </a:r>
          </a:p>
        </p:txBody>
      </p:sp>
      <p:sp>
        <p:nvSpPr>
          <p:cNvPr id="4" name="Slide Number Placeholder 3">
            <a:extLst>
              <a:ext uri="{FF2B5EF4-FFF2-40B4-BE49-F238E27FC236}">
                <a16:creationId xmlns:a16="http://schemas.microsoft.com/office/drawing/2014/main" id="{2E688450-8400-598B-C45E-ED4E57B0E982}"/>
              </a:ext>
            </a:extLst>
          </p:cNvPr>
          <p:cNvSpPr>
            <a:spLocks noGrp="1"/>
          </p:cNvSpPr>
          <p:nvPr>
            <p:ph type="sldNum" sz="quarter" idx="12"/>
          </p:nvPr>
        </p:nvSpPr>
        <p:spPr/>
        <p:txBody>
          <a:bodyPr/>
          <a:lstStyle/>
          <a:p>
            <a:fld id="{F99D3118-21D7-054C-905D-9AB63FB0DF23}" type="slidenum">
              <a:rPr lang="en-US" smtClean="0"/>
              <a:t>25</a:t>
            </a:fld>
            <a:endParaRPr lang="en-US"/>
          </a:p>
        </p:txBody>
      </p:sp>
    </p:spTree>
    <p:extLst>
      <p:ext uri="{BB962C8B-B14F-4D97-AF65-F5344CB8AC3E}">
        <p14:creationId xmlns:p14="http://schemas.microsoft.com/office/powerpoint/2010/main" val="3563570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3718-D86E-88FD-B235-572376D24A1A}"/>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Legal perspectives regarding content moderation</a:t>
            </a:r>
          </a:p>
        </p:txBody>
      </p:sp>
      <p:sp>
        <p:nvSpPr>
          <p:cNvPr id="3" name="Content Placeholder 2">
            <a:extLst>
              <a:ext uri="{FF2B5EF4-FFF2-40B4-BE49-F238E27FC236}">
                <a16:creationId xmlns:a16="http://schemas.microsoft.com/office/drawing/2014/main" id="{BFCCE0AA-6D38-A630-08B6-FB3770AEC962}"/>
              </a:ext>
            </a:extLst>
          </p:cNvPr>
          <p:cNvSpPr>
            <a:spLocks noGrp="1"/>
          </p:cNvSpPr>
          <p:nvPr>
            <p:ph idx="1"/>
          </p:nvPr>
        </p:nvSpPr>
        <p:spPr>
          <a:xfrm>
            <a:off x="838199" y="1825625"/>
            <a:ext cx="11138647" cy="4895850"/>
          </a:xfrm>
        </p:spPr>
        <p:txBody>
          <a:bodyPr>
            <a:normAutofit/>
          </a:bodyPr>
          <a:lstStyle/>
          <a:p>
            <a:r>
              <a:rPr lang="en-US" sz="2600" dirty="0">
                <a:latin typeface="Times New Roman" panose="02020603050405020304" pitchFamily="18" charset="0"/>
                <a:cs typeface="Times New Roman" panose="02020603050405020304" pitchFamily="18" charset="0"/>
              </a:rPr>
              <a:t>In the US, balance between 1</a:t>
            </a:r>
            <a:r>
              <a:rPr lang="en-US" sz="2600" baseline="30000" dirty="0">
                <a:latin typeface="Times New Roman" panose="02020603050405020304" pitchFamily="18" charset="0"/>
                <a:cs typeface="Times New Roman" panose="02020603050405020304" pitchFamily="18" charset="0"/>
              </a:rPr>
              <a:t>st</a:t>
            </a:r>
            <a:r>
              <a:rPr lang="en-US" sz="2600" dirty="0">
                <a:latin typeface="Times New Roman" panose="02020603050405020304" pitchFamily="18" charset="0"/>
                <a:cs typeface="Times New Roman" panose="02020603050405020304" pitchFamily="18" charset="0"/>
              </a:rPr>
              <a:t> Amendment and Section 230.</a:t>
            </a:r>
          </a:p>
          <a:p>
            <a:endParaRPr lang="en-US" sz="2600" dirty="0">
              <a:latin typeface="Times New Roman" panose="02020603050405020304" pitchFamily="18" charset="0"/>
              <a:cs typeface="Times New Roman" panose="02020603050405020304" pitchFamily="18" charset="0"/>
            </a:endParaRPr>
          </a:p>
          <a:p>
            <a:endParaRPr lang="en-US" sz="2600" dirty="0">
              <a:latin typeface="Times New Roman" panose="02020603050405020304" pitchFamily="18" charset="0"/>
              <a:cs typeface="Times New Roman" panose="02020603050405020304" pitchFamily="18" charset="0"/>
            </a:endParaRPr>
          </a:p>
          <a:p>
            <a:endParaRPr lang="en-US" sz="2600" dirty="0">
              <a:latin typeface="Times New Roman" panose="02020603050405020304" pitchFamily="18" charset="0"/>
              <a:cs typeface="Times New Roman" panose="02020603050405020304" pitchFamily="18" charset="0"/>
            </a:endParaRPr>
          </a:p>
          <a:p>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In India and Germany, social media platforms are by law required to publish reports about handling of complaints and what action was taken.</a:t>
            </a:r>
          </a:p>
          <a:p>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In Australia, users can submit complaints to Australian </a:t>
            </a:r>
            <a:r>
              <a:rPr lang="en-US" sz="2600" dirty="0" err="1">
                <a:latin typeface="Times New Roman" panose="02020603050405020304" pitchFamily="18" charset="0"/>
                <a:cs typeface="Times New Roman" panose="02020603050405020304" pitchFamily="18" charset="0"/>
              </a:rPr>
              <a:t>eSafety</a:t>
            </a:r>
            <a:r>
              <a:rPr lang="en-US" sz="2600" dirty="0">
                <a:latin typeface="Times New Roman" panose="02020603050405020304" pitchFamily="18" charset="0"/>
                <a:cs typeface="Times New Roman" panose="02020603050405020304" pitchFamily="18" charset="0"/>
              </a:rPr>
              <a:t> Commissioner </a:t>
            </a:r>
          </a:p>
          <a:p>
            <a:endParaRPr lang="en-US" sz="2600" dirty="0">
              <a:latin typeface="Times New Roman" panose="02020603050405020304" pitchFamily="18" charset="0"/>
              <a:cs typeface="Times New Roman" panose="02020603050405020304" pitchFamily="18" charset="0"/>
            </a:endParaRPr>
          </a:p>
          <a:p>
            <a:endParaRPr lang="en-US" sz="2600" dirty="0">
              <a:latin typeface="Times New Roman" panose="02020603050405020304" pitchFamily="18" charset="0"/>
              <a:cs typeface="Times New Roman" panose="02020603050405020304" pitchFamily="18" charset="0"/>
            </a:endParaRPr>
          </a:p>
          <a:p>
            <a:endParaRPr lang="en-US" sz="2600" dirty="0">
              <a:latin typeface="Times New Roman" panose="02020603050405020304" pitchFamily="18" charset="0"/>
              <a:cs typeface="Times New Roman" panose="02020603050405020304" pitchFamily="18" charset="0"/>
            </a:endParaRPr>
          </a:p>
          <a:p>
            <a:endParaRPr lang="en-US" sz="2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C7265AD-3B8F-8CCE-5893-1C2D42144E5C}"/>
              </a:ext>
            </a:extLst>
          </p:cNvPr>
          <p:cNvSpPr>
            <a:spLocks noGrp="1"/>
          </p:cNvSpPr>
          <p:nvPr>
            <p:ph type="sldNum" sz="quarter" idx="12"/>
          </p:nvPr>
        </p:nvSpPr>
        <p:spPr/>
        <p:txBody>
          <a:bodyPr/>
          <a:lstStyle/>
          <a:p>
            <a:fld id="{F99D3118-21D7-054C-905D-9AB63FB0DF23}" type="slidenum">
              <a:rPr lang="en-US" smtClean="0"/>
              <a:t>26</a:t>
            </a:fld>
            <a:endParaRPr lang="en-US"/>
          </a:p>
        </p:txBody>
      </p:sp>
      <p:pic>
        <p:nvPicPr>
          <p:cNvPr id="6" name="Picture 5" descr="A picture containing font, graphics, logo, text&#10;&#10;Description automatically generated">
            <a:extLst>
              <a:ext uri="{FF2B5EF4-FFF2-40B4-BE49-F238E27FC236}">
                <a16:creationId xmlns:a16="http://schemas.microsoft.com/office/drawing/2014/main" id="{F1DE6773-C886-21F9-4018-FA88F0569C2F}"/>
              </a:ext>
            </a:extLst>
          </p:cNvPr>
          <p:cNvPicPr>
            <a:picLocks noChangeAspect="1"/>
          </p:cNvPicPr>
          <p:nvPr/>
        </p:nvPicPr>
        <p:blipFill>
          <a:blip r:embed="rId3"/>
          <a:stretch>
            <a:fillRect/>
          </a:stretch>
        </p:blipFill>
        <p:spPr>
          <a:xfrm>
            <a:off x="5489494" y="2393576"/>
            <a:ext cx="3312876" cy="1656438"/>
          </a:xfrm>
          <a:prstGeom prst="rect">
            <a:avLst/>
          </a:prstGeom>
        </p:spPr>
      </p:pic>
      <p:pic>
        <p:nvPicPr>
          <p:cNvPr id="8" name="Picture 7" descr="A group of people holding signs&#10;&#10;Description automatically generated with medium confidence">
            <a:extLst>
              <a:ext uri="{FF2B5EF4-FFF2-40B4-BE49-F238E27FC236}">
                <a16:creationId xmlns:a16="http://schemas.microsoft.com/office/drawing/2014/main" id="{50633EF9-084A-DF47-E9A4-7ABFD644749E}"/>
              </a:ext>
            </a:extLst>
          </p:cNvPr>
          <p:cNvPicPr>
            <a:picLocks noChangeAspect="1"/>
          </p:cNvPicPr>
          <p:nvPr/>
        </p:nvPicPr>
        <p:blipFill>
          <a:blip r:embed="rId4"/>
          <a:stretch>
            <a:fillRect/>
          </a:stretch>
        </p:blipFill>
        <p:spPr>
          <a:xfrm>
            <a:off x="2464222" y="2393576"/>
            <a:ext cx="2489616" cy="1656438"/>
          </a:xfrm>
          <a:prstGeom prst="rect">
            <a:avLst/>
          </a:prstGeom>
        </p:spPr>
      </p:pic>
    </p:spTree>
    <p:extLst>
      <p:ext uri="{BB962C8B-B14F-4D97-AF65-F5344CB8AC3E}">
        <p14:creationId xmlns:p14="http://schemas.microsoft.com/office/powerpoint/2010/main" val="40287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D0B07-CE88-9F21-07DD-FFFD6848AF78}"/>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Transparency in moderation is necessary</a:t>
            </a:r>
          </a:p>
        </p:txBody>
      </p:sp>
      <p:sp>
        <p:nvSpPr>
          <p:cNvPr id="9" name="Content Placeholder 8">
            <a:extLst>
              <a:ext uri="{FF2B5EF4-FFF2-40B4-BE49-F238E27FC236}">
                <a16:creationId xmlns:a16="http://schemas.microsoft.com/office/drawing/2014/main" id="{658AF600-86ED-31BA-4186-055E0DBC98FA}"/>
              </a:ext>
            </a:extLst>
          </p:cNvPr>
          <p:cNvSpPr>
            <a:spLocks noGrp="1"/>
          </p:cNvSpPr>
          <p:nvPr>
            <p:ph sz="half" idx="2"/>
          </p:nvPr>
        </p:nvSpPr>
        <p:spPr>
          <a:xfrm>
            <a:off x="211252" y="1843553"/>
            <a:ext cx="4531077" cy="4877921"/>
          </a:xfrm>
        </p:spPr>
        <p:txBody>
          <a:bodyPr>
            <a:normAutofit fontScale="92500" lnSpcReduction="10000"/>
          </a:bodyPr>
          <a:lstStyle/>
          <a:p>
            <a:r>
              <a:rPr lang="en-US" sz="2600" dirty="0">
                <a:latin typeface="Times New Roman" panose="02020603050405020304" pitchFamily="18" charset="0"/>
                <a:cs typeface="Times New Roman" panose="02020603050405020304" pitchFamily="18" charset="0"/>
              </a:rPr>
              <a:t>We echo for transparency reports as well as open APIs to conduct fairness assessment.</a:t>
            </a:r>
          </a:p>
          <a:p>
            <a:pPr marL="0" indent="0">
              <a:buNone/>
            </a:pPr>
            <a:endParaRPr lang="en-US" sz="2600" dirty="0">
              <a:latin typeface="Times New Roman" panose="02020603050405020304" pitchFamily="18" charset="0"/>
              <a:cs typeface="Times New Roman" panose="02020603050405020304" pitchFamily="18" charset="0"/>
            </a:endParaRPr>
          </a:p>
          <a:p>
            <a:pPr marL="0" indent="0">
              <a:buNone/>
            </a:pPr>
            <a:endParaRPr lang="en-US" sz="2600" dirty="0">
              <a:latin typeface="Times New Roman" panose="02020603050405020304" pitchFamily="18" charset="0"/>
              <a:cs typeface="Times New Roman" panose="02020603050405020304" pitchFamily="18" charset="0"/>
            </a:endParaRPr>
          </a:p>
          <a:p>
            <a:pPr marL="0" indent="0">
              <a:buNone/>
            </a:pPr>
            <a:endParaRPr lang="en-US" sz="2600" dirty="0">
              <a:latin typeface="Times New Roman" panose="02020603050405020304" pitchFamily="18" charset="0"/>
              <a:cs typeface="Times New Roman" panose="02020603050405020304" pitchFamily="18" charset="0"/>
            </a:endParaRPr>
          </a:p>
          <a:p>
            <a:pPr marL="0" indent="0">
              <a:buNone/>
            </a:pPr>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Platforms should also publish the number of orders received from government agencies to remove content or suspend accounts, and whether the platform acted or not.</a:t>
            </a:r>
          </a:p>
        </p:txBody>
      </p:sp>
      <p:sp>
        <p:nvSpPr>
          <p:cNvPr id="4" name="Slide Number Placeholder 3">
            <a:extLst>
              <a:ext uri="{FF2B5EF4-FFF2-40B4-BE49-F238E27FC236}">
                <a16:creationId xmlns:a16="http://schemas.microsoft.com/office/drawing/2014/main" id="{7E38D9C9-4387-AAB7-D48F-AF3A6B9C3C8A}"/>
              </a:ext>
            </a:extLst>
          </p:cNvPr>
          <p:cNvSpPr>
            <a:spLocks noGrp="1"/>
          </p:cNvSpPr>
          <p:nvPr>
            <p:ph type="sldNum" sz="quarter" idx="12"/>
          </p:nvPr>
        </p:nvSpPr>
        <p:spPr/>
        <p:txBody>
          <a:bodyPr/>
          <a:lstStyle/>
          <a:p>
            <a:fld id="{F99D3118-21D7-054C-905D-9AB63FB0DF23}" type="slidenum">
              <a:rPr lang="en-US" smtClean="0"/>
              <a:t>27</a:t>
            </a:fld>
            <a:endParaRPr lang="en-US"/>
          </a:p>
        </p:txBody>
      </p:sp>
      <p:pic>
        <p:nvPicPr>
          <p:cNvPr id="11" name="Picture 10" descr="A magnifying glass and folder&#10;&#10;Description automatically generated with low confidence">
            <a:extLst>
              <a:ext uri="{FF2B5EF4-FFF2-40B4-BE49-F238E27FC236}">
                <a16:creationId xmlns:a16="http://schemas.microsoft.com/office/drawing/2014/main" id="{CF0EA197-35EC-58E9-CC81-C98AE49DBCC4}"/>
              </a:ext>
            </a:extLst>
          </p:cNvPr>
          <p:cNvPicPr>
            <a:picLocks noChangeAspect="1"/>
          </p:cNvPicPr>
          <p:nvPr/>
        </p:nvPicPr>
        <p:blipFill>
          <a:blip r:embed="rId3"/>
          <a:stretch>
            <a:fillRect/>
          </a:stretch>
        </p:blipFill>
        <p:spPr>
          <a:xfrm>
            <a:off x="1144030" y="2859741"/>
            <a:ext cx="2277036" cy="1138518"/>
          </a:xfrm>
          <a:prstGeom prst="rect">
            <a:avLst/>
          </a:prstGeom>
        </p:spPr>
      </p:pic>
      <p:pic>
        <p:nvPicPr>
          <p:cNvPr id="10" name="Picture 9" descr="A blue background with white text&#10;&#10;Description automatically generated with medium confidence">
            <a:extLst>
              <a:ext uri="{FF2B5EF4-FFF2-40B4-BE49-F238E27FC236}">
                <a16:creationId xmlns:a16="http://schemas.microsoft.com/office/drawing/2014/main" id="{1EC1CBD0-571C-5889-60EB-E24CE02B4BC9}"/>
              </a:ext>
            </a:extLst>
          </p:cNvPr>
          <p:cNvPicPr>
            <a:picLocks noChangeAspect="1"/>
          </p:cNvPicPr>
          <p:nvPr/>
        </p:nvPicPr>
        <p:blipFill>
          <a:blip r:embed="rId4"/>
          <a:stretch>
            <a:fillRect/>
          </a:stretch>
        </p:blipFill>
        <p:spPr>
          <a:xfrm>
            <a:off x="4608359" y="1690688"/>
            <a:ext cx="7601239" cy="2060218"/>
          </a:xfrm>
          <a:prstGeom prst="rect">
            <a:avLst/>
          </a:prstGeom>
        </p:spPr>
      </p:pic>
      <p:pic>
        <p:nvPicPr>
          <p:cNvPr id="15" name="Content Placeholder 14" descr="A black text on a white background&#10;&#10;Description automatically generated with medium confidence">
            <a:extLst>
              <a:ext uri="{FF2B5EF4-FFF2-40B4-BE49-F238E27FC236}">
                <a16:creationId xmlns:a16="http://schemas.microsoft.com/office/drawing/2014/main" id="{332CA457-9A20-CD43-D23F-D62884A803E0}"/>
              </a:ext>
            </a:extLst>
          </p:cNvPr>
          <p:cNvPicPr>
            <a:picLocks noGrp="1" noChangeAspect="1"/>
          </p:cNvPicPr>
          <p:nvPr>
            <p:ph sz="half" idx="1"/>
          </p:nvPr>
        </p:nvPicPr>
        <p:blipFill>
          <a:blip r:embed="rId5"/>
          <a:stretch>
            <a:fillRect/>
          </a:stretch>
        </p:blipFill>
        <p:spPr>
          <a:xfrm>
            <a:off x="4608840" y="4444365"/>
            <a:ext cx="7600758" cy="1264207"/>
          </a:xfrm>
        </p:spPr>
      </p:pic>
    </p:spTree>
    <p:extLst>
      <p:ext uri="{BB962C8B-B14F-4D97-AF65-F5344CB8AC3E}">
        <p14:creationId xmlns:p14="http://schemas.microsoft.com/office/powerpoint/2010/main" val="161752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4BA4E-61DB-811C-EBCE-7F8CA4AE6B39}"/>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One size does not fit all in the amorphous nature of social media platforms</a:t>
            </a:r>
          </a:p>
        </p:txBody>
      </p:sp>
      <p:sp>
        <p:nvSpPr>
          <p:cNvPr id="3" name="Content Placeholder 2">
            <a:extLst>
              <a:ext uri="{FF2B5EF4-FFF2-40B4-BE49-F238E27FC236}">
                <a16:creationId xmlns:a16="http://schemas.microsoft.com/office/drawing/2014/main" id="{98500773-F135-E70C-A71D-D2288DAC8AEE}"/>
              </a:ext>
            </a:extLst>
          </p:cNvPr>
          <p:cNvSpPr>
            <a:spLocks noGrp="1"/>
          </p:cNvSpPr>
          <p:nvPr>
            <p:ph sz="half" idx="1"/>
          </p:nvPr>
        </p:nvSpPr>
        <p:spPr>
          <a:xfrm>
            <a:off x="179294" y="1825625"/>
            <a:ext cx="5661067" cy="4895850"/>
          </a:xfrm>
        </p:spPr>
        <p:txBody>
          <a:bodyPr>
            <a:normAutofit/>
          </a:bodyPr>
          <a:lstStyle/>
          <a:p>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All users should be treated equally, &amp; their voices should not be suppressed.</a:t>
            </a:r>
          </a:p>
          <a:p>
            <a:endParaRPr lang="en-US" sz="2600" dirty="0">
              <a:latin typeface="Times New Roman" panose="02020603050405020304" pitchFamily="18" charset="0"/>
              <a:cs typeface="Times New Roman" panose="02020603050405020304" pitchFamily="18" charset="0"/>
            </a:endParaRPr>
          </a:p>
          <a:p>
            <a:pPr marL="0" indent="0">
              <a:buNone/>
            </a:pPr>
            <a:endParaRPr lang="en-US" sz="2600" dirty="0">
              <a:latin typeface="Times New Roman" panose="02020603050405020304" pitchFamily="18" charset="0"/>
              <a:cs typeface="Times New Roman" panose="02020603050405020304" pitchFamily="18" charset="0"/>
            </a:endParaRPr>
          </a:p>
          <a:p>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Platforms should publish policies that govern public figures and heads of states.</a:t>
            </a:r>
          </a:p>
        </p:txBody>
      </p:sp>
      <p:sp>
        <p:nvSpPr>
          <p:cNvPr id="5" name="Slide Number Placeholder 4">
            <a:extLst>
              <a:ext uri="{FF2B5EF4-FFF2-40B4-BE49-F238E27FC236}">
                <a16:creationId xmlns:a16="http://schemas.microsoft.com/office/drawing/2014/main" id="{67646634-A7B5-C35D-462A-D7054A9CEECF}"/>
              </a:ext>
            </a:extLst>
          </p:cNvPr>
          <p:cNvSpPr>
            <a:spLocks noGrp="1"/>
          </p:cNvSpPr>
          <p:nvPr>
            <p:ph type="sldNum" sz="quarter" idx="12"/>
          </p:nvPr>
        </p:nvSpPr>
        <p:spPr/>
        <p:txBody>
          <a:bodyPr/>
          <a:lstStyle/>
          <a:p>
            <a:fld id="{F99D3118-21D7-054C-905D-9AB63FB0DF23}" type="slidenum">
              <a:rPr lang="en-US" smtClean="0"/>
              <a:t>28</a:t>
            </a:fld>
            <a:endParaRPr lang="en-US"/>
          </a:p>
        </p:txBody>
      </p:sp>
      <p:pic>
        <p:nvPicPr>
          <p:cNvPr id="9" name="Picture 8" descr="A white background with black text&#10;&#10;Description automatically generated with low confidence">
            <a:extLst>
              <a:ext uri="{FF2B5EF4-FFF2-40B4-BE49-F238E27FC236}">
                <a16:creationId xmlns:a16="http://schemas.microsoft.com/office/drawing/2014/main" id="{B45C6131-6359-EDCE-9B43-132E74A5EF4C}"/>
              </a:ext>
            </a:extLst>
          </p:cNvPr>
          <p:cNvPicPr>
            <a:picLocks noChangeAspect="1"/>
          </p:cNvPicPr>
          <p:nvPr/>
        </p:nvPicPr>
        <p:blipFill>
          <a:blip r:embed="rId3"/>
          <a:stretch>
            <a:fillRect/>
          </a:stretch>
        </p:blipFill>
        <p:spPr>
          <a:xfrm>
            <a:off x="5638234" y="2190749"/>
            <a:ext cx="6315897" cy="1706469"/>
          </a:xfrm>
          <a:prstGeom prst="rect">
            <a:avLst/>
          </a:prstGeom>
        </p:spPr>
      </p:pic>
      <p:pic>
        <p:nvPicPr>
          <p:cNvPr id="11" name="Picture 10" descr="A black text on a white background&#10;&#10;Description automatically generated with medium confidence">
            <a:extLst>
              <a:ext uri="{FF2B5EF4-FFF2-40B4-BE49-F238E27FC236}">
                <a16:creationId xmlns:a16="http://schemas.microsoft.com/office/drawing/2014/main" id="{7090362A-861F-7471-5127-5633D36EAB9B}"/>
              </a:ext>
            </a:extLst>
          </p:cNvPr>
          <p:cNvPicPr>
            <a:picLocks noChangeAspect="1"/>
          </p:cNvPicPr>
          <p:nvPr/>
        </p:nvPicPr>
        <p:blipFill>
          <a:blip r:embed="rId4"/>
          <a:stretch>
            <a:fillRect/>
          </a:stretch>
        </p:blipFill>
        <p:spPr>
          <a:xfrm>
            <a:off x="5638234" y="4579246"/>
            <a:ext cx="6447983" cy="1095076"/>
          </a:xfrm>
          <a:prstGeom prst="rect">
            <a:avLst/>
          </a:prstGeom>
        </p:spPr>
      </p:pic>
    </p:spTree>
    <p:extLst>
      <p:ext uri="{BB962C8B-B14F-4D97-AF65-F5344CB8AC3E}">
        <p14:creationId xmlns:p14="http://schemas.microsoft.com/office/powerpoint/2010/main" val="393258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20F6DA-D117-A701-0D20-DF395814B2C6}"/>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Need for a collaborative Human-AI decision making</a:t>
            </a:r>
          </a:p>
        </p:txBody>
      </p:sp>
      <p:sp>
        <p:nvSpPr>
          <p:cNvPr id="7" name="Content Placeholder 6">
            <a:extLst>
              <a:ext uri="{FF2B5EF4-FFF2-40B4-BE49-F238E27FC236}">
                <a16:creationId xmlns:a16="http://schemas.microsoft.com/office/drawing/2014/main" id="{B059DDD5-EEDA-07C7-767E-846333022484}"/>
              </a:ext>
            </a:extLst>
          </p:cNvPr>
          <p:cNvSpPr>
            <a:spLocks noGrp="1"/>
          </p:cNvSpPr>
          <p:nvPr>
            <p:ph idx="1"/>
          </p:nvPr>
        </p:nvSpPr>
        <p:spPr/>
        <p:txBody>
          <a:bodyPr>
            <a:normAutofit/>
          </a:bodyPr>
          <a:lstStyle/>
          <a:p>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There is a need for more proactive human interventions to offset the errors done by ML based moderation.</a:t>
            </a:r>
          </a:p>
          <a:p>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We echo for an oversight board that can make amends to decisions made by automated systems. For e.g., Facebook Oversight Board.</a:t>
            </a:r>
          </a:p>
          <a:p>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It is crucial to develop fully or partially automated methods and algorithms that minimize the impact of bias on moderation decisions.</a:t>
            </a:r>
          </a:p>
          <a:p>
            <a:endParaRPr lang="en-US" sz="2600" dirty="0">
              <a:latin typeface="Times New Roman" panose="02020603050405020304" pitchFamily="18" charset="0"/>
              <a:cs typeface="Times New Roman" panose="02020603050405020304" pitchFamily="18" charset="0"/>
            </a:endParaRPr>
          </a:p>
          <a:p>
            <a:endParaRPr lang="en-US" sz="2600" dirty="0">
              <a:latin typeface="Times New Roman" panose="02020603050405020304" pitchFamily="18" charset="0"/>
              <a:cs typeface="Times New Roman" panose="02020603050405020304" pitchFamily="18" charset="0"/>
            </a:endParaRPr>
          </a:p>
          <a:p>
            <a:pPr marL="0" indent="0">
              <a:buNone/>
            </a:pPr>
            <a:endParaRPr lang="en-US" sz="2600" dirty="0">
              <a:latin typeface="Times New Roman" panose="02020603050405020304" pitchFamily="18" charset="0"/>
              <a:cs typeface="Times New Roman" panose="02020603050405020304" pitchFamily="18" charset="0"/>
            </a:endParaRPr>
          </a:p>
          <a:p>
            <a:pPr marL="0" indent="0">
              <a:buNone/>
            </a:pPr>
            <a:endParaRPr lang="en-US" sz="2600" dirty="0">
              <a:latin typeface="Times New Roman" panose="02020603050405020304" pitchFamily="18" charset="0"/>
              <a:cs typeface="Times New Roman" panose="02020603050405020304" pitchFamily="18" charset="0"/>
            </a:endParaRPr>
          </a:p>
          <a:p>
            <a:endParaRPr lang="en-US" sz="2600" dirty="0">
              <a:latin typeface="Times New Roman" panose="02020603050405020304" pitchFamily="18" charset="0"/>
              <a:cs typeface="Times New Roman" panose="02020603050405020304" pitchFamily="18" charset="0"/>
            </a:endParaRPr>
          </a:p>
          <a:p>
            <a:pPr marL="0" indent="0">
              <a:buNone/>
            </a:pPr>
            <a:endParaRPr lang="en-US" sz="26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37C0B0F-0270-B915-F441-DC3A94D758BB}"/>
              </a:ext>
            </a:extLst>
          </p:cNvPr>
          <p:cNvSpPr>
            <a:spLocks noGrp="1"/>
          </p:cNvSpPr>
          <p:nvPr>
            <p:ph type="sldNum" sz="quarter" idx="12"/>
          </p:nvPr>
        </p:nvSpPr>
        <p:spPr/>
        <p:txBody>
          <a:bodyPr/>
          <a:lstStyle/>
          <a:p>
            <a:fld id="{F99D3118-21D7-054C-905D-9AB63FB0DF23}" type="slidenum">
              <a:rPr lang="en-US" smtClean="0"/>
              <a:t>29</a:t>
            </a:fld>
            <a:endParaRPr lang="en-US"/>
          </a:p>
        </p:txBody>
      </p:sp>
    </p:spTree>
    <p:extLst>
      <p:ext uri="{BB962C8B-B14F-4D97-AF65-F5344CB8AC3E}">
        <p14:creationId xmlns:p14="http://schemas.microsoft.com/office/powerpoint/2010/main" val="898363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05F90-68D4-21B7-85EC-2D6F58FEEC22}"/>
              </a:ext>
            </a:extLst>
          </p:cNvPr>
          <p:cNvSpPr>
            <a:spLocks noGrp="1"/>
          </p:cNvSpPr>
          <p:nvPr>
            <p:ph type="title"/>
          </p:nvPr>
        </p:nvSpPr>
        <p:spPr/>
        <p:txBody>
          <a:bodyPr>
            <a:normAutofit fontScale="90000"/>
          </a:bodyPr>
          <a:lstStyle/>
          <a:p>
            <a:pPr algn="ctr"/>
            <a:r>
              <a:rPr lang="en-US" dirty="0">
                <a:solidFill>
                  <a:srgbClr val="C00000"/>
                </a:solidFill>
                <a:latin typeface="Times New Roman" panose="02020603050405020304" pitchFamily="18" charset="0"/>
                <a:cs typeface="Times New Roman" panose="02020603050405020304" pitchFamily="18" charset="0"/>
              </a:rPr>
              <a:t>Content moderation is not uniform across different platforms, even platforms that are similar!</a:t>
            </a:r>
          </a:p>
        </p:txBody>
      </p:sp>
      <p:sp>
        <p:nvSpPr>
          <p:cNvPr id="4" name="Slide Number Placeholder 3">
            <a:extLst>
              <a:ext uri="{FF2B5EF4-FFF2-40B4-BE49-F238E27FC236}">
                <a16:creationId xmlns:a16="http://schemas.microsoft.com/office/drawing/2014/main" id="{5403A261-347A-C03E-2070-7C323E9D45B3}"/>
              </a:ext>
            </a:extLst>
          </p:cNvPr>
          <p:cNvSpPr>
            <a:spLocks noGrp="1"/>
          </p:cNvSpPr>
          <p:nvPr>
            <p:ph type="sldNum" sz="quarter" idx="12"/>
          </p:nvPr>
        </p:nvSpPr>
        <p:spPr/>
        <p:txBody>
          <a:bodyPr/>
          <a:lstStyle/>
          <a:p>
            <a:fld id="{F99D3118-21D7-054C-905D-9AB63FB0DF23}" type="slidenum">
              <a:rPr lang="en-US" smtClean="0"/>
              <a:t>3</a:t>
            </a:fld>
            <a:endParaRPr lang="en-US" dirty="0"/>
          </a:p>
        </p:txBody>
      </p:sp>
      <p:pic>
        <p:nvPicPr>
          <p:cNvPr id="8" name="Content Placeholder 5" descr="A picture containing text, receipt, screenshot, font&#10;&#10;Description automatically generated">
            <a:extLst>
              <a:ext uri="{FF2B5EF4-FFF2-40B4-BE49-F238E27FC236}">
                <a16:creationId xmlns:a16="http://schemas.microsoft.com/office/drawing/2014/main" id="{FF34C4DC-694B-C9A7-5605-44C5FED21E44}"/>
              </a:ext>
            </a:extLst>
          </p:cNvPr>
          <p:cNvPicPr>
            <a:picLocks noChangeAspect="1"/>
          </p:cNvPicPr>
          <p:nvPr/>
        </p:nvPicPr>
        <p:blipFill rotWithShape="1">
          <a:blip r:embed="rId3"/>
          <a:srcRect l="648" r="48832"/>
          <a:stretch/>
        </p:blipFill>
        <p:spPr>
          <a:xfrm>
            <a:off x="1207049" y="1879374"/>
            <a:ext cx="9455393" cy="4162913"/>
          </a:xfrm>
          <a:prstGeom prst="rect">
            <a:avLst/>
          </a:prstGeom>
        </p:spPr>
      </p:pic>
      <p:sp>
        <p:nvSpPr>
          <p:cNvPr id="13" name="Frame 12">
            <a:extLst>
              <a:ext uri="{FF2B5EF4-FFF2-40B4-BE49-F238E27FC236}">
                <a16:creationId xmlns:a16="http://schemas.microsoft.com/office/drawing/2014/main" id="{5568D33E-3A91-9A5C-EED5-2EFA4AA9B6CD}"/>
              </a:ext>
            </a:extLst>
          </p:cNvPr>
          <p:cNvSpPr/>
          <p:nvPr/>
        </p:nvSpPr>
        <p:spPr>
          <a:xfrm>
            <a:off x="5760719" y="5739322"/>
            <a:ext cx="4316932" cy="299253"/>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 name="Straight Arrow Connector 5">
            <a:extLst>
              <a:ext uri="{FF2B5EF4-FFF2-40B4-BE49-F238E27FC236}">
                <a16:creationId xmlns:a16="http://schemas.microsoft.com/office/drawing/2014/main" id="{F0E7C286-B243-26E8-A8CC-0E925FAB9C8E}"/>
              </a:ext>
            </a:extLst>
          </p:cNvPr>
          <p:cNvCxnSpPr>
            <a:cxnSpLocks/>
          </p:cNvCxnSpPr>
          <p:nvPr/>
        </p:nvCxnSpPr>
        <p:spPr>
          <a:xfrm flipV="1">
            <a:off x="2306854" y="6042287"/>
            <a:ext cx="343254" cy="6791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031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9D148B-9EB7-3DF1-CA77-DA5F6B31FF62}"/>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Conclusion</a:t>
            </a:r>
          </a:p>
        </p:txBody>
      </p:sp>
      <p:sp>
        <p:nvSpPr>
          <p:cNvPr id="7" name="Content Placeholder 6">
            <a:extLst>
              <a:ext uri="{FF2B5EF4-FFF2-40B4-BE49-F238E27FC236}">
                <a16:creationId xmlns:a16="http://schemas.microsoft.com/office/drawing/2014/main" id="{B7925D63-7794-F876-9B55-7D94F36B25F8}"/>
              </a:ext>
            </a:extLst>
          </p:cNvPr>
          <p:cNvSpPr>
            <a:spLocks noGrp="1"/>
          </p:cNvSpPr>
          <p:nvPr>
            <p:ph idx="1"/>
          </p:nvPr>
        </p:nvSpPr>
        <p:spPr>
          <a:xfrm>
            <a:off x="385481" y="1825625"/>
            <a:ext cx="11537577" cy="4351338"/>
          </a:xfrm>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We investigated the community guidelines and moderation practices of fourteen social media platforms.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studied and analyzed fourteen most popular social media content moderation guidelines and practices and consolidated them</a:t>
            </a:r>
            <a:r>
              <a:rPr lang="en-US" dirty="0"/>
              <a:t>.</a:t>
            </a:r>
          </a:p>
          <a:p>
            <a:endParaRPr lang="en-US" dirty="0"/>
          </a:p>
          <a:p>
            <a:r>
              <a:rPr lang="en-US" dirty="0">
                <a:latin typeface="Times New Roman" panose="02020603050405020304" pitchFamily="18" charset="0"/>
                <a:cs typeface="Times New Roman" panose="02020603050405020304" pitchFamily="18" charset="0"/>
              </a:rPr>
              <a:t>We identified the differences between the content moderation employed in mainstream and fringe social media platforms.</a:t>
            </a:r>
            <a:endParaRPr lang="en-US" dirty="0"/>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identified the research gaps, differences in moderation techniques, and challenges that should be tackled by the social media platforms and the research community.</a:t>
            </a:r>
          </a:p>
          <a:p>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5F1039B4-0193-9B00-5313-F59A24815AB8}"/>
              </a:ext>
            </a:extLst>
          </p:cNvPr>
          <p:cNvSpPr>
            <a:spLocks noGrp="1"/>
          </p:cNvSpPr>
          <p:nvPr>
            <p:ph type="sldNum" sz="quarter" idx="12"/>
          </p:nvPr>
        </p:nvSpPr>
        <p:spPr/>
        <p:txBody>
          <a:bodyPr/>
          <a:lstStyle/>
          <a:p>
            <a:fld id="{F99D3118-21D7-054C-905D-9AB63FB0DF23}" type="slidenum">
              <a:rPr lang="en-US" smtClean="0"/>
              <a:t>30</a:t>
            </a:fld>
            <a:endParaRPr lang="en-US" dirty="0"/>
          </a:p>
        </p:txBody>
      </p:sp>
    </p:spTree>
    <p:extLst>
      <p:ext uri="{BB962C8B-B14F-4D97-AF65-F5344CB8AC3E}">
        <p14:creationId xmlns:p14="http://schemas.microsoft.com/office/powerpoint/2010/main" val="3914362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2EF911A-1BDD-05C6-353A-64A296E7958F}"/>
              </a:ext>
            </a:extLst>
          </p:cNvPr>
          <p:cNvSpPr txBox="1"/>
          <p:nvPr/>
        </p:nvSpPr>
        <p:spPr>
          <a:xfrm>
            <a:off x="838201" y="300580"/>
            <a:ext cx="9829800" cy="108952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kern="1200" dirty="0">
                <a:solidFill>
                  <a:schemeClr val="bg1"/>
                </a:solidFill>
                <a:latin typeface="Times New Roman" panose="02020603050405020304" pitchFamily="18" charset="0"/>
                <a:ea typeface="+mj-ea"/>
                <a:cs typeface="Times New Roman" panose="02020603050405020304" pitchFamily="18" charset="0"/>
              </a:rPr>
              <a:t>Thank You!</a:t>
            </a:r>
          </a:p>
        </p:txBody>
      </p:sp>
      <p:sp>
        <p:nvSpPr>
          <p:cNvPr id="26"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28"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30"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220CEE55-5FC6-A156-1FFA-1224826F1DC3}"/>
              </a:ext>
            </a:extLst>
          </p:cNvPr>
          <p:cNvSpPr>
            <a:spLocks noGrp="1"/>
          </p:cNvSpPr>
          <p:nvPr>
            <p:ph type="sldNum" sz="quarter" idx="12"/>
          </p:nvPr>
        </p:nvSpPr>
        <p:spPr>
          <a:xfrm>
            <a:off x="7980150" y="5902479"/>
            <a:ext cx="2062210" cy="274484"/>
          </a:xfrm>
        </p:spPr>
        <p:txBody>
          <a:bodyPr/>
          <a:lstStyle/>
          <a:p>
            <a:pPr defTabSz="685800">
              <a:spcAft>
                <a:spcPts val="600"/>
              </a:spcAft>
            </a:pPr>
            <a:fld id="{59265CFC-05CB-3A42-A07F-FF35614C7CAD}" type="slidenum">
              <a:rPr lang="en-US" sz="900" kern="1200">
                <a:solidFill>
                  <a:schemeClr val="tx1">
                    <a:tint val="75000"/>
                  </a:schemeClr>
                </a:solidFill>
                <a:latin typeface="+mn-lt"/>
                <a:ea typeface="+mn-ea"/>
                <a:cs typeface="+mn-cs"/>
              </a:rPr>
              <a:pPr defTabSz="685800">
                <a:spcAft>
                  <a:spcPts val="600"/>
                </a:spcAft>
              </a:pPr>
              <a:t>31</a:t>
            </a:fld>
            <a:endParaRPr lang="en-US"/>
          </a:p>
        </p:txBody>
      </p:sp>
      <p:pic>
        <p:nvPicPr>
          <p:cNvPr id="7" name="Picture 6" descr="A blue bird with its wings wide open&#10;&#10;Description automatically generated with low confidence">
            <a:extLst>
              <a:ext uri="{FF2B5EF4-FFF2-40B4-BE49-F238E27FC236}">
                <a16:creationId xmlns:a16="http://schemas.microsoft.com/office/drawing/2014/main" id="{56E9EFFF-3DD5-D1F8-FE3C-322B76088ECE}"/>
              </a:ext>
            </a:extLst>
          </p:cNvPr>
          <p:cNvPicPr>
            <a:picLocks noChangeAspect="1"/>
          </p:cNvPicPr>
          <p:nvPr/>
        </p:nvPicPr>
        <p:blipFill>
          <a:blip r:embed="rId2"/>
          <a:stretch>
            <a:fillRect/>
          </a:stretch>
        </p:blipFill>
        <p:spPr>
          <a:xfrm>
            <a:off x="516664" y="4533916"/>
            <a:ext cx="658941" cy="658941"/>
          </a:xfrm>
          <a:prstGeom prst="rect">
            <a:avLst/>
          </a:prstGeom>
        </p:spPr>
      </p:pic>
      <p:pic>
        <p:nvPicPr>
          <p:cNvPr id="9" name="Picture 8" descr="A qr code on a white background&#10;&#10;Description automatically generated">
            <a:extLst>
              <a:ext uri="{FF2B5EF4-FFF2-40B4-BE49-F238E27FC236}">
                <a16:creationId xmlns:a16="http://schemas.microsoft.com/office/drawing/2014/main" id="{FDBE5937-7859-EAD6-656D-B78DF26B8080}"/>
              </a:ext>
            </a:extLst>
          </p:cNvPr>
          <p:cNvPicPr>
            <a:picLocks noChangeAspect="1"/>
          </p:cNvPicPr>
          <p:nvPr/>
        </p:nvPicPr>
        <p:blipFill>
          <a:blip r:embed="rId3"/>
          <a:stretch>
            <a:fillRect/>
          </a:stretch>
        </p:blipFill>
        <p:spPr>
          <a:xfrm>
            <a:off x="5837875" y="2212090"/>
            <a:ext cx="2877847" cy="2877847"/>
          </a:xfrm>
          <a:prstGeom prst="rect">
            <a:avLst/>
          </a:prstGeom>
        </p:spPr>
      </p:pic>
      <p:pic>
        <p:nvPicPr>
          <p:cNvPr id="11" name="Picture 10" descr="A picture containing pattern, square, symmetry, art&#10;&#10;Description automatically generated">
            <a:extLst>
              <a:ext uri="{FF2B5EF4-FFF2-40B4-BE49-F238E27FC236}">
                <a16:creationId xmlns:a16="http://schemas.microsoft.com/office/drawing/2014/main" id="{9746F28A-1D74-6729-9F51-530C4A5A579C}"/>
              </a:ext>
            </a:extLst>
          </p:cNvPr>
          <p:cNvPicPr>
            <a:picLocks noChangeAspect="1"/>
          </p:cNvPicPr>
          <p:nvPr/>
        </p:nvPicPr>
        <p:blipFill>
          <a:blip r:embed="rId4"/>
          <a:stretch>
            <a:fillRect/>
          </a:stretch>
        </p:blipFill>
        <p:spPr>
          <a:xfrm>
            <a:off x="9005278" y="2290778"/>
            <a:ext cx="2670058" cy="2670058"/>
          </a:xfrm>
          <a:prstGeom prst="rect">
            <a:avLst/>
          </a:prstGeom>
        </p:spPr>
      </p:pic>
      <p:sp>
        <p:nvSpPr>
          <p:cNvPr id="12" name="TextBox 11">
            <a:extLst>
              <a:ext uri="{FF2B5EF4-FFF2-40B4-BE49-F238E27FC236}">
                <a16:creationId xmlns:a16="http://schemas.microsoft.com/office/drawing/2014/main" id="{C3F74393-479B-462B-A88D-E759F6E264A7}"/>
              </a:ext>
            </a:extLst>
          </p:cNvPr>
          <p:cNvSpPr txBox="1"/>
          <p:nvPr/>
        </p:nvSpPr>
        <p:spPr>
          <a:xfrm>
            <a:off x="6721117" y="5089937"/>
            <a:ext cx="1259033" cy="415498"/>
          </a:xfrm>
          <a:prstGeom prst="rect">
            <a:avLst/>
          </a:prstGeom>
          <a:noFill/>
        </p:spPr>
        <p:txBody>
          <a:bodyPr wrap="square" rtlCol="0">
            <a:spAutoFit/>
          </a:bodyPr>
          <a:lstStyle/>
          <a:p>
            <a:pPr algn="ctr" defTabSz="685800">
              <a:spcAft>
                <a:spcPts val="600"/>
              </a:spcAft>
            </a:pPr>
            <a:r>
              <a:rPr lang="en-US" sz="2100" b="1" kern="1200" dirty="0">
                <a:solidFill>
                  <a:srgbClr val="FF0000"/>
                </a:solidFill>
                <a:latin typeface="Times New Roman" panose="02020603050405020304" pitchFamily="18" charset="0"/>
                <a:ea typeface="+mn-ea"/>
                <a:cs typeface="Times New Roman" panose="02020603050405020304" pitchFamily="18" charset="0"/>
              </a:rPr>
              <a:t>Paper</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1892698-2FB5-F947-F2A5-28330657A50F}"/>
              </a:ext>
            </a:extLst>
          </p:cNvPr>
          <p:cNvSpPr txBox="1"/>
          <p:nvPr/>
        </p:nvSpPr>
        <p:spPr>
          <a:xfrm>
            <a:off x="9044883" y="4942659"/>
            <a:ext cx="2755020" cy="1061829"/>
          </a:xfrm>
          <a:prstGeom prst="rect">
            <a:avLst/>
          </a:prstGeom>
          <a:noFill/>
        </p:spPr>
        <p:txBody>
          <a:bodyPr wrap="square" rtlCol="0">
            <a:spAutoFit/>
          </a:bodyPr>
          <a:lstStyle/>
          <a:p>
            <a:pPr algn="ctr" defTabSz="685800">
              <a:spcAft>
                <a:spcPts val="600"/>
              </a:spcAft>
            </a:pPr>
            <a:r>
              <a:rPr lang="en-US" sz="2100" b="1" kern="1200" dirty="0">
                <a:solidFill>
                  <a:srgbClr val="FF0000"/>
                </a:solidFill>
                <a:latin typeface="Times New Roman" panose="02020603050405020304" pitchFamily="18" charset="0"/>
                <a:ea typeface="+mn-ea"/>
                <a:cs typeface="Times New Roman" panose="02020603050405020304" pitchFamily="18" charset="0"/>
              </a:rPr>
              <a:t>Time Specific Snapshots of Platforms Policies</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7" name="Graphic 16" descr="Email with solid fill">
            <a:extLst>
              <a:ext uri="{FF2B5EF4-FFF2-40B4-BE49-F238E27FC236}">
                <a16:creationId xmlns:a16="http://schemas.microsoft.com/office/drawing/2014/main" id="{90A00545-9616-08C5-1362-D49E58BA47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0290" y="3391425"/>
            <a:ext cx="743992" cy="743992"/>
          </a:xfrm>
          <a:prstGeom prst="rect">
            <a:avLst/>
          </a:prstGeom>
        </p:spPr>
      </p:pic>
      <p:sp>
        <p:nvSpPr>
          <p:cNvPr id="18" name="TextBox 17">
            <a:extLst>
              <a:ext uri="{FF2B5EF4-FFF2-40B4-BE49-F238E27FC236}">
                <a16:creationId xmlns:a16="http://schemas.microsoft.com/office/drawing/2014/main" id="{F0E2EC8B-E399-287D-1401-7B2EFB1B6C0B}"/>
              </a:ext>
            </a:extLst>
          </p:cNvPr>
          <p:cNvSpPr txBox="1"/>
          <p:nvPr/>
        </p:nvSpPr>
        <p:spPr>
          <a:xfrm>
            <a:off x="1214701" y="3647662"/>
            <a:ext cx="4114085" cy="461665"/>
          </a:xfrm>
          <a:prstGeom prst="rect">
            <a:avLst/>
          </a:prstGeom>
          <a:noFill/>
        </p:spPr>
        <p:txBody>
          <a:bodyPr wrap="square" rtlCol="0">
            <a:spAutoFit/>
          </a:bodyPr>
          <a:lstStyle/>
          <a:p>
            <a:pPr defTabSz="685800">
              <a:spcAft>
                <a:spcPts val="600"/>
              </a:spcAft>
            </a:pPr>
            <a:r>
              <a:rPr lang="en-US" sz="2400" b="1" kern="1200" dirty="0" err="1">
                <a:solidFill>
                  <a:schemeClr val="tx1"/>
                </a:solidFill>
                <a:latin typeface="Times New Roman" panose="02020603050405020304" pitchFamily="18" charset="0"/>
                <a:ea typeface="+mn-ea"/>
                <a:cs typeface="Times New Roman" panose="02020603050405020304" pitchFamily="18" charset="0"/>
              </a:rPr>
              <a:t>mohit.singhal@mavs.uta.edu</a:t>
            </a:r>
            <a:endParaRPr lang="en-US" sz="32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35C8E2E-51B5-C1A9-7EEA-E02FF36C14B3}"/>
              </a:ext>
            </a:extLst>
          </p:cNvPr>
          <p:cNvSpPr txBox="1"/>
          <p:nvPr/>
        </p:nvSpPr>
        <p:spPr>
          <a:xfrm>
            <a:off x="1295315" y="4690261"/>
            <a:ext cx="2877848" cy="523220"/>
          </a:xfrm>
          <a:prstGeom prst="rect">
            <a:avLst/>
          </a:prstGeom>
          <a:noFill/>
        </p:spPr>
        <p:txBody>
          <a:bodyPr wrap="square" rtlCol="0">
            <a:spAutoFit/>
          </a:bodyPr>
          <a:lstStyle/>
          <a:p>
            <a:pPr defTabSz="685800">
              <a:spcAft>
                <a:spcPts val="600"/>
              </a:spcAft>
            </a:pPr>
            <a:r>
              <a:rPr lang="en-US" sz="2800" b="1" kern="1200" dirty="0" err="1">
                <a:solidFill>
                  <a:schemeClr val="tx1"/>
                </a:solidFill>
                <a:latin typeface="Times New Roman" panose="02020603050405020304" pitchFamily="18" charset="0"/>
                <a:ea typeface="+mn-ea"/>
                <a:cs typeface="Times New Roman" panose="02020603050405020304" pitchFamily="18" charset="0"/>
              </a:rPr>
              <a:t>mohitinla</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2168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875BD-CE38-BC9D-9F7B-5E7D5656DD9E}"/>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Security community needs to further advance research in content moderation</a:t>
            </a:r>
          </a:p>
        </p:txBody>
      </p:sp>
      <p:graphicFrame>
        <p:nvGraphicFramePr>
          <p:cNvPr id="5" name="Content Placeholder 4">
            <a:extLst>
              <a:ext uri="{FF2B5EF4-FFF2-40B4-BE49-F238E27FC236}">
                <a16:creationId xmlns:a16="http://schemas.microsoft.com/office/drawing/2014/main" id="{62A785C7-5F15-D00C-807F-2205A3323D04}"/>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B71A0A58-22EE-DEAF-6A47-BCAFE31031CF}"/>
              </a:ext>
            </a:extLst>
          </p:cNvPr>
          <p:cNvSpPr>
            <a:spLocks noGrp="1"/>
          </p:cNvSpPr>
          <p:nvPr>
            <p:ph type="sldNum" sz="quarter" idx="12"/>
          </p:nvPr>
        </p:nvSpPr>
        <p:spPr/>
        <p:txBody>
          <a:bodyPr/>
          <a:lstStyle/>
          <a:p>
            <a:fld id="{F99D3118-21D7-054C-905D-9AB63FB0DF23}" type="slidenum">
              <a:rPr lang="en-US" smtClean="0"/>
              <a:t>32</a:t>
            </a:fld>
            <a:endParaRPr lang="en-US"/>
          </a:p>
        </p:txBody>
      </p:sp>
      <p:sp>
        <p:nvSpPr>
          <p:cNvPr id="9" name="Donut 8">
            <a:extLst>
              <a:ext uri="{FF2B5EF4-FFF2-40B4-BE49-F238E27FC236}">
                <a16:creationId xmlns:a16="http://schemas.microsoft.com/office/drawing/2014/main" id="{FC74343F-F872-2051-BF5B-F7745C2DA1D3}"/>
              </a:ext>
            </a:extLst>
          </p:cNvPr>
          <p:cNvSpPr/>
          <p:nvPr/>
        </p:nvSpPr>
        <p:spPr>
          <a:xfrm>
            <a:off x="5871883" y="2286001"/>
            <a:ext cx="672353" cy="439270"/>
          </a:xfrm>
          <a:prstGeom prst="donu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9ADCCC9E-339C-B925-E2B8-21559A873FD8}"/>
              </a:ext>
            </a:extLst>
          </p:cNvPr>
          <p:cNvCxnSpPr>
            <a:cxnSpLocks/>
          </p:cNvCxnSpPr>
          <p:nvPr/>
        </p:nvCxnSpPr>
        <p:spPr>
          <a:xfrm flipH="1" flipV="1">
            <a:off x="6544236" y="2572871"/>
            <a:ext cx="1721223" cy="7171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2CD454A1-F760-6AF0-0D34-379B60C4F982}"/>
              </a:ext>
            </a:extLst>
          </p:cNvPr>
          <p:cNvSpPr txBox="1"/>
          <p:nvPr/>
        </p:nvSpPr>
        <p:spPr>
          <a:xfrm>
            <a:off x="8169088" y="3105381"/>
            <a:ext cx="1640541"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Only 4 papers!</a:t>
            </a:r>
          </a:p>
        </p:txBody>
      </p:sp>
    </p:spTree>
    <p:extLst>
      <p:ext uri="{BB962C8B-B14F-4D97-AF65-F5344CB8AC3E}">
        <p14:creationId xmlns:p14="http://schemas.microsoft.com/office/powerpoint/2010/main" val="29844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CD16DE-2313-7B91-3966-F5692B06FC3E}"/>
              </a:ext>
            </a:extLst>
          </p:cNvPr>
          <p:cNvSpPr>
            <a:spLocks noGrp="1"/>
          </p:cNvSpPr>
          <p:nvPr>
            <p:ph sz="half" idx="1"/>
          </p:nvPr>
        </p:nvSpPr>
        <p:spPr>
          <a:xfrm>
            <a:off x="85165" y="1831415"/>
            <a:ext cx="5181600" cy="4351338"/>
          </a:xfrm>
        </p:spPr>
        <p:txBody>
          <a:bodyPr/>
          <a:lstStyle/>
          <a:p>
            <a:r>
              <a:rPr lang="en-US" sz="2800" dirty="0">
                <a:latin typeface="Times New Roman" panose="02020603050405020304" pitchFamily="18" charset="0"/>
                <a:cs typeface="Times New Roman" panose="02020603050405020304" pitchFamily="18" charset="0"/>
              </a:rPr>
              <a:t>Current political and cultural contexts should be considered when moderating content.</a:t>
            </a:r>
          </a:p>
          <a:p>
            <a:pPr marL="0" indent="0">
              <a:buNone/>
            </a:pPr>
            <a:endParaRPr lang="en-US" dirty="0"/>
          </a:p>
        </p:txBody>
      </p:sp>
      <p:sp>
        <p:nvSpPr>
          <p:cNvPr id="5" name="Slide Number Placeholder 4">
            <a:extLst>
              <a:ext uri="{FF2B5EF4-FFF2-40B4-BE49-F238E27FC236}">
                <a16:creationId xmlns:a16="http://schemas.microsoft.com/office/drawing/2014/main" id="{BD86676A-54B8-61FD-3346-19D5C15C62FA}"/>
              </a:ext>
            </a:extLst>
          </p:cNvPr>
          <p:cNvSpPr>
            <a:spLocks noGrp="1"/>
          </p:cNvSpPr>
          <p:nvPr>
            <p:ph type="sldNum" sz="quarter" idx="12"/>
          </p:nvPr>
        </p:nvSpPr>
        <p:spPr/>
        <p:txBody>
          <a:bodyPr/>
          <a:lstStyle/>
          <a:p>
            <a:fld id="{F99D3118-21D7-054C-905D-9AB63FB0DF23}" type="slidenum">
              <a:rPr lang="en-US" smtClean="0"/>
              <a:t>33</a:t>
            </a:fld>
            <a:endParaRPr lang="en-US"/>
          </a:p>
        </p:txBody>
      </p:sp>
      <p:sp>
        <p:nvSpPr>
          <p:cNvPr id="6" name="Title 1">
            <a:extLst>
              <a:ext uri="{FF2B5EF4-FFF2-40B4-BE49-F238E27FC236}">
                <a16:creationId xmlns:a16="http://schemas.microsoft.com/office/drawing/2014/main" id="{54ACD44B-13E3-4461-7CC9-44BEC36741C8}"/>
              </a:ext>
            </a:extLst>
          </p:cNvPr>
          <p:cNvSpPr>
            <a:spLocks noGrp="1"/>
          </p:cNvSpPr>
          <p:nvPr>
            <p:ph type="title"/>
          </p:nvPr>
        </p:nvSpPr>
        <p:spPr/>
        <p:txBody>
          <a:bodyPr/>
          <a:lstStyle/>
          <a:p>
            <a:pPr algn="ctr"/>
            <a:r>
              <a:rPr lang="en-US" dirty="0">
                <a:solidFill>
                  <a:srgbClr val="C00000"/>
                </a:solidFill>
                <a:latin typeface="Times New Roman" panose="02020603050405020304" pitchFamily="18" charset="0"/>
                <a:cs typeface="Times New Roman" panose="02020603050405020304" pitchFamily="18" charset="0"/>
              </a:rPr>
              <a:t>One size does not fit all in the amorphous nature of social media platforms</a:t>
            </a:r>
          </a:p>
        </p:txBody>
      </p:sp>
      <p:pic>
        <p:nvPicPr>
          <p:cNvPr id="9" name="Content Placeholder 9" descr="A picture containing text, font, white&#10;&#10;Description automatically generated">
            <a:extLst>
              <a:ext uri="{FF2B5EF4-FFF2-40B4-BE49-F238E27FC236}">
                <a16:creationId xmlns:a16="http://schemas.microsoft.com/office/drawing/2014/main" id="{42B61412-2980-F02B-87C4-15E3F2B4B186}"/>
              </a:ext>
            </a:extLst>
          </p:cNvPr>
          <p:cNvPicPr>
            <a:picLocks noChangeAspect="1"/>
          </p:cNvPicPr>
          <p:nvPr/>
        </p:nvPicPr>
        <p:blipFill>
          <a:blip r:embed="rId2"/>
          <a:stretch>
            <a:fillRect/>
          </a:stretch>
        </p:blipFill>
        <p:spPr>
          <a:xfrm>
            <a:off x="5069541" y="1856618"/>
            <a:ext cx="6862482" cy="1339020"/>
          </a:xfrm>
          <a:prstGeom prst="rect">
            <a:avLst/>
          </a:prstGeom>
        </p:spPr>
      </p:pic>
      <p:sp>
        <p:nvSpPr>
          <p:cNvPr id="10" name="Content Placeholder 5">
            <a:extLst>
              <a:ext uri="{FF2B5EF4-FFF2-40B4-BE49-F238E27FC236}">
                <a16:creationId xmlns:a16="http://schemas.microsoft.com/office/drawing/2014/main" id="{BF922863-E779-98DF-F7EA-0255B9433221}"/>
              </a:ext>
            </a:extLst>
          </p:cNvPr>
          <p:cNvSpPr txBox="1">
            <a:spLocks/>
          </p:cNvSpPr>
          <p:nvPr/>
        </p:nvSpPr>
        <p:spPr>
          <a:xfrm>
            <a:off x="85165" y="3195638"/>
            <a:ext cx="480659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Times New Roman" panose="02020603050405020304" pitchFamily="18" charset="0"/>
                <a:cs typeface="Times New Roman" panose="02020603050405020304" pitchFamily="18" charset="0"/>
              </a:rPr>
              <a:t>Posts like “Death to Russian army, citizens and Vladimir Putin” </a:t>
            </a:r>
          </a:p>
          <a:p>
            <a:pPr marL="0" indent="0">
              <a:buFont typeface="Arial" panose="020B0604020202020204" pitchFamily="34" charset="0"/>
              <a:buNone/>
            </a:pPr>
            <a:endParaRPr lang="en-US" sz="26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“Death to Dictator” a key protest slogan </a:t>
            </a:r>
          </a:p>
        </p:txBody>
      </p:sp>
      <p:pic>
        <p:nvPicPr>
          <p:cNvPr id="11" name="Content Placeholder 8" descr="Badge Tick1 with solid fill">
            <a:extLst>
              <a:ext uri="{FF2B5EF4-FFF2-40B4-BE49-F238E27FC236}">
                <a16:creationId xmlns:a16="http://schemas.microsoft.com/office/drawing/2014/main" id="{CDA2602E-750B-F2F5-B832-82CA43AC8EDF}"/>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1574061" y="3922059"/>
            <a:ext cx="914400" cy="914400"/>
          </a:xfrm>
        </p:spPr>
      </p:pic>
      <p:pic>
        <p:nvPicPr>
          <p:cNvPr id="12" name="Graphic 11" descr="Badge Cross with solid fill">
            <a:extLst>
              <a:ext uri="{FF2B5EF4-FFF2-40B4-BE49-F238E27FC236}">
                <a16:creationId xmlns:a16="http://schemas.microsoft.com/office/drawing/2014/main" id="{4E25B1D6-AED3-B4D3-CB77-854364E0F1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74061" y="5743482"/>
            <a:ext cx="914400" cy="914400"/>
          </a:xfrm>
          <a:prstGeom prst="rect">
            <a:avLst/>
          </a:prstGeom>
        </p:spPr>
      </p:pic>
      <p:pic>
        <p:nvPicPr>
          <p:cNvPr id="13" name="Picture 12" descr="A picture containing text, font, typography&#10;&#10;Description automatically generated">
            <a:extLst>
              <a:ext uri="{FF2B5EF4-FFF2-40B4-BE49-F238E27FC236}">
                <a16:creationId xmlns:a16="http://schemas.microsoft.com/office/drawing/2014/main" id="{918F304F-6E66-74A0-7887-0B5F61EEFB98}"/>
              </a:ext>
            </a:extLst>
          </p:cNvPr>
          <p:cNvPicPr>
            <a:picLocks noChangeAspect="1"/>
          </p:cNvPicPr>
          <p:nvPr/>
        </p:nvPicPr>
        <p:blipFill>
          <a:blip r:embed="rId7"/>
          <a:stretch>
            <a:fillRect/>
          </a:stretch>
        </p:blipFill>
        <p:spPr>
          <a:xfrm>
            <a:off x="5069541" y="3558292"/>
            <a:ext cx="6601823" cy="1177790"/>
          </a:xfrm>
          <a:prstGeom prst="rect">
            <a:avLst/>
          </a:prstGeom>
        </p:spPr>
      </p:pic>
      <p:pic>
        <p:nvPicPr>
          <p:cNvPr id="14" name="Picture 13" descr="A picture containing text, font, white, typography&#10;&#10;Description automatically generated">
            <a:extLst>
              <a:ext uri="{FF2B5EF4-FFF2-40B4-BE49-F238E27FC236}">
                <a16:creationId xmlns:a16="http://schemas.microsoft.com/office/drawing/2014/main" id="{A5DD705B-7F1B-2BE1-0095-1D667638807C}"/>
              </a:ext>
            </a:extLst>
          </p:cNvPr>
          <p:cNvPicPr>
            <a:picLocks noChangeAspect="1"/>
          </p:cNvPicPr>
          <p:nvPr/>
        </p:nvPicPr>
        <p:blipFill>
          <a:blip r:embed="rId8"/>
          <a:stretch>
            <a:fillRect/>
          </a:stretch>
        </p:blipFill>
        <p:spPr>
          <a:xfrm>
            <a:off x="5160359" y="5020422"/>
            <a:ext cx="6665258" cy="1343658"/>
          </a:xfrm>
          <a:prstGeom prst="rect">
            <a:avLst/>
          </a:prstGeom>
        </p:spPr>
      </p:pic>
    </p:spTree>
    <p:extLst>
      <p:ext uri="{BB962C8B-B14F-4D97-AF65-F5344CB8AC3E}">
        <p14:creationId xmlns:p14="http://schemas.microsoft.com/office/powerpoint/2010/main" val="400697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heckerboard(across)">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 calcmode="lin" valueType="num">
                                      <p:cBhvr additive="base">
                                        <p:cTn id="17" dur="500"/>
                                        <p:tgtEl>
                                          <p:spTgt spid="10">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dissolv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16C00-1389-C840-1367-35262CA3E27B}"/>
              </a:ext>
            </a:extLst>
          </p:cNvPr>
          <p:cNvSpPr>
            <a:spLocks noGrp="1"/>
          </p:cNvSpPr>
          <p:nvPr>
            <p:ph type="title"/>
          </p:nvPr>
        </p:nvSpPr>
        <p:spPr/>
        <p:txBody>
          <a:bodyPr>
            <a:normAutofit fontScale="90000"/>
          </a:bodyPr>
          <a:lstStyle/>
          <a:p>
            <a:pPr algn="ctr"/>
            <a:r>
              <a:rPr lang="en-US" dirty="0">
                <a:solidFill>
                  <a:srgbClr val="C00000"/>
                </a:solidFill>
                <a:latin typeface="Times New Roman" panose="02020603050405020304" pitchFamily="18" charset="0"/>
                <a:cs typeface="Times New Roman" panose="02020603050405020304" pitchFamily="18" charset="0"/>
              </a:rPr>
              <a:t>Content moderation is not uniform across different platforms, even platforms that are similar!</a:t>
            </a:r>
            <a:endParaRPr lang="en-US" dirty="0"/>
          </a:p>
        </p:txBody>
      </p:sp>
      <p:sp>
        <p:nvSpPr>
          <p:cNvPr id="4" name="Slide Number Placeholder 3">
            <a:extLst>
              <a:ext uri="{FF2B5EF4-FFF2-40B4-BE49-F238E27FC236}">
                <a16:creationId xmlns:a16="http://schemas.microsoft.com/office/drawing/2014/main" id="{2836762C-C5EA-4F2D-3D26-4CEA61BB70B9}"/>
              </a:ext>
            </a:extLst>
          </p:cNvPr>
          <p:cNvSpPr>
            <a:spLocks noGrp="1"/>
          </p:cNvSpPr>
          <p:nvPr>
            <p:ph type="sldNum" sz="quarter" idx="12"/>
          </p:nvPr>
        </p:nvSpPr>
        <p:spPr/>
        <p:txBody>
          <a:bodyPr/>
          <a:lstStyle/>
          <a:p>
            <a:fld id="{F99D3118-21D7-054C-905D-9AB63FB0DF23}" type="slidenum">
              <a:rPr lang="en-US" smtClean="0"/>
              <a:t>4</a:t>
            </a:fld>
            <a:endParaRPr lang="en-US"/>
          </a:p>
        </p:txBody>
      </p:sp>
      <p:grpSp>
        <p:nvGrpSpPr>
          <p:cNvPr id="8" name="Group 7">
            <a:extLst>
              <a:ext uri="{FF2B5EF4-FFF2-40B4-BE49-F238E27FC236}">
                <a16:creationId xmlns:a16="http://schemas.microsoft.com/office/drawing/2014/main" id="{79AD2A2A-FCB6-A205-8466-30A98DA0448E}"/>
              </a:ext>
            </a:extLst>
          </p:cNvPr>
          <p:cNvGrpSpPr/>
          <p:nvPr/>
        </p:nvGrpSpPr>
        <p:grpSpPr>
          <a:xfrm>
            <a:off x="1193533" y="1898844"/>
            <a:ext cx="9543201" cy="4184322"/>
            <a:chOff x="77685" y="1594046"/>
            <a:chExt cx="6182675" cy="2704932"/>
          </a:xfrm>
        </p:grpSpPr>
        <p:pic>
          <p:nvPicPr>
            <p:cNvPr id="5" name="Content Placeholder 5" descr="A picture containing text, receipt, screenshot, font&#10;&#10;Description automatically generated">
              <a:extLst>
                <a:ext uri="{FF2B5EF4-FFF2-40B4-BE49-F238E27FC236}">
                  <a16:creationId xmlns:a16="http://schemas.microsoft.com/office/drawing/2014/main" id="{5E8CB95B-873C-3561-4863-D8F91A2B8C2A}"/>
                </a:ext>
              </a:extLst>
            </p:cNvPr>
            <p:cNvPicPr>
              <a:picLocks noChangeAspect="1"/>
            </p:cNvPicPr>
            <p:nvPr/>
          </p:nvPicPr>
          <p:blipFill rotWithShape="1">
            <a:blip r:embed="rId3"/>
            <a:srcRect l="648" r="75517"/>
            <a:stretch/>
          </p:blipFill>
          <p:spPr>
            <a:xfrm>
              <a:off x="77685" y="1594046"/>
              <a:ext cx="2898597" cy="2704932"/>
            </a:xfrm>
            <a:prstGeom prst="rect">
              <a:avLst/>
            </a:prstGeom>
          </p:spPr>
        </p:pic>
        <p:pic>
          <p:nvPicPr>
            <p:cNvPr id="7" name="Content Placeholder 5" descr="A picture containing text, receipt, screenshot, font&#10;&#10;Description automatically generated">
              <a:extLst>
                <a:ext uri="{FF2B5EF4-FFF2-40B4-BE49-F238E27FC236}">
                  <a16:creationId xmlns:a16="http://schemas.microsoft.com/office/drawing/2014/main" id="{5F896CA4-2B34-F703-AB11-D18DC7ADB6CC}"/>
                </a:ext>
              </a:extLst>
            </p:cNvPr>
            <p:cNvPicPr>
              <a:picLocks noChangeAspect="1"/>
            </p:cNvPicPr>
            <p:nvPr/>
          </p:nvPicPr>
          <p:blipFill rotWithShape="1">
            <a:blip r:embed="rId3"/>
            <a:srcRect l="72618" r="377"/>
            <a:stretch/>
          </p:blipFill>
          <p:spPr>
            <a:xfrm>
              <a:off x="2976282" y="1594046"/>
              <a:ext cx="3284078" cy="2704932"/>
            </a:xfrm>
            <a:prstGeom prst="rect">
              <a:avLst/>
            </a:prstGeom>
          </p:spPr>
        </p:pic>
      </p:grpSp>
      <p:cxnSp>
        <p:nvCxnSpPr>
          <p:cNvPr id="9" name="Straight Arrow Connector 8">
            <a:extLst>
              <a:ext uri="{FF2B5EF4-FFF2-40B4-BE49-F238E27FC236}">
                <a16:creationId xmlns:a16="http://schemas.microsoft.com/office/drawing/2014/main" id="{708BA411-593F-D581-600B-0BA44C32BD1C}"/>
              </a:ext>
            </a:extLst>
          </p:cNvPr>
          <p:cNvCxnSpPr>
            <a:cxnSpLocks/>
          </p:cNvCxnSpPr>
          <p:nvPr/>
        </p:nvCxnSpPr>
        <p:spPr>
          <a:xfrm flipV="1">
            <a:off x="2357717" y="6040232"/>
            <a:ext cx="395108" cy="7529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Frame 9">
            <a:extLst>
              <a:ext uri="{FF2B5EF4-FFF2-40B4-BE49-F238E27FC236}">
                <a16:creationId xmlns:a16="http://schemas.microsoft.com/office/drawing/2014/main" id="{97825A76-09FC-C431-6C83-61F2AF6F3ED7}"/>
              </a:ext>
            </a:extLst>
          </p:cNvPr>
          <p:cNvSpPr/>
          <p:nvPr/>
        </p:nvSpPr>
        <p:spPr>
          <a:xfrm>
            <a:off x="5686268" y="5746376"/>
            <a:ext cx="4632013" cy="293856"/>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205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D39BE-C1C5-C6EA-1263-24251A463352}"/>
              </a:ext>
            </a:extLst>
          </p:cNvPr>
          <p:cNvSpPr>
            <a:spLocks noGrp="1"/>
          </p:cNvSpPr>
          <p:nvPr>
            <p:ph type="title"/>
          </p:nvPr>
        </p:nvSpPr>
        <p:spPr/>
        <p:txBody>
          <a:bodyPr>
            <a:normAutofit/>
          </a:bodyPr>
          <a:lstStyle/>
          <a:p>
            <a:pPr algn="ctr"/>
            <a:r>
              <a:rPr lang="en-US" dirty="0">
                <a:solidFill>
                  <a:srgbClr val="C00000"/>
                </a:solidFill>
                <a:latin typeface="Times New Roman" panose="02020603050405020304" pitchFamily="18" charset="0"/>
                <a:cs typeface="Times New Roman" panose="02020603050405020304" pitchFamily="18" charset="0"/>
              </a:rPr>
              <a:t>Controversial topics have different definitions across platforms </a:t>
            </a:r>
          </a:p>
        </p:txBody>
      </p:sp>
      <p:sp>
        <p:nvSpPr>
          <p:cNvPr id="6" name="Content Placeholder 5">
            <a:extLst>
              <a:ext uri="{FF2B5EF4-FFF2-40B4-BE49-F238E27FC236}">
                <a16:creationId xmlns:a16="http://schemas.microsoft.com/office/drawing/2014/main" id="{5BAE5031-476F-3CE3-0B53-F548A5F8A819}"/>
              </a:ext>
            </a:extLst>
          </p:cNvPr>
          <p:cNvSpPr>
            <a:spLocks noGrp="1"/>
          </p:cNvSpPr>
          <p:nvPr>
            <p:ph idx="1"/>
          </p:nvPr>
        </p:nvSpPr>
        <p:spPr/>
        <p:txBody>
          <a:bodyPr>
            <a:normAutofit/>
          </a:bodyPr>
          <a:lstStyle/>
          <a:p>
            <a:pPr marL="0" indent="0" algn="ctr">
              <a:buNone/>
            </a:pPr>
            <a:r>
              <a:rPr lang="en-US" sz="3200" dirty="0">
                <a:solidFill>
                  <a:srgbClr val="FF0000"/>
                </a:solidFill>
                <a:latin typeface="Times New Roman" panose="02020603050405020304" pitchFamily="18" charset="0"/>
                <a:cs typeface="Times New Roman" panose="02020603050405020304" pitchFamily="18" charset="0"/>
              </a:rPr>
              <a:t>Misinformation</a:t>
            </a:r>
          </a:p>
        </p:txBody>
      </p:sp>
      <p:sp>
        <p:nvSpPr>
          <p:cNvPr id="4" name="Slide Number Placeholder 3">
            <a:extLst>
              <a:ext uri="{FF2B5EF4-FFF2-40B4-BE49-F238E27FC236}">
                <a16:creationId xmlns:a16="http://schemas.microsoft.com/office/drawing/2014/main" id="{AE1BC9A3-1F78-1049-12E2-980225B117B9}"/>
              </a:ext>
            </a:extLst>
          </p:cNvPr>
          <p:cNvSpPr>
            <a:spLocks noGrp="1"/>
          </p:cNvSpPr>
          <p:nvPr>
            <p:ph type="sldNum" sz="quarter" idx="12"/>
          </p:nvPr>
        </p:nvSpPr>
        <p:spPr/>
        <p:txBody>
          <a:bodyPr/>
          <a:lstStyle/>
          <a:p>
            <a:fld id="{F99D3118-21D7-054C-905D-9AB63FB0DF23}" type="slidenum">
              <a:rPr lang="en-US" smtClean="0"/>
              <a:t>5</a:t>
            </a:fld>
            <a:endParaRPr lang="en-US"/>
          </a:p>
        </p:txBody>
      </p:sp>
      <p:grpSp>
        <p:nvGrpSpPr>
          <p:cNvPr id="30" name="Group 29">
            <a:extLst>
              <a:ext uri="{FF2B5EF4-FFF2-40B4-BE49-F238E27FC236}">
                <a16:creationId xmlns:a16="http://schemas.microsoft.com/office/drawing/2014/main" id="{F2483CC3-1B50-67F3-1DB0-D8E24018B717}"/>
              </a:ext>
            </a:extLst>
          </p:cNvPr>
          <p:cNvGrpSpPr/>
          <p:nvPr/>
        </p:nvGrpSpPr>
        <p:grpSpPr>
          <a:xfrm>
            <a:off x="838200" y="2361984"/>
            <a:ext cx="11280088" cy="2258890"/>
            <a:chOff x="838200" y="2370949"/>
            <a:chExt cx="11280088" cy="2353394"/>
          </a:xfrm>
        </p:grpSpPr>
        <p:pic>
          <p:nvPicPr>
            <p:cNvPr id="8" name="Picture 7" descr="A picture containing text, font, screenshot, document&#10;&#10;Description automatically generated">
              <a:extLst>
                <a:ext uri="{FF2B5EF4-FFF2-40B4-BE49-F238E27FC236}">
                  <a16:creationId xmlns:a16="http://schemas.microsoft.com/office/drawing/2014/main" id="{E8FE1CF7-1BCE-1AB1-CC90-C42F294D781E}"/>
                </a:ext>
              </a:extLst>
            </p:cNvPr>
            <p:cNvPicPr>
              <a:picLocks noChangeAspect="1"/>
            </p:cNvPicPr>
            <p:nvPr/>
          </p:nvPicPr>
          <p:blipFill rotWithShape="1">
            <a:blip r:embed="rId3"/>
            <a:srcRect l="2767" t="23332"/>
            <a:stretch/>
          </p:blipFill>
          <p:spPr>
            <a:xfrm>
              <a:off x="4578146" y="2370949"/>
              <a:ext cx="7540142" cy="2353394"/>
            </a:xfrm>
            <a:prstGeom prst="rect">
              <a:avLst/>
            </a:prstGeom>
          </p:spPr>
        </p:pic>
        <p:pic>
          <p:nvPicPr>
            <p:cNvPr id="25" name="Picture 24" descr="A blue circle with a white letter f&#10;&#10;Description automatically generated with medium confidence">
              <a:extLst>
                <a:ext uri="{FF2B5EF4-FFF2-40B4-BE49-F238E27FC236}">
                  <a16:creationId xmlns:a16="http://schemas.microsoft.com/office/drawing/2014/main" id="{44859779-44F6-4910-DF68-346FE97ACE55}"/>
                </a:ext>
              </a:extLst>
            </p:cNvPr>
            <p:cNvPicPr>
              <a:picLocks noChangeAspect="1"/>
            </p:cNvPicPr>
            <p:nvPr/>
          </p:nvPicPr>
          <p:blipFill>
            <a:blip r:embed="rId4"/>
            <a:stretch>
              <a:fillRect/>
            </a:stretch>
          </p:blipFill>
          <p:spPr>
            <a:xfrm>
              <a:off x="838200" y="2507531"/>
              <a:ext cx="1700198" cy="1700198"/>
            </a:xfrm>
            <a:prstGeom prst="rect">
              <a:avLst/>
            </a:prstGeom>
          </p:spPr>
        </p:pic>
        <p:cxnSp>
          <p:nvCxnSpPr>
            <p:cNvPr id="29" name="Straight Arrow Connector 28">
              <a:extLst>
                <a:ext uri="{FF2B5EF4-FFF2-40B4-BE49-F238E27FC236}">
                  <a16:creationId xmlns:a16="http://schemas.microsoft.com/office/drawing/2014/main" id="{7C846C39-41DE-B10F-8C61-1FB33E111B00}"/>
                </a:ext>
              </a:extLst>
            </p:cNvPr>
            <p:cNvCxnSpPr>
              <a:stCxn id="25" idx="3"/>
            </p:cNvCxnSpPr>
            <p:nvPr/>
          </p:nvCxnSpPr>
          <p:spPr>
            <a:xfrm>
              <a:off x="2538398" y="3357630"/>
              <a:ext cx="203974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33" name="Group 32">
            <a:extLst>
              <a:ext uri="{FF2B5EF4-FFF2-40B4-BE49-F238E27FC236}">
                <a16:creationId xmlns:a16="http://schemas.microsoft.com/office/drawing/2014/main" id="{0138634A-C11D-6568-3D14-29445C643BED}"/>
              </a:ext>
            </a:extLst>
          </p:cNvPr>
          <p:cNvGrpSpPr/>
          <p:nvPr/>
        </p:nvGrpSpPr>
        <p:grpSpPr>
          <a:xfrm>
            <a:off x="73712" y="4620648"/>
            <a:ext cx="10974540" cy="2258890"/>
            <a:chOff x="73712" y="4620648"/>
            <a:chExt cx="10974540" cy="2258890"/>
          </a:xfrm>
        </p:grpSpPr>
        <p:pic>
          <p:nvPicPr>
            <p:cNvPr id="23" name="Picture 22" descr="A picture containing text, font, screenshot, document&#10;&#10;Description automatically generated">
              <a:extLst>
                <a:ext uri="{FF2B5EF4-FFF2-40B4-BE49-F238E27FC236}">
                  <a16:creationId xmlns:a16="http://schemas.microsoft.com/office/drawing/2014/main" id="{550C962A-E1BE-8E2F-B072-A841796C1BDE}"/>
                </a:ext>
              </a:extLst>
            </p:cNvPr>
            <p:cNvPicPr>
              <a:picLocks noChangeAspect="1"/>
            </p:cNvPicPr>
            <p:nvPr/>
          </p:nvPicPr>
          <p:blipFill rotWithShape="1">
            <a:blip r:embed="rId5"/>
            <a:srcRect l="2756" t="33012" r="1278"/>
            <a:stretch/>
          </p:blipFill>
          <p:spPr>
            <a:xfrm>
              <a:off x="73712" y="4620648"/>
              <a:ext cx="7392717" cy="2258890"/>
            </a:xfrm>
            <a:prstGeom prst="rect">
              <a:avLst/>
            </a:prstGeom>
          </p:spPr>
        </p:pic>
        <p:pic>
          <p:nvPicPr>
            <p:cNvPr id="27" name="Picture 26" descr="A blue bird with black background&#10;&#10;Description automatically generated with medium confidence">
              <a:extLst>
                <a:ext uri="{FF2B5EF4-FFF2-40B4-BE49-F238E27FC236}">
                  <a16:creationId xmlns:a16="http://schemas.microsoft.com/office/drawing/2014/main" id="{9C740C86-EC2E-B510-509D-2F13087C3492}"/>
                </a:ext>
              </a:extLst>
            </p:cNvPr>
            <p:cNvPicPr>
              <a:picLocks noChangeAspect="1"/>
            </p:cNvPicPr>
            <p:nvPr/>
          </p:nvPicPr>
          <p:blipFill>
            <a:blip r:embed="rId6"/>
            <a:stretch>
              <a:fillRect/>
            </a:stretch>
          </p:blipFill>
          <p:spPr>
            <a:xfrm>
              <a:off x="8916147" y="4740995"/>
              <a:ext cx="2132105" cy="1751880"/>
            </a:xfrm>
            <a:prstGeom prst="rect">
              <a:avLst/>
            </a:prstGeom>
          </p:spPr>
        </p:pic>
        <p:cxnSp>
          <p:nvCxnSpPr>
            <p:cNvPr id="32" name="Straight Arrow Connector 31">
              <a:extLst>
                <a:ext uri="{FF2B5EF4-FFF2-40B4-BE49-F238E27FC236}">
                  <a16:creationId xmlns:a16="http://schemas.microsoft.com/office/drawing/2014/main" id="{CFE338A9-DF5F-17BD-4436-B21C7D735504}"/>
                </a:ext>
              </a:extLst>
            </p:cNvPr>
            <p:cNvCxnSpPr>
              <a:stCxn id="27" idx="1"/>
            </p:cNvCxnSpPr>
            <p:nvPr/>
          </p:nvCxnSpPr>
          <p:spPr>
            <a:xfrm flipH="1">
              <a:off x="6890994" y="5616935"/>
              <a:ext cx="2025153" cy="14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9" name="Frame 8">
            <a:extLst>
              <a:ext uri="{FF2B5EF4-FFF2-40B4-BE49-F238E27FC236}">
                <a16:creationId xmlns:a16="http://schemas.microsoft.com/office/drawing/2014/main" id="{2E573615-72FB-E2FA-C4C2-647A6B31E543}"/>
              </a:ext>
            </a:extLst>
          </p:cNvPr>
          <p:cNvSpPr/>
          <p:nvPr/>
        </p:nvSpPr>
        <p:spPr>
          <a:xfrm>
            <a:off x="4456497" y="3309043"/>
            <a:ext cx="6897303" cy="640309"/>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a:extLst>
              <a:ext uri="{FF2B5EF4-FFF2-40B4-BE49-F238E27FC236}">
                <a16:creationId xmlns:a16="http://schemas.microsoft.com/office/drawing/2014/main" id="{9B33698D-8700-FCE1-C413-6CF1534F8605}"/>
              </a:ext>
            </a:extLst>
          </p:cNvPr>
          <p:cNvSpPr/>
          <p:nvPr/>
        </p:nvSpPr>
        <p:spPr>
          <a:xfrm>
            <a:off x="-6309" y="4594878"/>
            <a:ext cx="7071252" cy="654406"/>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2764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heckerboard(across)">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AFBB82-9952-CA05-B98C-B4371BD0BC67}"/>
              </a:ext>
            </a:extLst>
          </p:cNvPr>
          <p:cNvSpPr>
            <a:spLocks noGrp="1"/>
          </p:cNvSpPr>
          <p:nvPr>
            <p:ph type="title"/>
          </p:nvPr>
        </p:nvSpPr>
        <p:spPr/>
        <p:txBody>
          <a:bodyPr>
            <a:normAutofit fontScale="90000"/>
          </a:bodyPr>
          <a:lstStyle/>
          <a:p>
            <a:pPr algn="ctr"/>
            <a:r>
              <a:rPr lang="en-US" dirty="0">
                <a:solidFill>
                  <a:srgbClr val="C00000"/>
                </a:solidFill>
                <a:latin typeface="Times New Roman" panose="02020603050405020304" pitchFamily="18" charset="0"/>
                <a:cs typeface="Times New Roman" panose="02020603050405020304" pitchFamily="18" charset="0"/>
              </a:rPr>
              <a:t>However, there are some grey areas where not all social media platforms agree in moderation of content</a:t>
            </a:r>
            <a:endParaRPr lang="en-US" dirty="0"/>
          </a:p>
        </p:txBody>
      </p:sp>
      <p:sp>
        <p:nvSpPr>
          <p:cNvPr id="5" name="Slide Number Placeholder 4">
            <a:extLst>
              <a:ext uri="{FF2B5EF4-FFF2-40B4-BE49-F238E27FC236}">
                <a16:creationId xmlns:a16="http://schemas.microsoft.com/office/drawing/2014/main" id="{DB10F056-9468-3832-5ADC-8DF3A09DD6CE}"/>
              </a:ext>
            </a:extLst>
          </p:cNvPr>
          <p:cNvSpPr>
            <a:spLocks noGrp="1"/>
          </p:cNvSpPr>
          <p:nvPr>
            <p:ph type="sldNum" sz="quarter" idx="12"/>
          </p:nvPr>
        </p:nvSpPr>
        <p:spPr/>
        <p:txBody>
          <a:bodyPr/>
          <a:lstStyle/>
          <a:p>
            <a:fld id="{F99D3118-21D7-054C-905D-9AB63FB0DF23}" type="slidenum">
              <a:rPr lang="en-US" smtClean="0"/>
              <a:t>6</a:t>
            </a:fld>
            <a:endParaRPr lang="en-US"/>
          </a:p>
        </p:txBody>
      </p:sp>
      <p:sp>
        <p:nvSpPr>
          <p:cNvPr id="9" name="TextBox 8">
            <a:extLst>
              <a:ext uri="{FF2B5EF4-FFF2-40B4-BE49-F238E27FC236}">
                <a16:creationId xmlns:a16="http://schemas.microsoft.com/office/drawing/2014/main" id="{49950BAD-5D38-D5E2-6872-960090739409}"/>
              </a:ext>
            </a:extLst>
          </p:cNvPr>
          <p:cNvSpPr txBox="1"/>
          <p:nvPr/>
        </p:nvSpPr>
        <p:spPr>
          <a:xfrm>
            <a:off x="3046429" y="1724574"/>
            <a:ext cx="6099142" cy="584775"/>
          </a:xfrm>
          <a:prstGeom prst="rect">
            <a:avLst/>
          </a:prstGeom>
          <a:noFill/>
        </p:spPr>
        <p:txBody>
          <a:bodyPr wrap="square">
            <a:spAutoFit/>
          </a:bodyPr>
          <a:lstStyle/>
          <a:p>
            <a:pPr marL="0" indent="0" algn="ctr">
              <a:buNone/>
            </a:pPr>
            <a:r>
              <a:rPr lang="en-US" sz="3200" dirty="0">
                <a:solidFill>
                  <a:srgbClr val="FF0000"/>
                </a:solidFill>
                <a:latin typeface="Times New Roman" panose="02020603050405020304" pitchFamily="18" charset="0"/>
                <a:cs typeface="Times New Roman" panose="02020603050405020304" pitchFamily="18" charset="0"/>
              </a:rPr>
              <a:t>Hate Speech</a:t>
            </a:r>
            <a:endParaRPr lang="en-US" sz="3200" dirty="0"/>
          </a:p>
        </p:txBody>
      </p:sp>
      <p:grpSp>
        <p:nvGrpSpPr>
          <p:cNvPr id="22" name="Group 21">
            <a:extLst>
              <a:ext uri="{FF2B5EF4-FFF2-40B4-BE49-F238E27FC236}">
                <a16:creationId xmlns:a16="http://schemas.microsoft.com/office/drawing/2014/main" id="{05AD8A35-A5C7-54D9-B579-AE5745B3514F}"/>
              </a:ext>
            </a:extLst>
          </p:cNvPr>
          <p:cNvGrpSpPr/>
          <p:nvPr/>
        </p:nvGrpSpPr>
        <p:grpSpPr>
          <a:xfrm>
            <a:off x="0" y="2259957"/>
            <a:ext cx="11353800" cy="2158816"/>
            <a:chOff x="0" y="2259957"/>
            <a:chExt cx="11295866" cy="2198608"/>
          </a:xfrm>
        </p:grpSpPr>
        <p:pic>
          <p:nvPicPr>
            <p:cNvPr id="10" name="Picture 9" descr="A picture containing text, font, screenshot, algebra&#10;&#10;Description automatically generated">
              <a:extLst>
                <a:ext uri="{FF2B5EF4-FFF2-40B4-BE49-F238E27FC236}">
                  <a16:creationId xmlns:a16="http://schemas.microsoft.com/office/drawing/2014/main" id="{380267D7-6E14-776A-CB6E-E556FBFABCAE}"/>
                </a:ext>
              </a:extLst>
            </p:cNvPr>
            <p:cNvPicPr>
              <a:picLocks noChangeAspect="1"/>
            </p:cNvPicPr>
            <p:nvPr/>
          </p:nvPicPr>
          <p:blipFill rotWithShape="1">
            <a:blip r:embed="rId3"/>
            <a:srcRect r="6147" b="25120"/>
            <a:stretch/>
          </p:blipFill>
          <p:spPr>
            <a:xfrm>
              <a:off x="0" y="2399434"/>
              <a:ext cx="8249437" cy="2059131"/>
            </a:xfrm>
            <a:prstGeom prst="rect">
              <a:avLst/>
            </a:prstGeom>
          </p:spPr>
        </p:pic>
        <p:pic>
          <p:nvPicPr>
            <p:cNvPr id="15" name="Picture 14" descr="A blue circle with a white letter f&#10;&#10;Description automatically generated with medium confidence">
              <a:extLst>
                <a:ext uri="{FF2B5EF4-FFF2-40B4-BE49-F238E27FC236}">
                  <a16:creationId xmlns:a16="http://schemas.microsoft.com/office/drawing/2014/main" id="{E36966BB-7983-741B-C777-0079C5B1AB4C}"/>
                </a:ext>
              </a:extLst>
            </p:cNvPr>
            <p:cNvPicPr>
              <a:picLocks noChangeAspect="1"/>
            </p:cNvPicPr>
            <p:nvPr/>
          </p:nvPicPr>
          <p:blipFill>
            <a:blip r:embed="rId4"/>
            <a:stretch>
              <a:fillRect/>
            </a:stretch>
          </p:blipFill>
          <p:spPr>
            <a:xfrm>
              <a:off x="9441417" y="2259957"/>
              <a:ext cx="1854449" cy="1854449"/>
            </a:xfrm>
            <a:prstGeom prst="rect">
              <a:avLst/>
            </a:prstGeom>
          </p:spPr>
        </p:pic>
        <p:cxnSp>
          <p:nvCxnSpPr>
            <p:cNvPr id="17" name="Straight Arrow Connector 16">
              <a:extLst>
                <a:ext uri="{FF2B5EF4-FFF2-40B4-BE49-F238E27FC236}">
                  <a16:creationId xmlns:a16="http://schemas.microsoft.com/office/drawing/2014/main" id="{49643542-B409-4C37-79CB-1824A352A43F}"/>
                </a:ext>
              </a:extLst>
            </p:cNvPr>
            <p:cNvCxnSpPr>
              <a:stCxn id="15" idx="1"/>
            </p:cNvCxnSpPr>
            <p:nvPr/>
          </p:nvCxnSpPr>
          <p:spPr>
            <a:xfrm flipH="1" flipV="1">
              <a:off x="6693031" y="3187181"/>
              <a:ext cx="2748386"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23" name="Group 22">
            <a:extLst>
              <a:ext uri="{FF2B5EF4-FFF2-40B4-BE49-F238E27FC236}">
                <a16:creationId xmlns:a16="http://schemas.microsoft.com/office/drawing/2014/main" id="{2CEBBBD3-199A-BF19-FA44-454DFD5E82A9}"/>
              </a:ext>
            </a:extLst>
          </p:cNvPr>
          <p:cNvGrpSpPr/>
          <p:nvPr/>
        </p:nvGrpSpPr>
        <p:grpSpPr>
          <a:xfrm>
            <a:off x="1258445" y="4341600"/>
            <a:ext cx="10867454" cy="2516400"/>
            <a:chOff x="1258445" y="4341600"/>
            <a:chExt cx="10867454" cy="2516400"/>
          </a:xfrm>
        </p:grpSpPr>
        <p:pic>
          <p:nvPicPr>
            <p:cNvPr id="11" name="Picture 10" descr="A picture containing text, font, screenshot, document&#10;&#10;Description automatically generated">
              <a:extLst>
                <a:ext uri="{FF2B5EF4-FFF2-40B4-BE49-F238E27FC236}">
                  <a16:creationId xmlns:a16="http://schemas.microsoft.com/office/drawing/2014/main" id="{2405FD6E-FE18-8BB7-8C7D-807B7A5EAFAE}"/>
                </a:ext>
              </a:extLst>
            </p:cNvPr>
            <p:cNvPicPr>
              <a:picLocks noChangeAspect="1"/>
            </p:cNvPicPr>
            <p:nvPr/>
          </p:nvPicPr>
          <p:blipFill rotWithShape="1">
            <a:blip r:embed="rId5"/>
            <a:srcRect b="42811"/>
            <a:stretch/>
          </p:blipFill>
          <p:spPr>
            <a:xfrm>
              <a:off x="5095301" y="4341600"/>
              <a:ext cx="7030598" cy="2516400"/>
            </a:xfrm>
            <a:prstGeom prst="rect">
              <a:avLst/>
            </a:prstGeom>
          </p:spPr>
        </p:pic>
        <p:pic>
          <p:nvPicPr>
            <p:cNvPr id="13" name="Picture 12" descr="A blue bird with black background&#10;&#10;Description automatically generated with medium confidence">
              <a:extLst>
                <a:ext uri="{FF2B5EF4-FFF2-40B4-BE49-F238E27FC236}">
                  <a16:creationId xmlns:a16="http://schemas.microsoft.com/office/drawing/2014/main" id="{C2D0797A-086A-03AE-2551-B7812CD17975}"/>
                </a:ext>
              </a:extLst>
            </p:cNvPr>
            <p:cNvPicPr>
              <a:picLocks noChangeAspect="1"/>
            </p:cNvPicPr>
            <p:nvPr/>
          </p:nvPicPr>
          <p:blipFill>
            <a:blip r:embed="rId6"/>
            <a:stretch>
              <a:fillRect/>
            </a:stretch>
          </p:blipFill>
          <p:spPr>
            <a:xfrm>
              <a:off x="1258445" y="4776575"/>
              <a:ext cx="2003792" cy="1646449"/>
            </a:xfrm>
            <a:prstGeom prst="rect">
              <a:avLst/>
            </a:prstGeom>
          </p:spPr>
        </p:pic>
        <p:cxnSp>
          <p:nvCxnSpPr>
            <p:cNvPr id="19" name="Straight Arrow Connector 18">
              <a:extLst>
                <a:ext uri="{FF2B5EF4-FFF2-40B4-BE49-F238E27FC236}">
                  <a16:creationId xmlns:a16="http://schemas.microsoft.com/office/drawing/2014/main" id="{79B98A2F-1679-0F67-08CE-2D9CF7779827}"/>
                </a:ext>
              </a:extLst>
            </p:cNvPr>
            <p:cNvCxnSpPr>
              <a:cxnSpLocks/>
              <a:endCxn id="11" idx="1"/>
            </p:cNvCxnSpPr>
            <p:nvPr/>
          </p:nvCxnSpPr>
          <p:spPr>
            <a:xfrm>
              <a:off x="2978870" y="5599800"/>
              <a:ext cx="211643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2" name="Frame 1">
            <a:extLst>
              <a:ext uri="{FF2B5EF4-FFF2-40B4-BE49-F238E27FC236}">
                <a16:creationId xmlns:a16="http://schemas.microsoft.com/office/drawing/2014/main" id="{8AABFB0E-BF76-8BDC-80B8-C60C177A8FFE}"/>
              </a:ext>
            </a:extLst>
          </p:cNvPr>
          <p:cNvSpPr/>
          <p:nvPr/>
        </p:nvSpPr>
        <p:spPr>
          <a:xfrm>
            <a:off x="288758" y="3070459"/>
            <a:ext cx="5592278" cy="358541"/>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rame 2">
            <a:extLst>
              <a:ext uri="{FF2B5EF4-FFF2-40B4-BE49-F238E27FC236}">
                <a16:creationId xmlns:a16="http://schemas.microsoft.com/office/drawing/2014/main" id="{FFF5E834-2022-BCF4-DED2-7B77DADFA296}"/>
              </a:ext>
            </a:extLst>
          </p:cNvPr>
          <p:cNvSpPr/>
          <p:nvPr/>
        </p:nvSpPr>
        <p:spPr>
          <a:xfrm>
            <a:off x="4916904" y="4990434"/>
            <a:ext cx="6845167" cy="678846"/>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1131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heckerboard(across)">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9B2E0F-A7AF-4CAB-2AD7-3270B413A776}"/>
              </a:ext>
            </a:extLst>
          </p:cNvPr>
          <p:cNvSpPr>
            <a:spLocks noGrp="1"/>
          </p:cNvSpPr>
          <p:nvPr>
            <p:ph type="title"/>
          </p:nvPr>
        </p:nvSpPr>
        <p:spPr/>
        <p:txBody>
          <a:bodyPr>
            <a:normAutofit/>
          </a:bodyPr>
          <a:lstStyle/>
          <a:p>
            <a:pPr algn="ctr"/>
            <a:r>
              <a:rPr lang="en-US" dirty="0">
                <a:solidFill>
                  <a:srgbClr val="C00000"/>
                </a:solidFill>
                <a:latin typeface="Times New Roman" panose="02020603050405020304" pitchFamily="18" charset="0"/>
                <a:cs typeface="Times New Roman" panose="02020603050405020304" pitchFamily="18" charset="0"/>
              </a:rPr>
              <a:t>Content moderation is not a one step process, it has multiple interlinked processes</a:t>
            </a:r>
          </a:p>
        </p:txBody>
      </p:sp>
      <p:pic>
        <p:nvPicPr>
          <p:cNvPr id="9" name="Content Placeholder 8" descr="A picture containing text, screenshot, font, number&#10;&#10;Description automatically generated">
            <a:extLst>
              <a:ext uri="{FF2B5EF4-FFF2-40B4-BE49-F238E27FC236}">
                <a16:creationId xmlns:a16="http://schemas.microsoft.com/office/drawing/2014/main" id="{E5ADEDE2-BFAB-994E-BCD6-F20ADA76359C}"/>
              </a:ext>
            </a:extLst>
          </p:cNvPr>
          <p:cNvPicPr>
            <a:picLocks noGrp="1" noChangeAspect="1"/>
          </p:cNvPicPr>
          <p:nvPr>
            <p:ph idx="1"/>
          </p:nvPr>
        </p:nvPicPr>
        <p:blipFill>
          <a:blip r:embed="rId3"/>
          <a:stretch>
            <a:fillRect/>
          </a:stretch>
        </p:blipFill>
        <p:spPr>
          <a:xfrm>
            <a:off x="4441038" y="1902688"/>
            <a:ext cx="2733875" cy="3052623"/>
          </a:xfrm>
        </p:spPr>
      </p:pic>
      <p:sp>
        <p:nvSpPr>
          <p:cNvPr id="5" name="Slide Number Placeholder 4">
            <a:extLst>
              <a:ext uri="{FF2B5EF4-FFF2-40B4-BE49-F238E27FC236}">
                <a16:creationId xmlns:a16="http://schemas.microsoft.com/office/drawing/2014/main" id="{D84B6CF7-097D-CD39-1143-63F0FDEA16D6}"/>
              </a:ext>
            </a:extLst>
          </p:cNvPr>
          <p:cNvSpPr>
            <a:spLocks noGrp="1"/>
          </p:cNvSpPr>
          <p:nvPr>
            <p:ph type="sldNum" sz="quarter" idx="12"/>
          </p:nvPr>
        </p:nvSpPr>
        <p:spPr/>
        <p:txBody>
          <a:bodyPr/>
          <a:lstStyle/>
          <a:p>
            <a:fld id="{F99D3118-21D7-054C-905D-9AB63FB0DF23}" type="slidenum">
              <a:rPr lang="en-US" smtClean="0"/>
              <a:t>7</a:t>
            </a:fld>
            <a:endParaRPr lang="en-US"/>
          </a:p>
        </p:txBody>
      </p:sp>
      <p:pic>
        <p:nvPicPr>
          <p:cNvPr id="11" name="Picture 10" descr="A white rectangular sign with black text&#10;&#10;Description automatically generated with low confidence">
            <a:extLst>
              <a:ext uri="{FF2B5EF4-FFF2-40B4-BE49-F238E27FC236}">
                <a16:creationId xmlns:a16="http://schemas.microsoft.com/office/drawing/2014/main" id="{C40044AC-B7B7-76DE-B363-F2354934D021}"/>
              </a:ext>
            </a:extLst>
          </p:cNvPr>
          <p:cNvPicPr>
            <a:picLocks noChangeAspect="1"/>
          </p:cNvPicPr>
          <p:nvPr/>
        </p:nvPicPr>
        <p:blipFill>
          <a:blip r:embed="rId4"/>
          <a:stretch>
            <a:fillRect/>
          </a:stretch>
        </p:blipFill>
        <p:spPr>
          <a:xfrm>
            <a:off x="952125" y="3897637"/>
            <a:ext cx="2920627" cy="2839293"/>
          </a:xfrm>
          <a:prstGeom prst="rect">
            <a:avLst/>
          </a:prstGeom>
        </p:spPr>
      </p:pic>
      <p:pic>
        <p:nvPicPr>
          <p:cNvPr id="13" name="Picture 12" descr="A picture containing text, screenshot, font, number&#10;&#10;Description automatically generated">
            <a:extLst>
              <a:ext uri="{FF2B5EF4-FFF2-40B4-BE49-F238E27FC236}">
                <a16:creationId xmlns:a16="http://schemas.microsoft.com/office/drawing/2014/main" id="{8011D013-547B-2956-C3D8-DBFD2A5107A1}"/>
              </a:ext>
            </a:extLst>
          </p:cNvPr>
          <p:cNvPicPr>
            <a:picLocks noChangeAspect="1"/>
          </p:cNvPicPr>
          <p:nvPr/>
        </p:nvPicPr>
        <p:blipFill>
          <a:blip r:embed="rId5"/>
          <a:stretch>
            <a:fillRect/>
          </a:stretch>
        </p:blipFill>
        <p:spPr>
          <a:xfrm>
            <a:off x="8053229" y="3897637"/>
            <a:ext cx="2920627" cy="2839293"/>
          </a:xfrm>
          <a:prstGeom prst="rect">
            <a:avLst/>
          </a:prstGeom>
        </p:spPr>
      </p:pic>
      <p:cxnSp>
        <p:nvCxnSpPr>
          <p:cNvPr id="16" name="Curved Connector 15">
            <a:extLst>
              <a:ext uri="{FF2B5EF4-FFF2-40B4-BE49-F238E27FC236}">
                <a16:creationId xmlns:a16="http://schemas.microsoft.com/office/drawing/2014/main" id="{CC4E5B44-3E91-0696-1E69-DF56BEFB3A54}"/>
              </a:ext>
            </a:extLst>
          </p:cNvPr>
          <p:cNvCxnSpPr>
            <a:endCxn id="11" idx="0"/>
          </p:cNvCxnSpPr>
          <p:nvPr/>
        </p:nvCxnSpPr>
        <p:spPr>
          <a:xfrm rot="10800000" flipV="1">
            <a:off x="2412440" y="2285999"/>
            <a:ext cx="2028599" cy="1611637"/>
          </a:xfrm>
          <a:prstGeom prst="curved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8" name="Curved Connector 17">
            <a:extLst>
              <a:ext uri="{FF2B5EF4-FFF2-40B4-BE49-F238E27FC236}">
                <a16:creationId xmlns:a16="http://schemas.microsoft.com/office/drawing/2014/main" id="{D70A90A4-26AE-35D5-F874-BFBB02D861A9}"/>
              </a:ext>
            </a:extLst>
          </p:cNvPr>
          <p:cNvCxnSpPr>
            <a:endCxn id="13" idx="0"/>
          </p:cNvCxnSpPr>
          <p:nvPr/>
        </p:nvCxnSpPr>
        <p:spPr>
          <a:xfrm>
            <a:off x="7174913" y="2285999"/>
            <a:ext cx="2338630" cy="1611638"/>
          </a:xfrm>
          <a:prstGeom prst="curved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3E3D0E72-D635-ED6D-1D8D-97065A513BA4}"/>
              </a:ext>
            </a:extLst>
          </p:cNvPr>
          <p:cNvCxnSpPr>
            <a:stCxn id="11" idx="3"/>
            <a:endCxn id="13" idx="1"/>
          </p:cNvCxnSpPr>
          <p:nvPr/>
        </p:nvCxnSpPr>
        <p:spPr>
          <a:xfrm>
            <a:off x="3872752" y="5317284"/>
            <a:ext cx="418047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158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524B-E75D-B770-8E88-68A91081A449}"/>
              </a:ext>
            </a:extLst>
          </p:cNvPr>
          <p:cNvSpPr>
            <a:spLocks noGrp="1"/>
          </p:cNvSpPr>
          <p:nvPr>
            <p:ph type="title"/>
          </p:nvPr>
        </p:nvSpPr>
        <p:spPr>
          <a:xfrm>
            <a:off x="394636" y="1825625"/>
            <a:ext cx="11598442" cy="1325563"/>
          </a:xfrm>
        </p:spPr>
        <p:txBody>
          <a:bodyPr>
            <a:normAutofit fontScale="90000"/>
          </a:bodyPr>
          <a:lstStyle/>
          <a:p>
            <a:r>
              <a:rPr lang="en-US" dirty="0">
                <a:solidFill>
                  <a:srgbClr val="C00000"/>
                </a:solidFill>
                <a:latin typeface="Times New Roman" panose="02020603050405020304" pitchFamily="18" charset="0"/>
                <a:cs typeface="Times New Roman" panose="02020603050405020304" pitchFamily="18" charset="0"/>
              </a:rPr>
              <a:t>We study and categorize the topics covered in content moderation research.</a:t>
            </a:r>
            <a:br>
              <a:rPr lang="en-US" dirty="0">
                <a:solidFill>
                  <a:srgbClr val="C00000"/>
                </a:solidFill>
                <a:latin typeface="Times New Roman" panose="02020603050405020304" pitchFamily="18" charset="0"/>
                <a:cs typeface="Times New Roman" panose="02020603050405020304" pitchFamily="18" charset="0"/>
              </a:rPr>
            </a:br>
            <a:br>
              <a:rPr lang="en-US" dirty="0">
                <a:solidFill>
                  <a:srgbClr val="C00000"/>
                </a:solidFill>
                <a:latin typeface="Times New Roman" panose="02020603050405020304" pitchFamily="18" charset="0"/>
                <a:cs typeface="Times New Roman" panose="02020603050405020304" pitchFamily="18" charset="0"/>
              </a:rPr>
            </a:br>
            <a:r>
              <a:rPr lang="en-US" dirty="0">
                <a:solidFill>
                  <a:srgbClr val="C00000"/>
                </a:solidFill>
                <a:latin typeface="Times New Roman" panose="02020603050405020304" pitchFamily="18" charset="0"/>
                <a:cs typeface="Times New Roman" panose="02020603050405020304" pitchFamily="18" charset="0"/>
              </a:rPr>
              <a:t>We also investigated the current state of content moderation on several social media platforms.</a:t>
            </a:r>
          </a:p>
        </p:txBody>
      </p:sp>
      <p:sp>
        <p:nvSpPr>
          <p:cNvPr id="4" name="Slide Number Placeholder 3">
            <a:extLst>
              <a:ext uri="{FF2B5EF4-FFF2-40B4-BE49-F238E27FC236}">
                <a16:creationId xmlns:a16="http://schemas.microsoft.com/office/drawing/2014/main" id="{75669D09-D164-FB20-3552-D269341B10BD}"/>
              </a:ext>
            </a:extLst>
          </p:cNvPr>
          <p:cNvSpPr>
            <a:spLocks noGrp="1"/>
          </p:cNvSpPr>
          <p:nvPr>
            <p:ph type="sldNum" sz="quarter" idx="12"/>
          </p:nvPr>
        </p:nvSpPr>
        <p:spPr/>
        <p:txBody>
          <a:bodyPr/>
          <a:lstStyle/>
          <a:p>
            <a:fld id="{F99D3118-21D7-054C-905D-9AB63FB0DF23}" type="slidenum">
              <a:rPr lang="en-US" smtClean="0"/>
              <a:t>8</a:t>
            </a:fld>
            <a:endParaRPr lang="en-US"/>
          </a:p>
        </p:txBody>
      </p:sp>
    </p:spTree>
    <p:extLst>
      <p:ext uri="{BB962C8B-B14F-4D97-AF65-F5344CB8AC3E}">
        <p14:creationId xmlns:p14="http://schemas.microsoft.com/office/powerpoint/2010/main" val="427999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191B1-4D09-14A6-5D92-57742F0C1571}"/>
              </a:ext>
            </a:extLst>
          </p:cNvPr>
          <p:cNvSpPr>
            <a:spLocks noGrp="1"/>
          </p:cNvSpPr>
          <p:nvPr>
            <p:ph type="title"/>
          </p:nvPr>
        </p:nvSpPr>
        <p:spPr/>
        <p:txBody>
          <a:bodyPr>
            <a:normAutofit/>
          </a:bodyPr>
          <a:lstStyle/>
          <a:p>
            <a:pPr algn="ctr"/>
            <a:r>
              <a:rPr lang="en-US" dirty="0">
                <a:solidFill>
                  <a:srgbClr val="C00000"/>
                </a:solidFill>
                <a:latin typeface="Times New Roman" panose="02020603050405020304" pitchFamily="18" charset="0"/>
                <a:cs typeface="Times New Roman" panose="02020603050405020304" pitchFamily="18" charset="0"/>
              </a:rPr>
              <a:t>Collated 200 plus publications about the ever-changing landscape of content moderation</a:t>
            </a:r>
          </a:p>
        </p:txBody>
      </p:sp>
      <p:sp>
        <p:nvSpPr>
          <p:cNvPr id="3" name="Content Placeholder 2">
            <a:extLst>
              <a:ext uri="{FF2B5EF4-FFF2-40B4-BE49-F238E27FC236}">
                <a16:creationId xmlns:a16="http://schemas.microsoft.com/office/drawing/2014/main" id="{64662A53-0E75-E6EB-3600-C3E1FCD41656}"/>
              </a:ext>
            </a:extLst>
          </p:cNvPr>
          <p:cNvSpPr>
            <a:spLocks noGrp="1"/>
          </p:cNvSpPr>
          <p:nvPr>
            <p:ph idx="1"/>
          </p:nvPr>
        </p:nvSpPr>
        <p:spPr/>
        <p:txBody>
          <a:bodyPr/>
          <a:lstStyle/>
          <a:p>
            <a:endParaRPr lang="en-US"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Examined the last five years of conference, workshops, and journal papers on content moderation</a:t>
            </a:r>
          </a:p>
          <a:p>
            <a:pPr marL="0" indent="0">
              <a:buNone/>
            </a:pPr>
            <a:endParaRPr lang="en-US" sz="2600"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IEEE S&amp;P, USENIX Security, NDSS, ACM CCS, Euro S&amp;P, CSCW, ICWSM, KDD, WSDM, ACL Anthology, CHI, WWW, New Media &amp; Society, Political </a:t>
            </a:r>
            <a:r>
              <a:rPr lang="en-US" dirty="0" err="1">
                <a:latin typeface="Times New Roman" panose="02020603050405020304" pitchFamily="18" charset="0"/>
                <a:cs typeface="Times New Roman" panose="02020603050405020304" pitchFamily="18" charset="0"/>
              </a:rPr>
              <a:t>Behaviour</a:t>
            </a:r>
            <a:r>
              <a:rPr lang="en-US" dirty="0">
                <a:latin typeface="Times New Roman" panose="02020603050405020304" pitchFamily="18" charset="0"/>
                <a:cs typeface="Times New Roman" panose="02020603050405020304" pitchFamily="18" charset="0"/>
              </a:rPr>
              <a:t>, Social Media + Society, IEEE Transactions.</a:t>
            </a:r>
          </a:p>
          <a:p>
            <a:pPr marL="457200" lvl="1" indent="0">
              <a:buNone/>
            </a:pPr>
            <a:endParaRPr lang="en-US" dirty="0">
              <a:latin typeface="Times New Roman" panose="02020603050405020304" pitchFamily="18" charset="0"/>
              <a:cs typeface="Times New Roman" panose="02020603050405020304" pitchFamily="18" charset="0"/>
            </a:endParaRPr>
          </a:p>
          <a:p>
            <a:pPr lvl="2"/>
            <a:r>
              <a:rPr lang="en-US" sz="2200" dirty="0">
                <a:latin typeface="Times New Roman" panose="02020603050405020304" pitchFamily="18" charset="0"/>
                <a:cs typeface="Times New Roman" panose="02020603050405020304" pitchFamily="18" charset="0"/>
              </a:rPr>
              <a:t>Used related papers as a “seed set” and using snowballing method manually searched through related works.</a:t>
            </a:r>
          </a:p>
          <a:p>
            <a:pPr lvl="2"/>
            <a:endParaRPr lang="en-US" sz="2200" dirty="0">
              <a:latin typeface="Times New Roman" panose="02020603050405020304" pitchFamily="18" charset="0"/>
              <a:cs typeface="Times New Roman" panose="02020603050405020304" pitchFamily="18" charset="0"/>
            </a:endParaRPr>
          </a:p>
          <a:p>
            <a:pPr marL="914400" lvl="2" indent="0">
              <a:buNone/>
            </a:pPr>
            <a:endParaRPr lang="en-US" sz="22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1868D3F-C58B-0861-99AE-661F8D356BB6}"/>
              </a:ext>
            </a:extLst>
          </p:cNvPr>
          <p:cNvSpPr>
            <a:spLocks noGrp="1"/>
          </p:cNvSpPr>
          <p:nvPr>
            <p:ph type="sldNum" sz="quarter" idx="12"/>
          </p:nvPr>
        </p:nvSpPr>
        <p:spPr/>
        <p:txBody>
          <a:bodyPr/>
          <a:lstStyle/>
          <a:p>
            <a:fld id="{F99D3118-21D7-054C-905D-9AB63FB0DF23}" type="slidenum">
              <a:rPr lang="en-US" smtClean="0"/>
              <a:t>9</a:t>
            </a:fld>
            <a:endParaRPr lang="en-US"/>
          </a:p>
        </p:txBody>
      </p:sp>
    </p:spTree>
    <p:extLst>
      <p:ext uri="{BB962C8B-B14F-4D97-AF65-F5344CB8AC3E}">
        <p14:creationId xmlns:p14="http://schemas.microsoft.com/office/powerpoint/2010/main" val="37187907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1242</TotalTime>
  <Words>2652</Words>
  <Application>Microsoft Macintosh PowerPoint</Application>
  <PresentationFormat>Widescreen</PresentationFormat>
  <Paragraphs>280</Paragraphs>
  <Slides>33</Slides>
  <Notes>28</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Merriweather</vt:lpstr>
      <vt:lpstr>Times New Roman</vt:lpstr>
      <vt:lpstr>Office Theme</vt:lpstr>
      <vt:lpstr> SoK: Content Moderation in Social Media, from Guidelines to Enforcement, and Research to Practice</vt:lpstr>
      <vt:lpstr>Content moderation is not an easy task! It is controversial and often perceived as biased</vt:lpstr>
      <vt:lpstr>Content moderation is not uniform across different platforms, even platforms that are similar!</vt:lpstr>
      <vt:lpstr>Content moderation is not uniform across different platforms, even platforms that are similar!</vt:lpstr>
      <vt:lpstr>Controversial topics have different definitions across platforms </vt:lpstr>
      <vt:lpstr>However, there are some grey areas where not all social media platforms agree in moderation of content</vt:lpstr>
      <vt:lpstr>Content moderation is not a one step process, it has multiple interlinked processes</vt:lpstr>
      <vt:lpstr>We study and categorize the topics covered in content moderation research.  We also investigated the current state of content moderation on several social media platforms.</vt:lpstr>
      <vt:lpstr>Collated 200 plus publications about the ever-changing landscape of content moderation</vt:lpstr>
      <vt:lpstr>Using the open coding process, three authors categorized all the papers</vt:lpstr>
      <vt:lpstr>Hate speech detection algorithms</vt:lpstr>
      <vt:lpstr>Identified research gap for hate speech detection</vt:lpstr>
      <vt:lpstr>Misinformation detection algorithms</vt:lpstr>
      <vt:lpstr>Identified research gap for misinformation detection</vt:lpstr>
      <vt:lpstr>Studies on moderation policies</vt:lpstr>
      <vt:lpstr>Identified research gap for moderation policies</vt:lpstr>
      <vt:lpstr>Identified research gap for moderation policies</vt:lpstr>
      <vt:lpstr>We investigated the terms of service and/or community guidelines</vt:lpstr>
      <vt:lpstr>We analyzed 14 social media platforms’ community guidelines and terms of service</vt:lpstr>
      <vt:lpstr>We compared social media platforms in 5 countries and found no differences in the community guidelines and/or terms of service</vt:lpstr>
      <vt:lpstr>Granularity can help users to understand in more detail the content that is allowed and what content is not allowed</vt:lpstr>
      <vt:lpstr>Audio and visual context aid users to grasp the content that will be moderated</vt:lpstr>
      <vt:lpstr>2 authors manually labelled the categories</vt:lpstr>
      <vt:lpstr>Mainstream social media are more granular and provide more examples than fringe platforms</vt:lpstr>
      <vt:lpstr>Let us now discuss some common and high-level research gaps and challenges</vt:lpstr>
      <vt:lpstr>Legal perspectives regarding content moderation</vt:lpstr>
      <vt:lpstr>Transparency in moderation is necessary</vt:lpstr>
      <vt:lpstr>One size does not fit all in the amorphous nature of social media platforms</vt:lpstr>
      <vt:lpstr>Need for a collaborative Human-AI decision making</vt:lpstr>
      <vt:lpstr>Conclusion</vt:lpstr>
      <vt:lpstr>PowerPoint Presentation</vt:lpstr>
      <vt:lpstr>Security community needs to further advance research in content moderation</vt:lpstr>
      <vt:lpstr>One size does not fit all in the amorphous nature of social media platforms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SoK: Content Moderation in Social Media, from Guidelines to Enforcement, and Research to Practice</dc:title>
  <dc:creator>Singhal, Mohit</dc:creator>
  <cp:lastModifiedBy>Singhal, Mohit</cp:lastModifiedBy>
  <cp:revision>190</cp:revision>
  <dcterms:created xsi:type="dcterms:W3CDTF">2023-06-20T07:33:34Z</dcterms:created>
  <dcterms:modified xsi:type="dcterms:W3CDTF">2023-07-01T11:44:31Z</dcterms:modified>
</cp:coreProperties>
</file>