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5143500" cx="9144000"/>
  <p:notesSz cx="6858000" cy="9144000"/>
  <p:embeddedFontLst>
    <p:embeddedFont>
      <p:font typeface="Roboto"/>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Roboto-regular.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boldItalic.fntdata"/><Relationship Id="rId30" Type="http://schemas.openxmlformats.org/officeDocument/2006/relationships/font" Target="fonts/Roboto-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Good morning everyone, I’m Daniel Kirkman and I’m happy to be here today to present my paper </a:t>
            </a:r>
            <a:r>
              <a:rPr lang="en-GB"/>
              <a:t>called </a:t>
            </a:r>
            <a:r>
              <a:rPr lang="en-GB"/>
              <a:t>dark dialogs </a:t>
            </a:r>
            <a:endParaRPr/>
          </a:p>
          <a:p>
            <a:pPr indent="0" lvl="0" marL="0" rtl="0" algn="l">
              <a:spcBef>
                <a:spcPts val="0"/>
              </a:spcBef>
              <a:spcAft>
                <a:spcPts val="0"/>
              </a:spcAft>
              <a:buNone/>
            </a:pPr>
            <a:r>
              <a:rPr lang="en-GB"/>
              <a:t>I wrote this paper during my time at the </a:t>
            </a:r>
            <a:r>
              <a:rPr lang="en-GB"/>
              <a:t>University</a:t>
            </a:r>
            <a:r>
              <a:rPr lang="en-GB"/>
              <a:t> of Edinburgh with my co-authors Kami Vaniea and Daniel Woods.</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55580f0346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255580f0346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Our system is more accurate at extracting consent dialogs than previous studies, from our study our system reported an accuracy of 98.7%. We achieved this by creating a new novel ranking-based approach which ranks website elements based on their likelihood of being a consent dialog.</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GB">
                <a:solidFill>
                  <a:schemeClr val="dk1"/>
                </a:solidFill>
              </a:rPr>
              <a:t>Rather than just use CSS selectors to locate consent dialogs as previous studies have done, DarkDialogs considers a range of features about the dialog including:</a:t>
            </a:r>
            <a:br>
              <a:rPr lang="en-GB">
                <a:solidFill>
                  <a:schemeClr val="dk1"/>
                </a:solidFill>
              </a:rPr>
            </a:br>
            <a:r>
              <a:rPr lang="en-GB">
                <a:solidFill>
                  <a:schemeClr val="dk1"/>
                </a:solidFill>
              </a:rPr>
              <a:t>- the text of the dialog</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 the presence or absence of clickable elements</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 the colour of the dialog and clickables</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 size of the dialog</a:t>
            </a:r>
            <a:endParaRPr>
              <a:solidFill>
                <a:schemeClr val="dk1"/>
              </a:solidFill>
            </a:endParaRPr>
          </a:p>
          <a:p>
            <a:pPr indent="0" lvl="0" marL="0" rtl="0" algn="l">
              <a:spcBef>
                <a:spcPts val="0"/>
              </a:spcBef>
              <a:spcAft>
                <a:spcPts val="0"/>
              </a:spcAft>
              <a:buNone/>
            </a:pPr>
            <a:r>
              <a:rPr lang="en-GB">
                <a:solidFill>
                  <a:schemeClr val="dk1"/>
                </a:solidFill>
              </a:rPr>
              <a:t>- the cookie setting behaviour of button</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Considering a range of factors about a cookie dialog helped us to reduce false positives and achieve high accuracy.</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GB"/>
              <a:t>Our</a:t>
            </a:r>
            <a:r>
              <a:rPr lang="en-GB"/>
              <a:t> system correctly classified over 99%</a:t>
            </a:r>
            <a:r>
              <a:rPr lang="en-GB"/>
              <a:t> of dark patterns. We </a:t>
            </a:r>
            <a:r>
              <a:rPr lang="en-GB"/>
              <a:t>achieved</a:t>
            </a:r>
            <a:r>
              <a:rPr lang="en-GB"/>
              <a:t> this by opting </a:t>
            </a:r>
            <a:r>
              <a:rPr lang="en-GB">
                <a:solidFill>
                  <a:schemeClr val="dk1"/>
                </a:solidFill>
              </a:rPr>
              <a:t>to narrowly-define dark patterns with clearly defined heuristics. For comparison, a prior study that opted to use machine learning to detect high-level pattern categories like “forced action” and “nagging” achieved achieved accuracy rates of between 54% and 72%. By narrowly defining dark patterns we were able to creating rules that could programmed into our system to detect the presence of a dark pattern. Our rules are clearly defined in our paper and easily adaptable in the code should another author wish to extend or modify the system.</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So let's look at a few examples of what dark patterns our system can detect.</a:t>
            </a: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543106df27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2543106df27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solidFill>
                  <a:schemeClr val="dk1"/>
                </a:solidFill>
              </a:rPr>
              <a:t>An example of a dark pattern that D</a:t>
            </a:r>
            <a:r>
              <a:rPr lang="en-GB">
                <a:solidFill>
                  <a:schemeClr val="dk1"/>
                </a:solidFill>
              </a:rPr>
              <a:t>arkDialogs</a:t>
            </a:r>
            <a:r>
              <a:rPr lang="en-GB">
                <a:solidFill>
                  <a:schemeClr val="dk1"/>
                </a:solidFill>
              </a:rPr>
              <a:t> can detect is when the Color of </a:t>
            </a:r>
            <a:r>
              <a:rPr lang="en-GB">
                <a:solidFill>
                  <a:schemeClr val="dk1"/>
                </a:solidFill>
              </a:rPr>
              <a:t>accept</a:t>
            </a:r>
            <a:r>
              <a:rPr lang="en-GB">
                <a:solidFill>
                  <a:schemeClr val="dk1"/>
                </a:solidFill>
              </a:rPr>
              <a:t> button leads to it being highlighted more compared to reject button.</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This makes the opt-in button stand out more to the user and the example below shows a case where our tool was able to detect this.</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Overall we found roughly a </a:t>
            </a:r>
            <a:r>
              <a:rPr lang="en-GB">
                <a:solidFill>
                  <a:schemeClr val="dk1"/>
                </a:solidFill>
              </a:rPr>
              <a:t>1/4</a:t>
            </a:r>
            <a:r>
              <a:rPr lang="en-GB">
                <a:solidFill>
                  <a:schemeClr val="dk1"/>
                </a:solidFill>
              </a:rPr>
              <a:t> of websites had this dark pattern.</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551051fa67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2551051fa67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solidFill>
                  <a:schemeClr val="dk1"/>
                </a:solidFill>
              </a:rPr>
              <a:t>Another example our system detects is when close button has an ambiguous function.</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I’ve found a good number of examples of this type of button and none of them seem to give a description of what exactly it does, does it reject cookies or accept them or something else?</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Example of this close button is shown highlighted below.</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We found around 18% of websites had this dark pattern</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55580f0346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255580f0346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solidFill>
                  <a:schemeClr val="dk1"/>
                </a:solidFill>
              </a:rPr>
              <a:t>Finally a strange dark pattern we have </a:t>
            </a:r>
            <a:r>
              <a:rPr lang="en-GB">
                <a:solidFill>
                  <a:schemeClr val="dk1"/>
                </a:solidFill>
              </a:rPr>
              <a:t>identified</a:t>
            </a:r>
            <a:r>
              <a:rPr lang="en-GB">
                <a:solidFill>
                  <a:schemeClr val="dk1"/>
                </a:solidFill>
              </a:rPr>
              <a:t> is the presence of more than one cookie dialog.</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This impacts the user as they will be uncertain about which cookie dialog they should interact with and different dialogs may have different options or instructions available.</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In the image on the right you can very clearly see the first cookie dialog but the second one is hidden behind the first so I’ve highlighted it in red.</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Worryingly</a:t>
            </a:r>
            <a:r>
              <a:rPr lang="en-GB">
                <a:solidFill>
                  <a:schemeClr val="dk1"/>
                </a:solidFill>
              </a:rPr>
              <a:t> we found 8% of websites had this dark pattern.</a:t>
            </a:r>
            <a:br>
              <a:rPr lang="en-GB">
                <a:solidFill>
                  <a:schemeClr val="dk1"/>
                </a:solidFill>
              </a:rPr>
            </a:br>
            <a:br>
              <a:rPr lang="en-GB">
                <a:solidFill>
                  <a:schemeClr val="dk1"/>
                </a:solidFill>
              </a:rPr>
            </a:br>
            <a:r>
              <a:rPr lang="en-GB">
                <a:solidFill>
                  <a:schemeClr val="dk1"/>
                </a:solidFill>
              </a:rPr>
              <a:t>dealnews.com</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543106df27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2543106df27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t>We collected 3 data sets as part of this project,</a:t>
            </a:r>
            <a:endParaRPr/>
          </a:p>
          <a:p>
            <a:pPr indent="0" lvl="0" marL="0" rtl="0" algn="l">
              <a:spcBef>
                <a:spcPts val="0"/>
              </a:spcBef>
              <a:spcAft>
                <a:spcPts val="0"/>
              </a:spcAft>
              <a:buClr>
                <a:schemeClr val="dk1"/>
              </a:buClr>
              <a:buSzPts val="1100"/>
              <a:buFont typeface="Arial"/>
              <a:buNone/>
            </a:pPr>
            <a:r>
              <a:rPr lang="en-GB"/>
              <a:t>2 smaller data sets of 500 websites each which we used for manual validation. </a:t>
            </a:r>
            <a:r>
              <a:rPr lang="en-GB"/>
              <a:t>Manually</a:t>
            </a:r>
            <a:r>
              <a:rPr lang="en-GB"/>
              <a:t> </a:t>
            </a:r>
            <a:r>
              <a:rPr lang="en-GB"/>
              <a:t>verifying</a:t>
            </a:r>
            <a:r>
              <a:rPr lang="en-GB"/>
              <a:t> the results of these data sets allowed us to assess the accuracy of the system and is where the accuracy figures quoted on the previous slides came from.</a:t>
            </a:r>
            <a:br>
              <a:rPr lang="en-GB"/>
            </a:br>
            <a:br>
              <a:rPr lang="en-GB"/>
            </a:br>
            <a:r>
              <a:rPr lang="en-GB"/>
              <a:t>We also collected a larger set of 10,000 websites to allow us to assess a range of websites.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rPr lang="en-GB"/>
              <a:t>In the larger data set</a:t>
            </a:r>
            <a:r>
              <a:rPr lang="en-GB"/>
              <a:t> we extracted over 2000 consent dialogs and detected 3000 instances of Dark Patterns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GB"/>
              <a:t>The data sets contain a large amount of data including screenshots and text from of cookie dialogs and a large set of cookies. We are not aware of any other data sets that provide such a large set of consent dialogs from a system whose accuracy has been detailed. As part of this project we released these data sets for public use and hope they will </a:t>
            </a:r>
            <a:r>
              <a:rPr lang="en-GB"/>
              <a:t>contribute</a:t>
            </a:r>
            <a:r>
              <a:rPr lang="en-GB"/>
              <a:t> to future research.</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551051fa67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2551051fa67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 will now talk about some of the most interesting results from our study:</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Firstly, we found that only 20.92% of websites displayed a consent dialog, there are </a:t>
            </a:r>
            <a:r>
              <a:rPr lang="en-GB"/>
              <a:t>legitimate</a:t>
            </a:r>
            <a:r>
              <a:rPr lang="en-GB"/>
              <a:t> reasons for not displaying a cookie dialog such the</a:t>
            </a:r>
            <a:r>
              <a:rPr lang="en-GB"/>
              <a:t> website not processing </a:t>
            </a:r>
            <a:r>
              <a:rPr lang="en-GB"/>
              <a:t>user </a:t>
            </a:r>
            <a:r>
              <a:rPr lang="en-GB"/>
              <a:t>personal data or if they do so with legitimate interest only. Alternatively, websites </a:t>
            </a:r>
            <a:r>
              <a:rPr lang="en-GB">
                <a:solidFill>
                  <a:schemeClr val="dk1"/>
                </a:solidFill>
              </a:rPr>
              <a:t>not be aware of their obligation to display a consent dialog or</a:t>
            </a:r>
            <a:r>
              <a:rPr lang="en-GB"/>
              <a:t> may </a:t>
            </a:r>
            <a:r>
              <a:rPr lang="en-GB"/>
              <a:t>deliberately</a:t>
            </a:r>
            <a:r>
              <a:rPr lang="en-GB"/>
              <a:t> choose not to display a consent dialog. This percentage is higher than some previous studies which only looked at consent dialogs made by Consent Management Providers whilst our system is designed to detect all </a:t>
            </a:r>
            <a:r>
              <a:rPr lang="en-GB"/>
              <a:t>consent</a:t>
            </a:r>
            <a:r>
              <a:rPr lang="en-GB"/>
              <a:t> dialogs.</a:t>
            </a:r>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551051fa67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2551051fa67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The most common dark pattern we found was the More options dark pattern which was present on 51% of websites. This dark pattern is detected when the websites hide additional consent options behind a more options button and do not allow the user to reject all cookies with a single click. This </a:t>
            </a:r>
            <a:r>
              <a:rPr lang="en-GB"/>
              <a:t>incentivises</a:t>
            </a:r>
            <a:r>
              <a:rPr lang="en-GB"/>
              <a:t> users to accept all cookies rather than make multiple mouse clicks to reject </a:t>
            </a:r>
            <a:r>
              <a:rPr lang="en-GB"/>
              <a:t>cookies</a:t>
            </a:r>
            <a:r>
              <a:rPr lang="en-GB"/>
              <a:t>.</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2551051fa67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2551051fa67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We found that less popular websites were more likely to only allow users to accept cookies. This result suggests that popular websites who have more resources are less likely to implement</a:t>
            </a:r>
            <a:endParaRPr/>
          </a:p>
          <a:p>
            <a:pPr indent="0" lvl="0" marL="0" rtl="0" algn="l">
              <a:spcBef>
                <a:spcPts val="0"/>
              </a:spcBef>
              <a:spcAft>
                <a:spcPts val="0"/>
              </a:spcAft>
              <a:buNone/>
            </a:pPr>
            <a:r>
              <a:rPr lang="en-GB"/>
              <a:t>this specific dark pattern, possibly because it is so unambiguously non-compliant with data protection law.</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In contrast we found that popular websites were more likely to highlight the Accept button so that it stands out more than the reject button. As this dark pattern is more subtle it is possible that more popular and better resourced websites are aware that they can likely get away with having this dark pattern.</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2551051fa67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2551051fa67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To summarise our system is called dark dialogs and it automatically detects dark patterns on consent dialogs.</a:t>
            </a:r>
            <a:endParaRPr/>
          </a:p>
          <a:p>
            <a:pPr indent="0" lvl="0" marL="0" rtl="0" algn="l">
              <a:spcBef>
                <a:spcPts val="0"/>
              </a:spcBef>
              <a:spcAft>
                <a:spcPts val="0"/>
              </a:spcAft>
              <a:buClr>
                <a:schemeClr val="dk1"/>
              </a:buClr>
              <a:buSzPts val="1100"/>
              <a:buFont typeface="Arial"/>
              <a:buNone/>
            </a:pPr>
            <a:r>
              <a:rPr lang="en-GB">
                <a:solidFill>
                  <a:schemeClr val="dk1"/>
                </a:solidFill>
              </a:rPr>
              <a:t>We’ve analysed over 10,000 websites in our study</a:t>
            </a:r>
            <a:endParaRPr/>
          </a:p>
          <a:p>
            <a:pPr indent="0" lvl="0" marL="0" rtl="0" algn="l">
              <a:spcBef>
                <a:spcPts val="0"/>
              </a:spcBef>
              <a:spcAft>
                <a:spcPts val="0"/>
              </a:spcAft>
              <a:buNone/>
            </a:pPr>
            <a:r>
              <a:rPr lang="en-GB"/>
              <a:t>and our system can detect 10 different dark patterns at an accuracy of over 99%</a:t>
            </a:r>
            <a:endParaRPr/>
          </a:p>
          <a:p>
            <a:pPr indent="0" lvl="0" marL="0" rtl="0" algn="l">
              <a:spcBef>
                <a:spcPts val="0"/>
              </a:spcBef>
              <a:spcAft>
                <a:spcPts val="0"/>
              </a:spcAft>
              <a:buNone/>
            </a:pPr>
            <a:r>
              <a:rPr lang="en-GB"/>
              <a:t>I’ve </a:t>
            </a:r>
            <a:r>
              <a:rPr lang="en-GB"/>
              <a:t>discussed</a:t>
            </a:r>
            <a:r>
              <a:rPr lang="en-GB"/>
              <a:t> 3 of the dark patterns our system detects here today but there are 7 more in our paper so please have a look.</a:t>
            </a:r>
            <a:endParaRPr/>
          </a:p>
          <a:p>
            <a:pPr indent="0" lvl="0" marL="0" rtl="0" algn="l">
              <a:spcBef>
                <a:spcPts val="0"/>
              </a:spcBef>
              <a:spcAft>
                <a:spcPts val="0"/>
              </a:spcAft>
              <a:buNone/>
            </a:pPr>
            <a:r>
              <a:rPr lang="en-GB"/>
              <a:t>Finally, Dark Dialogs is available on our GitHub page.</a:t>
            </a:r>
            <a:endParaRPr/>
          </a:p>
          <a:p>
            <a:pPr indent="0" lvl="0" marL="0" rtl="0" algn="l">
              <a:spcBef>
                <a:spcPts val="0"/>
              </a:spcBef>
              <a:spcAft>
                <a:spcPts val="0"/>
              </a:spcAft>
              <a:buNone/>
            </a:pPr>
            <a:r>
              <a:rPr lang="en-GB"/>
              <a:t> </a:t>
            </a:r>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2543106df27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2543106df27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t>Thank you all for listening!</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2551051fa6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2551051fa6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Consent dialogs (or cookie dialogs as they are sometimes known) are website pop-ups that allow users to express privacy preferences </a:t>
            </a:r>
            <a:r>
              <a:rPr lang="en-GB"/>
              <a:t>regarding</a:t>
            </a:r>
            <a:r>
              <a:rPr lang="en-GB"/>
              <a:t> how a website and its partners process their personal data.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You will </a:t>
            </a:r>
            <a:r>
              <a:rPr lang="en-GB"/>
              <a:t>likely</a:t>
            </a:r>
            <a:r>
              <a:rPr lang="en-GB"/>
              <a:t> see consent dialogs whenever you access the internet and unless you are an internet privacy-researcher you probably just click the the </a:t>
            </a:r>
            <a:r>
              <a:rPr lang="en-GB"/>
              <a:t>accept</a:t>
            </a:r>
            <a:r>
              <a:rPr lang="en-GB"/>
              <a:t> button and move on with your life.</a:t>
            </a:r>
            <a:br>
              <a:rPr lang="en-GB"/>
            </a:br>
            <a:br>
              <a:rPr lang="en-GB"/>
            </a:br>
            <a:r>
              <a:rPr lang="en-GB"/>
              <a:t>But why do we just click accept? What nudges us towards clicking the accept button?</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2551051fa67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2551051fa67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Some of the potential users of our system include:</a:t>
            </a:r>
            <a:endParaRPr/>
          </a:p>
          <a:p>
            <a:pPr indent="-298450" lvl="0" marL="457200" rtl="0" algn="l">
              <a:spcBef>
                <a:spcPts val="0"/>
              </a:spcBef>
              <a:spcAft>
                <a:spcPts val="0"/>
              </a:spcAft>
              <a:buSzPts val="1100"/>
              <a:buChar char="●"/>
            </a:pPr>
            <a:r>
              <a:rPr lang="en-GB"/>
              <a:t>website owners to proactively avoid legal issues by using our tool to scan their own website for dark patterns</a:t>
            </a:r>
            <a:endParaRPr/>
          </a:p>
          <a:p>
            <a:pPr indent="-298450" lvl="0" marL="457200" rtl="0" algn="l">
              <a:spcBef>
                <a:spcPts val="0"/>
              </a:spcBef>
              <a:spcAft>
                <a:spcPts val="0"/>
              </a:spcAft>
              <a:buSzPts val="1100"/>
              <a:buChar char="●"/>
            </a:pPr>
            <a:r>
              <a:rPr lang="en-GB"/>
              <a:t>privacy advocates who want to detect and report non-compliant websites, we see our system being used to flag potential dark patterns to privacy researchers who would then make the final decision on </a:t>
            </a:r>
            <a:r>
              <a:rPr lang="en-GB"/>
              <a:t>whether</a:t>
            </a:r>
            <a:r>
              <a:rPr lang="en-GB"/>
              <a:t> it </a:t>
            </a:r>
            <a:r>
              <a:rPr lang="en-GB"/>
              <a:t>constitutes</a:t>
            </a:r>
            <a:r>
              <a:rPr lang="en-GB"/>
              <a:t> a breach of privacy law.</a:t>
            </a:r>
            <a:endParaRPr/>
          </a:p>
          <a:p>
            <a:pPr indent="-298450" lvl="0" marL="457200" rtl="0" algn="l">
              <a:spcBef>
                <a:spcPts val="0"/>
              </a:spcBef>
              <a:spcAft>
                <a:spcPts val="0"/>
              </a:spcAft>
              <a:buSzPts val="1100"/>
              <a:buChar char="●"/>
            </a:pPr>
            <a:r>
              <a:rPr lang="en-GB"/>
              <a:t>And we see could see our system being used in a similar way by regulators to collect evidence of privacy violations and issue warnings to websites.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2543106df27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2543106df27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So what makes our system stand out from previous work?</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Previous work relied on manual analysis by researchers to identify dark patterns. This is time consuming and limits the number of webpages that can be analysed.</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The main advantage of our system is that it is automated and can scale to assess 10,000s of websites. Our system is also designed to detect consent dialogs on all websites not just those from Content Management Providers which was a feature of previous work.</a:t>
            </a:r>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2551051fa67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2551051fa67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Although we are happy with our final system there are 2 unanswered questions from our project that we hope will be answered in the future.</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Firstly, DarkDialogs cannot automatically opt-out from cookies as doing so requires having to</a:t>
            </a:r>
            <a:endParaRPr/>
          </a:p>
          <a:p>
            <a:pPr indent="0" lvl="0" marL="0" rtl="0" algn="l">
              <a:spcBef>
                <a:spcPts val="0"/>
              </a:spcBef>
              <a:spcAft>
                <a:spcPts val="0"/>
              </a:spcAft>
              <a:buNone/>
            </a:pPr>
            <a:r>
              <a:rPr lang="en-GB"/>
              <a:t>navigate through several layers of options. </a:t>
            </a:r>
            <a:endParaRPr/>
          </a:p>
          <a:p>
            <a:pPr indent="0" lvl="0" marL="0" rtl="0" algn="l">
              <a:spcBef>
                <a:spcPts val="0"/>
              </a:spcBef>
              <a:spcAft>
                <a:spcPts val="0"/>
              </a:spcAft>
              <a:buClr>
                <a:schemeClr val="dk1"/>
              </a:buClr>
              <a:buSzPts val="1100"/>
              <a:buFont typeface="Arial"/>
              <a:buNone/>
            </a:pPr>
            <a:r>
              <a:rPr lang="en-GB"/>
              <a:t>This situation is due to the complexity and variation in the layout of cookie dialogs which means there is no trivial way to opt-out from all cookies. Ideally, we would like to automate this process as it would allow us to fully assess the cookie setting behaviour of consent dialogs.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GB"/>
              <a:t>Another question we would like to answer is if it is possible to detect dark patterns accurately 100% of the time.  Consent dialogs vary massively in layout and the methods used to avoid detection. In addition, websites are constantly changing their consent dialog designs in response to regulatory and advertising demands. This makes detecting dark patterns on consent dialogs a constant battle between detection systems and website designers. </a:t>
            </a:r>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GB">
                <a:solidFill>
                  <a:schemeClr val="dk1"/>
                </a:solidFill>
              </a:rPr>
              <a:t>We have attempted to future proof our system by using crowdsourced css selectors for much of our dialog extract and dark pattern detection but we are reliant on the good will of the public to keep our system updated.</a:t>
            </a:r>
            <a:br>
              <a:rPr lang="en-GB"/>
            </a:br>
            <a:r>
              <a:rPr lang="en-GB"/>
              <a:t>We encourage researchers to build upon the techniques in our paper to detect novel dark patterns. To aid this goal, we have open-sourced our code repository.</a:t>
            </a:r>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2543106df27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2543106df27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rPr>
              <a:t>Dark patterns are what nudge us towards clicking the accept button.</a:t>
            </a:r>
            <a:endParaRPr>
              <a:solidFill>
                <a:schemeClr val="dk1"/>
              </a:solidFill>
            </a:endParaRPr>
          </a:p>
          <a:p>
            <a:pPr indent="0" lvl="0" marL="0" rtl="0" algn="l">
              <a:spcBef>
                <a:spcPts val="0"/>
              </a:spcBef>
              <a:spcAft>
                <a:spcPts val="0"/>
              </a:spcAft>
              <a:buNone/>
            </a:pPr>
            <a:r>
              <a:rPr lang="en-GB">
                <a:solidFill>
                  <a:schemeClr val="dk1"/>
                </a:solidFill>
              </a:rPr>
              <a:t>Dark Patterns are features of a user interface designed to deceive users into accepting a choice that is not in their best interests.</a:t>
            </a:r>
            <a:endParaRPr>
              <a:solidFill>
                <a:schemeClr val="dk1"/>
              </a:solidFill>
            </a:endParaRPr>
          </a:p>
          <a:p>
            <a:pPr indent="0" lvl="0" marL="0" rtl="0" algn="l">
              <a:spcBef>
                <a:spcPts val="0"/>
              </a:spcBef>
              <a:spcAft>
                <a:spcPts val="0"/>
              </a:spcAft>
              <a:buNone/>
            </a:pPr>
            <a:r>
              <a:rPr lang="en-GB">
                <a:solidFill>
                  <a:schemeClr val="dk1"/>
                </a:solidFill>
              </a:rPr>
              <a:t>Dark patterns have been identified on many types of user interfaces but our project focuses on detecting on dark patterns located on cookie dialogs.</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255f69dd99f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255f69dd99f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rPr>
              <a:t>Dark patterns undermine user autonomy and violate privacy laws.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GB">
                <a:solidFill>
                  <a:schemeClr val="dk1"/>
                </a:solidFill>
              </a:rPr>
              <a:t>Many websites are reliant on advertising revenue and this requires websites to use tracking cookies.  </a:t>
            </a:r>
            <a:endParaRPr>
              <a:solidFill>
                <a:schemeClr val="dk1"/>
              </a:solidFill>
            </a:endParaRPr>
          </a:p>
          <a:p>
            <a:pPr indent="0" lvl="0" marL="0" rtl="0" algn="l">
              <a:spcBef>
                <a:spcPts val="0"/>
              </a:spcBef>
              <a:spcAft>
                <a:spcPts val="0"/>
              </a:spcAft>
              <a:buNone/>
            </a:pPr>
            <a:r>
              <a:rPr lang="en-GB">
                <a:solidFill>
                  <a:schemeClr val="dk1"/>
                </a:solidFill>
              </a:rPr>
              <a:t>This </a:t>
            </a:r>
            <a:r>
              <a:rPr lang="en-GB">
                <a:solidFill>
                  <a:schemeClr val="dk1"/>
                </a:solidFill>
              </a:rPr>
              <a:t>incentives</a:t>
            </a:r>
            <a:r>
              <a:rPr lang="en-GB">
                <a:solidFill>
                  <a:schemeClr val="dk1"/>
                </a:solidFill>
              </a:rPr>
              <a:t> websites to add dark patterns to trick users into accepting more cookies.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In the past a limited amount of e</a:t>
            </a:r>
            <a:r>
              <a:rPr lang="en-GB">
                <a:solidFill>
                  <a:schemeClr val="dk1"/>
                </a:solidFill>
              </a:rPr>
              <a:t>nforcement action has been effective at getting websites to change consent dialogs to remove dark patterns.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551051fa67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2551051fa67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Last year the French Data Protection Authority fined Google for </a:t>
            </a:r>
            <a:r>
              <a:rPr lang="en-GB"/>
              <a:t>making</a:t>
            </a:r>
            <a:r>
              <a:rPr lang="en-GB"/>
              <a:t> it harder for users to reject than to accept cookies.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551051fa67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2551051fa67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You can see that in response to the regulatory action Google added a reject all button making it easier for users to select the privacy-enhancing reject all button.</a:t>
            </a:r>
            <a:endParaRPr/>
          </a:p>
          <a:p>
            <a:pPr indent="0" lvl="0" marL="0" rtl="0" algn="l">
              <a:spcBef>
                <a:spcPts val="0"/>
              </a:spcBef>
              <a:spcAft>
                <a:spcPts val="0"/>
              </a:spcAft>
              <a:buNone/>
            </a:pPr>
            <a:r>
              <a:rPr lang="en-GB"/>
              <a:t>This shows that regulatory </a:t>
            </a:r>
            <a:r>
              <a:rPr lang="en-GB"/>
              <a:t>action</a:t>
            </a:r>
            <a:r>
              <a:rPr lang="en-GB"/>
              <a:t> can have a positive impact on user privacy by helping remove dark patterns.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To help privacy advocates and regulators we need a system that can identity dark patterns accurately at scale.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2543106df27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2543106df27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To address th</a:t>
            </a:r>
            <a:r>
              <a:rPr lang="en-GB"/>
              <a:t>e</a:t>
            </a:r>
            <a:r>
              <a:rPr lang="en-GB"/>
              <a:t> problem of detecting dark </a:t>
            </a:r>
            <a:r>
              <a:rPr lang="en-GB"/>
              <a:t>patterns accurately at scale</a:t>
            </a:r>
            <a:r>
              <a:rPr lang="en-GB"/>
              <a:t> we built dark dialogs.</a:t>
            </a:r>
            <a:endParaRPr/>
          </a:p>
          <a:p>
            <a:pPr indent="0" lvl="0" marL="0" rtl="0" algn="l">
              <a:spcBef>
                <a:spcPts val="0"/>
              </a:spcBef>
              <a:spcAft>
                <a:spcPts val="0"/>
              </a:spcAft>
              <a:buNone/>
            </a:pPr>
            <a:r>
              <a:rPr lang="en-GB"/>
              <a:t>DarkDialogs is a system to extract consent dialogs from web pages and detect </a:t>
            </a:r>
            <a:r>
              <a:rPr lang="en-GB"/>
              <a:t>the</a:t>
            </a:r>
            <a:r>
              <a:rPr lang="en-GB"/>
              <a:t> presence of dark patterns.</a:t>
            </a:r>
            <a:endParaRPr/>
          </a:p>
          <a:p>
            <a:pPr indent="0" lvl="0" marL="0" rtl="0" algn="l">
              <a:spcBef>
                <a:spcPts val="0"/>
              </a:spcBef>
              <a:spcAft>
                <a:spcPts val="0"/>
              </a:spcAft>
              <a:buNone/>
            </a:pPr>
            <a:r>
              <a:rPr lang="en-GB"/>
              <a:t>DarkDialogs is automated which means it can scale to assess 10,000s of websites.</a:t>
            </a:r>
            <a:endParaRPr/>
          </a:p>
          <a:p>
            <a:pPr indent="0" lvl="0" marL="0" rtl="0" algn="l">
              <a:spcBef>
                <a:spcPts val="0"/>
              </a:spcBef>
              <a:spcAft>
                <a:spcPts val="0"/>
              </a:spcAft>
              <a:buNone/>
            </a:pPr>
            <a:r>
              <a:rPr lang="en-GB"/>
              <a:t>DarkDialogs has shown a high-level of accuracy.</a:t>
            </a:r>
            <a:endParaRPr/>
          </a:p>
          <a:p>
            <a:pPr indent="0" lvl="0" marL="0" rtl="0" algn="l">
              <a:spcBef>
                <a:spcPts val="0"/>
              </a:spcBef>
              <a:spcAft>
                <a:spcPts val="0"/>
              </a:spcAft>
              <a:buNone/>
            </a:pPr>
            <a:r>
              <a:rPr lang="en-GB"/>
              <a:t>It can extract consent dialogs from websites at 98.7% accuracy.</a:t>
            </a:r>
            <a:endParaRPr/>
          </a:p>
          <a:p>
            <a:pPr indent="0" lvl="0" marL="0" rtl="0" algn="l">
              <a:spcBef>
                <a:spcPts val="0"/>
              </a:spcBef>
              <a:spcAft>
                <a:spcPts val="0"/>
              </a:spcAft>
              <a:buNone/>
            </a:pPr>
            <a:r>
              <a:rPr lang="en-GB"/>
              <a:t>And can detect 10 different types of dark patterns at 99% accuracy.</a:t>
            </a:r>
            <a:endParaRPr/>
          </a:p>
          <a:p>
            <a:pPr indent="0" lvl="0" marL="0" rtl="0" algn="l">
              <a:spcBef>
                <a:spcPts val="0"/>
              </a:spcBef>
              <a:spcAft>
                <a:spcPts val="0"/>
              </a:spcAft>
              <a:buNone/>
            </a:pPr>
            <a:r>
              <a:rPr lang="en-GB"/>
              <a:t>It was challenging to </a:t>
            </a:r>
            <a:r>
              <a:rPr lang="en-GB"/>
              <a:t>design a system to be this accurate so I’ll briefly talk about some of the challenges we faced</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543106df27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2543106df27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rPr>
              <a:t>It sounds simple but extracting consent dialogs from a website is challenging…</a:t>
            </a:r>
            <a:endParaRPr>
              <a:solidFill>
                <a:schemeClr val="dk1"/>
              </a:solidFill>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GB"/>
              <a:t>Firstly, very few consent Dialogs are the same.</a:t>
            </a:r>
            <a:endParaRPr/>
          </a:p>
          <a:p>
            <a:pPr indent="0" lvl="0" marL="0" rtl="0" algn="l">
              <a:spcBef>
                <a:spcPts val="0"/>
              </a:spcBef>
              <a:spcAft>
                <a:spcPts val="0"/>
              </a:spcAft>
              <a:buClr>
                <a:schemeClr val="dk1"/>
              </a:buClr>
              <a:buSzPts val="1100"/>
              <a:buFont typeface="Arial"/>
              <a:buNone/>
            </a:pPr>
            <a:r>
              <a:rPr lang="en-GB"/>
              <a:t>There are a wide range of designs, with some being very simple and some extremely complex.</a:t>
            </a:r>
            <a:endParaRPr/>
          </a:p>
          <a:p>
            <a:pPr indent="0" lvl="0" marL="0" rtl="0" algn="l">
              <a:spcBef>
                <a:spcPts val="0"/>
              </a:spcBef>
              <a:spcAft>
                <a:spcPts val="0"/>
              </a:spcAft>
              <a:buClr>
                <a:schemeClr val="dk1"/>
              </a:buClr>
              <a:buSzPts val="1100"/>
              <a:buFont typeface="Arial"/>
              <a:buNone/>
            </a:pPr>
            <a:r>
              <a:rPr lang="en-GB"/>
              <a:t>Even within the same company, google.com and google.hk (the landing page for Google in Hong Kong) do not have the same consent dialog design.</a:t>
            </a:r>
            <a:endParaRPr/>
          </a:p>
          <a:p>
            <a:pPr indent="0" lvl="0" marL="0" rtl="0" algn="l">
              <a:spcBef>
                <a:spcPts val="0"/>
              </a:spcBef>
              <a:spcAft>
                <a:spcPts val="0"/>
              </a:spcAft>
              <a:buClr>
                <a:schemeClr val="dk1"/>
              </a:buClr>
              <a:buSzPts val="1100"/>
              <a:buFont typeface="Arial"/>
              <a:buNone/>
            </a:pPr>
            <a:r>
              <a:rPr lang="en-GB"/>
              <a:t>Some Websites purposely make it difficult for web scrapers</a:t>
            </a:r>
            <a:endParaRPr/>
          </a:p>
          <a:p>
            <a:pPr indent="0" lvl="0" marL="0" rtl="0" algn="l">
              <a:spcBef>
                <a:spcPts val="0"/>
              </a:spcBef>
              <a:spcAft>
                <a:spcPts val="0"/>
              </a:spcAft>
              <a:buClr>
                <a:schemeClr val="dk1"/>
              </a:buClr>
              <a:buSzPts val="1100"/>
              <a:buFont typeface="Arial"/>
              <a:buNone/>
            </a:pPr>
            <a:r>
              <a:rPr lang="en-GB"/>
              <a:t>Main issue, randomly generated css tags which are updated more frequently than online css selector lists.</a:t>
            </a:r>
            <a:endParaRPr/>
          </a:p>
          <a:p>
            <a:pPr indent="0" lvl="0" marL="0" rtl="0" algn="l">
              <a:spcBef>
                <a:spcPts val="0"/>
              </a:spcBef>
              <a:spcAft>
                <a:spcPts val="0"/>
              </a:spcAft>
              <a:buClr>
                <a:schemeClr val="dk1"/>
              </a:buClr>
              <a:buSzPts val="1100"/>
              <a:buFont typeface="Arial"/>
              <a:buNone/>
            </a:pPr>
            <a:r>
              <a:rPr lang="en-GB"/>
              <a:t>This example here is particular nasty since this website randomly generates css selectors each time the webpage is loaded.</a:t>
            </a:r>
            <a:endParaRPr/>
          </a:p>
          <a:p>
            <a:pPr indent="0" lvl="0" marL="0" rtl="0" algn="l">
              <a:spcBef>
                <a:spcPts val="0"/>
              </a:spcBef>
              <a:spcAft>
                <a:spcPts val="0"/>
              </a:spcAft>
              <a:buClr>
                <a:schemeClr val="dk1"/>
              </a:buClr>
              <a:buSzPts val="1100"/>
              <a:buFont typeface="Arial"/>
              <a:buNone/>
            </a:pPr>
            <a:r>
              <a:rPr lang="en-GB"/>
              <a:t>For these first two challenges, we had to look beyond just using css selector lists and analyse factors such as dialog text and dialog size.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GB"/>
              <a:t>instagram.com and mail.ru</a:t>
            </a:r>
            <a:endParaRPr/>
          </a:p>
          <a:p>
            <a:pPr indent="0" lvl="0" marL="0" rtl="0" algn="l">
              <a:spcBef>
                <a:spcPts val="0"/>
              </a:spcBef>
              <a:spcAft>
                <a:spcPts val="0"/>
              </a:spcAft>
              <a:buClr>
                <a:schemeClr val="dk1"/>
              </a:buClr>
              <a:buSzPts val="1100"/>
              <a:buFont typeface="Arial"/>
              <a:buNone/>
            </a:pPr>
            <a:r>
              <a:rPr lang="en-GB"/>
              <a:t>google.hk</a:t>
            </a:r>
            <a:endParaRPr/>
          </a:p>
          <a:p>
            <a:pPr indent="0" lvl="0" marL="0" rtl="0" algn="l">
              <a:spcBef>
                <a:spcPts val="0"/>
              </a:spcBef>
              <a:spcAft>
                <a:spcPts val="0"/>
              </a:spcAft>
              <a:buClr>
                <a:schemeClr val="dk1"/>
              </a:buClr>
              <a:buSzPts val="1100"/>
              <a:buFont typeface="Arial"/>
              <a:buNone/>
            </a:pPr>
            <a:r>
              <a:rPr lang="en-GB"/>
              <a:t>Globo.com</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55580f0346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255580f0346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rPr>
              <a:t>It is also challenging to detect dark patterns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GB">
                <a:solidFill>
                  <a:schemeClr val="dk1"/>
                </a:solidFill>
              </a:rPr>
              <a:t>In order to detect dark pattern we need determine what clickables are present on the consent dialog. Clickables are interactive elements such as buttons, some examples of clickables are included on the right hand side. The wording of these buttons and the css selectors used to create them vary massively.</a:t>
            </a:r>
            <a:endParaRPr>
              <a:solidFill>
                <a:schemeClr val="dk1"/>
              </a:solidFill>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GB"/>
              <a:t>Finally, we had to consider how to define dark patterns in a way that it can be detected by a computer.</a:t>
            </a:r>
            <a:endParaRPr/>
          </a:p>
          <a:p>
            <a:pPr indent="0" lvl="0" marL="0" rtl="0" algn="l">
              <a:spcBef>
                <a:spcPts val="0"/>
              </a:spcBef>
              <a:spcAft>
                <a:spcPts val="0"/>
              </a:spcAft>
              <a:buClr>
                <a:schemeClr val="dk1"/>
              </a:buClr>
              <a:buSzPts val="1100"/>
              <a:buFont typeface="Arial"/>
              <a:buNone/>
            </a:pPr>
            <a:r>
              <a:rPr lang="en-GB"/>
              <a:t>The dark patterns we identified vary massively from having a highlighted accept button to setting more tracking cookies when the reject button is set.</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GB"/>
              <a:t>instagram.com and mail.ru</a:t>
            </a:r>
            <a:endParaRPr/>
          </a:p>
          <a:p>
            <a:pPr indent="0" lvl="0" marL="0" rtl="0" algn="l">
              <a:spcBef>
                <a:spcPts val="0"/>
              </a:spcBef>
              <a:spcAft>
                <a:spcPts val="0"/>
              </a:spcAft>
              <a:buClr>
                <a:schemeClr val="dk1"/>
              </a:buClr>
              <a:buSzPts val="1100"/>
              <a:buFont typeface="Arial"/>
              <a:buNone/>
            </a:pPr>
            <a:r>
              <a:rPr lang="en-GB"/>
              <a:t>google.hk</a:t>
            </a:r>
            <a:endParaRPr/>
          </a:p>
          <a:p>
            <a:pPr indent="0" lvl="0" marL="0" rtl="0" algn="l">
              <a:spcBef>
                <a:spcPts val="0"/>
              </a:spcBef>
              <a:spcAft>
                <a:spcPts val="0"/>
              </a:spcAft>
              <a:buClr>
                <a:schemeClr val="dk1"/>
              </a:buClr>
              <a:buSzPts val="1100"/>
              <a:buFont typeface="Arial"/>
              <a:buNone/>
            </a:pPr>
            <a:r>
              <a:rPr lang="en-GB"/>
              <a:t>Globo.com</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8.jp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8.jp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8.jp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8.jp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8.jp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8.jp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hyperlink" Target="https://github.com/DarkDialogs/OpenScience" TargetMode="External"/><Relationship Id="rId4" Type="http://schemas.openxmlformats.org/officeDocument/2006/relationships/image" Target="../media/image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hyperlink" Target="https://github.com/DarkDialogs/OpenScience" TargetMode="External"/><Relationship Id="rId4"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jp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8.jp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8.jp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8.jp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jp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jpg"/><Relationship Id="rId4" Type="http://schemas.openxmlformats.org/officeDocument/2006/relationships/image" Target="../media/image7.png"/><Relationship Id="rId5"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8.jpg"/><Relationship Id="rId4" Type="http://schemas.openxmlformats.org/officeDocument/2006/relationships/image" Target="../media/image3.png"/><Relationship Id="rId5"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8.jp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jpg"/><Relationship Id="rId4" Type="http://schemas.openxmlformats.org/officeDocument/2006/relationships/image" Target="../media/image10.png"/><Relationship Id="rId5" Type="http://schemas.openxmlformats.org/officeDocument/2006/relationships/image" Target="../media/image1.png"/><Relationship Id="rId6"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485800"/>
            <a:ext cx="8520600" cy="1761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b="1" lang="en-GB" sz="3600">
                <a:latin typeface="Roboto"/>
                <a:ea typeface="Roboto"/>
                <a:cs typeface="Roboto"/>
                <a:sym typeface="Roboto"/>
              </a:rPr>
              <a:t>DarkDialogs: </a:t>
            </a:r>
            <a:br>
              <a:rPr b="1" lang="en-GB" sz="3600">
                <a:latin typeface="Roboto"/>
                <a:ea typeface="Roboto"/>
                <a:cs typeface="Roboto"/>
                <a:sym typeface="Roboto"/>
              </a:rPr>
            </a:br>
            <a:r>
              <a:rPr b="1" lang="en-GB" sz="3600">
                <a:latin typeface="Roboto"/>
                <a:ea typeface="Roboto"/>
                <a:cs typeface="Roboto"/>
                <a:sym typeface="Roboto"/>
              </a:rPr>
              <a:t>Automated detection of 10 dark patterns on cookie dialogs</a:t>
            </a:r>
            <a:endParaRPr b="1" sz="3600">
              <a:latin typeface="Roboto"/>
              <a:ea typeface="Roboto"/>
              <a:cs typeface="Roboto"/>
              <a:sym typeface="Roboto"/>
            </a:endParaRPr>
          </a:p>
        </p:txBody>
      </p:sp>
      <p:sp>
        <p:nvSpPr>
          <p:cNvPr id="55" name="Google Shape;55;p13"/>
          <p:cNvSpPr txBox="1"/>
          <p:nvPr>
            <p:ph idx="1" type="subTitle"/>
          </p:nvPr>
        </p:nvSpPr>
        <p:spPr>
          <a:xfrm>
            <a:off x="245700" y="2479050"/>
            <a:ext cx="8520600" cy="13587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GB" sz="1800">
                <a:latin typeface="Roboto"/>
                <a:ea typeface="Roboto"/>
                <a:cs typeface="Roboto"/>
                <a:sym typeface="Roboto"/>
              </a:rPr>
              <a:t>Daniel Kirkm</a:t>
            </a:r>
            <a:r>
              <a:rPr b="1" lang="en-GB" sz="1800">
                <a:latin typeface="Roboto"/>
                <a:ea typeface="Roboto"/>
                <a:cs typeface="Roboto"/>
                <a:sym typeface="Roboto"/>
              </a:rPr>
              <a:t>an (Presenting)</a:t>
            </a:r>
            <a:endParaRPr b="1" sz="1800">
              <a:latin typeface="Roboto"/>
              <a:ea typeface="Roboto"/>
              <a:cs typeface="Roboto"/>
              <a:sym typeface="Roboto"/>
            </a:endParaRPr>
          </a:p>
          <a:p>
            <a:pPr indent="0" lvl="0" marL="0" rtl="0" algn="ctr">
              <a:spcBef>
                <a:spcPts val="0"/>
              </a:spcBef>
              <a:spcAft>
                <a:spcPts val="0"/>
              </a:spcAft>
              <a:buNone/>
            </a:pPr>
            <a:r>
              <a:rPr b="1" lang="en-GB" sz="1800">
                <a:latin typeface="Roboto"/>
                <a:ea typeface="Roboto"/>
                <a:cs typeface="Roboto"/>
                <a:sym typeface="Roboto"/>
              </a:rPr>
              <a:t>Kami Vaniea</a:t>
            </a:r>
            <a:endParaRPr b="1" sz="1800">
              <a:latin typeface="Roboto"/>
              <a:ea typeface="Roboto"/>
              <a:cs typeface="Roboto"/>
              <a:sym typeface="Roboto"/>
            </a:endParaRPr>
          </a:p>
          <a:p>
            <a:pPr indent="0" lvl="0" marL="0" rtl="0" algn="ctr">
              <a:spcBef>
                <a:spcPts val="0"/>
              </a:spcBef>
              <a:spcAft>
                <a:spcPts val="0"/>
              </a:spcAft>
              <a:buNone/>
            </a:pPr>
            <a:r>
              <a:rPr b="1" lang="en-GB" sz="1800">
                <a:latin typeface="Roboto"/>
                <a:ea typeface="Roboto"/>
                <a:cs typeface="Roboto"/>
                <a:sym typeface="Roboto"/>
              </a:rPr>
              <a:t>Daniel W Woods</a:t>
            </a:r>
            <a:endParaRPr b="1" sz="1800">
              <a:latin typeface="Roboto"/>
              <a:ea typeface="Roboto"/>
              <a:cs typeface="Roboto"/>
              <a:sym typeface="Roboto"/>
            </a:endParaRPr>
          </a:p>
        </p:txBody>
      </p:sp>
      <p:pic>
        <p:nvPicPr>
          <p:cNvPr id="56" name="Google Shape;56;p13"/>
          <p:cNvPicPr preferRelativeResize="0"/>
          <p:nvPr/>
        </p:nvPicPr>
        <p:blipFill>
          <a:blip r:embed="rId3">
            <a:alphaModFix/>
          </a:blip>
          <a:stretch>
            <a:fillRect/>
          </a:stretch>
        </p:blipFill>
        <p:spPr>
          <a:xfrm>
            <a:off x="2044330" y="3682050"/>
            <a:ext cx="4923343" cy="1322450"/>
          </a:xfrm>
          <a:prstGeom prst="rect">
            <a:avLst/>
          </a:prstGeom>
          <a:noFill/>
          <a:ln>
            <a:noFill/>
          </a:ln>
        </p:spPr>
      </p:pic>
      <p:cxnSp>
        <p:nvCxnSpPr>
          <p:cNvPr id="57" name="Google Shape;57;p13"/>
          <p:cNvCxnSpPr/>
          <p:nvPr/>
        </p:nvCxnSpPr>
        <p:spPr>
          <a:xfrm>
            <a:off x="1285500" y="2363225"/>
            <a:ext cx="6441000" cy="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2"/>
          <p:cNvSpPr txBox="1"/>
          <p:nvPr>
            <p:ph type="ctrTitle"/>
          </p:nvPr>
        </p:nvSpPr>
        <p:spPr>
          <a:xfrm>
            <a:off x="311700" y="277275"/>
            <a:ext cx="8520600" cy="718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b="1" lang="en-GB" sz="3600">
                <a:latin typeface="Roboto"/>
                <a:ea typeface="Roboto"/>
                <a:cs typeface="Roboto"/>
                <a:sym typeface="Roboto"/>
              </a:rPr>
              <a:t>How did we achieve high accuracy?</a:t>
            </a:r>
            <a:endParaRPr b="1" sz="3600">
              <a:latin typeface="Roboto"/>
              <a:ea typeface="Roboto"/>
              <a:cs typeface="Roboto"/>
              <a:sym typeface="Roboto"/>
            </a:endParaRPr>
          </a:p>
        </p:txBody>
      </p:sp>
      <p:sp>
        <p:nvSpPr>
          <p:cNvPr id="144" name="Google Shape;144;p22"/>
          <p:cNvSpPr txBox="1"/>
          <p:nvPr>
            <p:ph idx="1" type="subTitle"/>
          </p:nvPr>
        </p:nvSpPr>
        <p:spPr>
          <a:xfrm>
            <a:off x="311700" y="1354758"/>
            <a:ext cx="8520600" cy="3301500"/>
          </a:xfrm>
          <a:prstGeom prst="rect">
            <a:avLst/>
          </a:prstGeom>
        </p:spPr>
        <p:txBody>
          <a:bodyPr anchorCtr="0" anchor="t" bIns="91425" lIns="91425" spcFirstLastPara="1" rIns="91425" wrap="square" tIns="91425">
            <a:normAutofit lnSpcReduction="10000"/>
          </a:bodyPr>
          <a:lstStyle/>
          <a:p>
            <a:pPr indent="-381000" lvl="0" marL="457200" rtl="0" algn="l">
              <a:spcBef>
                <a:spcPts val="0"/>
              </a:spcBef>
              <a:spcAft>
                <a:spcPts val="0"/>
              </a:spcAft>
              <a:buSzPts val="2400"/>
              <a:buFont typeface="Roboto"/>
              <a:buChar char="●"/>
            </a:pPr>
            <a:r>
              <a:rPr b="1" lang="en-GB" sz="2400">
                <a:latin typeface="Roboto"/>
                <a:ea typeface="Roboto"/>
                <a:cs typeface="Roboto"/>
                <a:sym typeface="Roboto"/>
              </a:rPr>
              <a:t>Dialog Extraction using a </a:t>
            </a:r>
            <a:r>
              <a:rPr b="1" lang="en-GB" sz="2400">
                <a:solidFill>
                  <a:schemeClr val="accent1"/>
                </a:solidFill>
                <a:latin typeface="Roboto"/>
                <a:ea typeface="Roboto"/>
                <a:cs typeface="Roboto"/>
                <a:sym typeface="Roboto"/>
              </a:rPr>
              <a:t>ranking </a:t>
            </a:r>
            <a:r>
              <a:rPr b="1" lang="en-GB" sz="2400">
                <a:latin typeface="Roboto"/>
                <a:ea typeface="Roboto"/>
                <a:cs typeface="Roboto"/>
                <a:sym typeface="Roboto"/>
              </a:rPr>
              <a:t>system </a:t>
            </a:r>
            <a:endParaRPr b="1" sz="2400">
              <a:latin typeface="Roboto"/>
              <a:ea typeface="Roboto"/>
              <a:cs typeface="Roboto"/>
              <a:sym typeface="Roboto"/>
            </a:endParaRPr>
          </a:p>
          <a:p>
            <a:pPr indent="-381000" lvl="1" marL="914400" rtl="0" algn="l">
              <a:spcBef>
                <a:spcPts val="0"/>
              </a:spcBef>
              <a:spcAft>
                <a:spcPts val="0"/>
              </a:spcAft>
              <a:buSzPts val="2400"/>
              <a:buFont typeface="Roboto"/>
              <a:buChar char="○"/>
            </a:pPr>
            <a:r>
              <a:rPr b="1" lang="en-GB" sz="2400">
                <a:latin typeface="Roboto"/>
                <a:ea typeface="Roboto"/>
                <a:cs typeface="Roboto"/>
                <a:sym typeface="Roboto"/>
              </a:rPr>
              <a:t>98.7% accuracy</a:t>
            </a:r>
            <a:endParaRPr b="1" sz="2400">
              <a:latin typeface="Roboto"/>
              <a:ea typeface="Roboto"/>
              <a:cs typeface="Roboto"/>
              <a:sym typeface="Roboto"/>
            </a:endParaRPr>
          </a:p>
          <a:p>
            <a:pPr indent="-381000" lvl="1" marL="914400" rtl="0" algn="l">
              <a:spcBef>
                <a:spcPts val="0"/>
              </a:spcBef>
              <a:spcAft>
                <a:spcPts val="0"/>
              </a:spcAft>
              <a:buSzPts val="2400"/>
              <a:buFont typeface="Roboto"/>
              <a:buChar char="○"/>
            </a:pPr>
            <a:r>
              <a:rPr b="1" lang="en-GB" sz="2400">
                <a:solidFill>
                  <a:schemeClr val="accent1"/>
                </a:solidFill>
                <a:latin typeface="Roboto"/>
                <a:ea typeface="Roboto"/>
                <a:cs typeface="Roboto"/>
                <a:sym typeface="Roboto"/>
              </a:rPr>
              <a:t>Find all </a:t>
            </a:r>
            <a:r>
              <a:rPr b="1" lang="en-GB" sz="2400">
                <a:latin typeface="Roboto"/>
                <a:ea typeface="Roboto"/>
                <a:cs typeface="Roboto"/>
                <a:sym typeface="Roboto"/>
              </a:rPr>
              <a:t>elements that could be a dialog</a:t>
            </a:r>
            <a:endParaRPr b="1" sz="2400">
              <a:latin typeface="Roboto"/>
              <a:ea typeface="Roboto"/>
              <a:cs typeface="Roboto"/>
              <a:sym typeface="Roboto"/>
            </a:endParaRPr>
          </a:p>
          <a:p>
            <a:pPr indent="-381000" lvl="1" marL="914400" rtl="0" algn="l">
              <a:spcBef>
                <a:spcPts val="0"/>
              </a:spcBef>
              <a:spcAft>
                <a:spcPts val="0"/>
              </a:spcAft>
              <a:buSzPts val="2400"/>
              <a:buFont typeface="Roboto"/>
              <a:buChar char="○"/>
            </a:pPr>
            <a:r>
              <a:rPr b="1" lang="en-GB" sz="2400">
                <a:latin typeface="Roboto"/>
                <a:ea typeface="Roboto"/>
                <a:cs typeface="Roboto"/>
                <a:sym typeface="Roboto"/>
              </a:rPr>
              <a:t>Rank them using a</a:t>
            </a:r>
            <a:r>
              <a:rPr b="1" lang="en-GB" sz="2400">
                <a:solidFill>
                  <a:schemeClr val="accent1"/>
                </a:solidFill>
                <a:latin typeface="Roboto"/>
                <a:ea typeface="Roboto"/>
                <a:cs typeface="Roboto"/>
                <a:sym typeface="Roboto"/>
              </a:rPr>
              <a:t> range of factors</a:t>
            </a:r>
            <a:br>
              <a:rPr b="1" lang="en-GB" sz="2400">
                <a:solidFill>
                  <a:schemeClr val="accent1"/>
                </a:solidFill>
                <a:latin typeface="Roboto"/>
                <a:ea typeface="Roboto"/>
                <a:cs typeface="Roboto"/>
                <a:sym typeface="Roboto"/>
              </a:rPr>
            </a:br>
            <a:endParaRPr b="1" sz="2400">
              <a:solidFill>
                <a:schemeClr val="accent1"/>
              </a:solidFill>
              <a:latin typeface="Roboto"/>
              <a:ea typeface="Roboto"/>
              <a:cs typeface="Roboto"/>
              <a:sym typeface="Roboto"/>
            </a:endParaRPr>
          </a:p>
          <a:p>
            <a:pPr indent="-381000" lvl="0" marL="457200" rtl="0" algn="l">
              <a:spcBef>
                <a:spcPts val="0"/>
              </a:spcBef>
              <a:spcAft>
                <a:spcPts val="0"/>
              </a:spcAft>
              <a:buSzPts val="2400"/>
              <a:buFont typeface="Roboto"/>
              <a:buChar char="●"/>
            </a:pPr>
            <a:r>
              <a:rPr b="1" lang="en-GB" sz="2400">
                <a:latin typeface="Roboto"/>
                <a:ea typeface="Roboto"/>
                <a:cs typeface="Roboto"/>
                <a:sym typeface="Roboto"/>
              </a:rPr>
              <a:t>Dark Pattern Detection using </a:t>
            </a:r>
            <a:r>
              <a:rPr b="1" lang="en-GB" sz="2400">
                <a:solidFill>
                  <a:schemeClr val="accent1"/>
                </a:solidFill>
                <a:latin typeface="Roboto"/>
                <a:ea typeface="Roboto"/>
                <a:cs typeface="Roboto"/>
                <a:sym typeface="Roboto"/>
              </a:rPr>
              <a:t>accurate heuristics</a:t>
            </a:r>
            <a:endParaRPr b="1" sz="2400">
              <a:solidFill>
                <a:schemeClr val="accent1"/>
              </a:solidFill>
              <a:latin typeface="Roboto"/>
              <a:ea typeface="Roboto"/>
              <a:cs typeface="Roboto"/>
              <a:sym typeface="Roboto"/>
            </a:endParaRPr>
          </a:p>
          <a:p>
            <a:pPr indent="-381000" lvl="1" marL="914400" rtl="0" algn="l">
              <a:spcBef>
                <a:spcPts val="0"/>
              </a:spcBef>
              <a:spcAft>
                <a:spcPts val="0"/>
              </a:spcAft>
              <a:buSzPts val="2400"/>
              <a:buFont typeface="Roboto"/>
              <a:buChar char="○"/>
            </a:pPr>
            <a:r>
              <a:rPr b="1" lang="en-GB" sz="2400">
                <a:latin typeface="Roboto"/>
                <a:ea typeface="Roboto"/>
                <a:cs typeface="Roboto"/>
                <a:sym typeface="Roboto"/>
              </a:rPr>
              <a:t>99% accuracy</a:t>
            </a:r>
            <a:endParaRPr b="1" sz="2400">
              <a:latin typeface="Roboto"/>
              <a:ea typeface="Roboto"/>
              <a:cs typeface="Roboto"/>
              <a:sym typeface="Roboto"/>
            </a:endParaRPr>
          </a:p>
          <a:p>
            <a:pPr indent="-381000" lvl="1" marL="914400" rtl="0" algn="l">
              <a:spcBef>
                <a:spcPts val="0"/>
              </a:spcBef>
              <a:spcAft>
                <a:spcPts val="0"/>
              </a:spcAft>
              <a:buSzPts val="2400"/>
              <a:buFont typeface="Roboto"/>
              <a:buChar char="○"/>
            </a:pPr>
            <a:r>
              <a:rPr b="1" lang="en-GB" sz="2400">
                <a:latin typeface="Roboto"/>
                <a:ea typeface="Roboto"/>
                <a:cs typeface="Roboto"/>
                <a:sym typeface="Roboto"/>
              </a:rPr>
              <a:t>Narrowly defined rules are </a:t>
            </a:r>
            <a:r>
              <a:rPr b="1" lang="en-GB" sz="2400">
                <a:solidFill>
                  <a:schemeClr val="accent1"/>
                </a:solidFill>
                <a:latin typeface="Roboto"/>
                <a:ea typeface="Roboto"/>
                <a:cs typeface="Roboto"/>
                <a:sym typeface="Roboto"/>
              </a:rPr>
              <a:t>programmable</a:t>
            </a:r>
            <a:endParaRPr b="1" sz="2400">
              <a:solidFill>
                <a:schemeClr val="accent1"/>
              </a:solidFill>
              <a:latin typeface="Roboto"/>
              <a:ea typeface="Roboto"/>
              <a:cs typeface="Roboto"/>
              <a:sym typeface="Roboto"/>
            </a:endParaRPr>
          </a:p>
          <a:p>
            <a:pPr indent="-381000" lvl="1" marL="914400" rtl="0" algn="l">
              <a:spcBef>
                <a:spcPts val="0"/>
              </a:spcBef>
              <a:spcAft>
                <a:spcPts val="0"/>
              </a:spcAft>
              <a:buClr>
                <a:schemeClr val="accent1"/>
              </a:buClr>
              <a:buSzPts val="2400"/>
              <a:buFont typeface="Roboto"/>
              <a:buChar char="○"/>
            </a:pPr>
            <a:r>
              <a:rPr b="1" lang="en-GB" sz="2400">
                <a:latin typeface="Roboto"/>
                <a:ea typeface="Roboto"/>
                <a:cs typeface="Roboto"/>
                <a:sym typeface="Roboto"/>
              </a:rPr>
              <a:t>Easily </a:t>
            </a:r>
            <a:r>
              <a:rPr b="1" lang="en-GB" sz="2400">
                <a:solidFill>
                  <a:schemeClr val="accent1"/>
                </a:solidFill>
                <a:latin typeface="Roboto"/>
                <a:ea typeface="Roboto"/>
                <a:cs typeface="Roboto"/>
                <a:sym typeface="Roboto"/>
              </a:rPr>
              <a:t>extensible </a:t>
            </a:r>
            <a:r>
              <a:rPr b="1" lang="en-GB" sz="2400">
                <a:latin typeface="Roboto"/>
                <a:ea typeface="Roboto"/>
                <a:cs typeface="Roboto"/>
                <a:sym typeface="Roboto"/>
              </a:rPr>
              <a:t>and </a:t>
            </a:r>
            <a:r>
              <a:rPr b="1" lang="en-GB" sz="2400">
                <a:solidFill>
                  <a:schemeClr val="accent1"/>
                </a:solidFill>
                <a:latin typeface="Roboto"/>
                <a:ea typeface="Roboto"/>
                <a:cs typeface="Roboto"/>
                <a:sym typeface="Roboto"/>
              </a:rPr>
              <a:t>adaptable</a:t>
            </a:r>
            <a:endParaRPr b="1" sz="2400">
              <a:solidFill>
                <a:schemeClr val="accent1"/>
              </a:solidFill>
              <a:latin typeface="Roboto"/>
              <a:ea typeface="Roboto"/>
              <a:cs typeface="Roboto"/>
              <a:sym typeface="Roboto"/>
            </a:endParaRPr>
          </a:p>
        </p:txBody>
      </p:sp>
      <p:cxnSp>
        <p:nvCxnSpPr>
          <p:cNvPr id="145" name="Google Shape;145;p22"/>
          <p:cNvCxnSpPr/>
          <p:nvPr/>
        </p:nvCxnSpPr>
        <p:spPr>
          <a:xfrm>
            <a:off x="1285500" y="862650"/>
            <a:ext cx="6441000" cy="0"/>
          </a:xfrm>
          <a:prstGeom prst="straightConnector1">
            <a:avLst/>
          </a:prstGeom>
          <a:noFill/>
          <a:ln cap="flat" cmpd="sng" w="9525">
            <a:solidFill>
              <a:schemeClr val="dk2"/>
            </a:solidFill>
            <a:prstDash val="solid"/>
            <a:round/>
            <a:headEnd len="med" w="med" type="none"/>
            <a:tailEnd len="med" w="med" type="none"/>
          </a:ln>
        </p:spPr>
      </p:cxnSp>
      <p:pic>
        <p:nvPicPr>
          <p:cNvPr id="146" name="Google Shape;146;p22"/>
          <p:cNvPicPr preferRelativeResize="0"/>
          <p:nvPr/>
        </p:nvPicPr>
        <p:blipFill rotWithShape="1">
          <a:blip r:embed="rId3">
            <a:alphaModFix/>
          </a:blip>
          <a:srcRect b="0" l="0" r="74000" t="0"/>
          <a:stretch/>
        </p:blipFill>
        <p:spPr>
          <a:xfrm>
            <a:off x="7863975" y="3821050"/>
            <a:ext cx="1280025" cy="13224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3"/>
          <p:cNvSpPr txBox="1"/>
          <p:nvPr>
            <p:ph type="ctrTitle"/>
          </p:nvPr>
        </p:nvSpPr>
        <p:spPr>
          <a:xfrm>
            <a:off x="311700" y="277275"/>
            <a:ext cx="8520600" cy="718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1100"/>
              <a:buNone/>
            </a:pPr>
            <a:r>
              <a:rPr b="1" lang="en-GB" sz="3600">
                <a:latin typeface="Roboto"/>
                <a:ea typeface="Roboto"/>
                <a:cs typeface="Roboto"/>
                <a:sym typeface="Roboto"/>
              </a:rPr>
              <a:t>Example: </a:t>
            </a:r>
            <a:r>
              <a:rPr b="1" lang="en-GB" sz="3600">
                <a:solidFill>
                  <a:schemeClr val="accent1"/>
                </a:solidFill>
                <a:latin typeface="Roboto"/>
                <a:ea typeface="Roboto"/>
                <a:cs typeface="Roboto"/>
                <a:sym typeface="Roboto"/>
              </a:rPr>
              <a:t>Highlighted Accept button</a:t>
            </a:r>
            <a:endParaRPr b="1" sz="3600">
              <a:solidFill>
                <a:schemeClr val="accent1"/>
              </a:solidFill>
              <a:latin typeface="Roboto"/>
              <a:ea typeface="Roboto"/>
              <a:cs typeface="Roboto"/>
              <a:sym typeface="Roboto"/>
            </a:endParaRPr>
          </a:p>
        </p:txBody>
      </p:sp>
      <p:sp>
        <p:nvSpPr>
          <p:cNvPr id="152" name="Google Shape;152;p23"/>
          <p:cNvSpPr txBox="1"/>
          <p:nvPr>
            <p:ph idx="1" type="subTitle"/>
          </p:nvPr>
        </p:nvSpPr>
        <p:spPr>
          <a:xfrm>
            <a:off x="311700" y="1354758"/>
            <a:ext cx="8520600" cy="3301500"/>
          </a:xfrm>
          <a:prstGeom prst="rect">
            <a:avLst/>
          </a:prstGeom>
        </p:spPr>
        <p:txBody>
          <a:bodyPr anchorCtr="0" anchor="t" bIns="91425" lIns="91425" spcFirstLastPara="1" rIns="91425" wrap="square" tIns="91425">
            <a:normAutofit/>
          </a:bodyPr>
          <a:lstStyle/>
          <a:p>
            <a:pPr indent="-381000" lvl="0" marL="457200" rtl="0" algn="l">
              <a:spcBef>
                <a:spcPts val="0"/>
              </a:spcBef>
              <a:spcAft>
                <a:spcPts val="0"/>
              </a:spcAft>
              <a:buSzPts val="2400"/>
              <a:buFont typeface="Roboto"/>
              <a:buChar char="●"/>
            </a:pPr>
            <a:r>
              <a:rPr b="1" lang="en-GB" sz="2400">
                <a:latin typeface="Roboto"/>
                <a:ea typeface="Roboto"/>
                <a:cs typeface="Roboto"/>
                <a:sym typeface="Roboto"/>
              </a:rPr>
              <a:t>Dark Pattern: Color of </a:t>
            </a:r>
            <a:r>
              <a:rPr b="1" lang="en-GB" sz="2400">
                <a:solidFill>
                  <a:schemeClr val="lt1"/>
                </a:solidFill>
                <a:highlight>
                  <a:srgbClr val="00FF00"/>
                </a:highlight>
                <a:latin typeface="Roboto"/>
                <a:ea typeface="Roboto"/>
                <a:cs typeface="Roboto"/>
                <a:sym typeface="Roboto"/>
              </a:rPr>
              <a:t>Accept</a:t>
            </a:r>
            <a:r>
              <a:rPr b="1" lang="en-GB" sz="2400">
                <a:latin typeface="Roboto"/>
                <a:ea typeface="Roboto"/>
                <a:cs typeface="Roboto"/>
                <a:sym typeface="Roboto"/>
              </a:rPr>
              <a:t> button leads to it being highlighted more compared to </a:t>
            </a:r>
            <a:r>
              <a:rPr b="1" lang="en-GB" sz="2400">
                <a:solidFill>
                  <a:schemeClr val="lt1"/>
                </a:solidFill>
                <a:highlight>
                  <a:srgbClr val="B7B7B7"/>
                </a:highlight>
                <a:latin typeface="Roboto"/>
                <a:ea typeface="Roboto"/>
                <a:cs typeface="Roboto"/>
                <a:sym typeface="Roboto"/>
              </a:rPr>
              <a:t>Reject</a:t>
            </a:r>
            <a:r>
              <a:rPr b="1" lang="en-GB" sz="2400">
                <a:latin typeface="Roboto"/>
                <a:ea typeface="Roboto"/>
                <a:cs typeface="Roboto"/>
                <a:sym typeface="Roboto"/>
              </a:rPr>
              <a:t> button.</a:t>
            </a:r>
            <a:endParaRPr b="1" sz="2400">
              <a:latin typeface="Roboto"/>
              <a:ea typeface="Roboto"/>
              <a:cs typeface="Roboto"/>
              <a:sym typeface="Roboto"/>
            </a:endParaRPr>
          </a:p>
          <a:p>
            <a:pPr indent="-381000" lvl="0" marL="457200" rtl="0" algn="l">
              <a:spcBef>
                <a:spcPts val="0"/>
              </a:spcBef>
              <a:spcAft>
                <a:spcPts val="0"/>
              </a:spcAft>
              <a:buSzPts val="2400"/>
              <a:buFont typeface="Roboto"/>
              <a:buChar char="●"/>
            </a:pPr>
            <a:r>
              <a:rPr b="1" lang="en-GB" sz="2400">
                <a:latin typeface="Roboto"/>
                <a:ea typeface="Roboto"/>
                <a:cs typeface="Roboto"/>
                <a:sym typeface="Roboto"/>
              </a:rPr>
              <a:t>Which button stands out more?</a:t>
            </a:r>
            <a:endParaRPr b="1" sz="2400">
              <a:latin typeface="Roboto"/>
              <a:ea typeface="Roboto"/>
              <a:cs typeface="Roboto"/>
              <a:sym typeface="Roboto"/>
            </a:endParaRPr>
          </a:p>
        </p:txBody>
      </p:sp>
      <p:cxnSp>
        <p:nvCxnSpPr>
          <p:cNvPr id="153" name="Google Shape;153;p23"/>
          <p:cNvCxnSpPr/>
          <p:nvPr/>
        </p:nvCxnSpPr>
        <p:spPr>
          <a:xfrm>
            <a:off x="1285500" y="862650"/>
            <a:ext cx="6441000" cy="0"/>
          </a:xfrm>
          <a:prstGeom prst="straightConnector1">
            <a:avLst/>
          </a:prstGeom>
          <a:noFill/>
          <a:ln cap="flat" cmpd="sng" w="9525">
            <a:solidFill>
              <a:schemeClr val="dk2"/>
            </a:solidFill>
            <a:prstDash val="solid"/>
            <a:round/>
            <a:headEnd len="med" w="med" type="none"/>
            <a:tailEnd len="med" w="med" type="none"/>
          </a:ln>
        </p:spPr>
      </p:cxnSp>
      <p:pic>
        <p:nvPicPr>
          <p:cNvPr id="154" name="Google Shape;154;p23"/>
          <p:cNvPicPr preferRelativeResize="0"/>
          <p:nvPr/>
        </p:nvPicPr>
        <p:blipFill rotWithShape="1">
          <a:blip r:embed="rId3">
            <a:alphaModFix/>
          </a:blip>
          <a:srcRect b="0" l="0" r="74000" t="0"/>
          <a:stretch/>
        </p:blipFill>
        <p:spPr>
          <a:xfrm>
            <a:off x="7863975" y="3821050"/>
            <a:ext cx="1280025" cy="1322450"/>
          </a:xfrm>
          <a:prstGeom prst="rect">
            <a:avLst/>
          </a:prstGeom>
          <a:noFill/>
          <a:ln>
            <a:noFill/>
          </a:ln>
        </p:spPr>
      </p:pic>
      <p:pic>
        <p:nvPicPr>
          <p:cNvPr id="155" name="Google Shape;155;p23"/>
          <p:cNvPicPr preferRelativeResize="0"/>
          <p:nvPr/>
        </p:nvPicPr>
        <p:blipFill>
          <a:blip r:embed="rId4">
            <a:alphaModFix/>
          </a:blip>
          <a:stretch>
            <a:fillRect/>
          </a:stretch>
        </p:blipFill>
        <p:spPr>
          <a:xfrm>
            <a:off x="1656150" y="2942550"/>
            <a:ext cx="5831701" cy="2200950"/>
          </a:xfrm>
          <a:prstGeom prst="rect">
            <a:avLst/>
          </a:prstGeom>
          <a:noFill/>
          <a:ln>
            <a:noFill/>
          </a:ln>
        </p:spPr>
      </p:pic>
      <p:sp>
        <p:nvSpPr>
          <p:cNvPr id="156" name="Google Shape;156;p23"/>
          <p:cNvSpPr txBox="1"/>
          <p:nvPr/>
        </p:nvSpPr>
        <p:spPr>
          <a:xfrm>
            <a:off x="0" y="4656250"/>
            <a:ext cx="2314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dk2"/>
                </a:solidFill>
                <a:latin typeface="Roboto"/>
                <a:ea typeface="Roboto"/>
                <a:cs typeface="Roboto"/>
                <a:sym typeface="Roboto"/>
              </a:rPr>
              <a:t>Source: independent.com</a:t>
            </a:r>
            <a:endParaRPr>
              <a:solidFill>
                <a:schemeClr val="dk2"/>
              </a:solidFill>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4"/>
          <p:cNvSpPr txBox="1"/>
          <p:nvPr>
            <p:ph type="ctrTitle"/>
          </p:nvPr>
        </p:nvSpPr>
        <p:spPr>
          <a:xfrm>
            <a:off x="311700" y="277275"/>
            <a:ext cx="8520600" cy="718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1100"/>
              <a:buNone/>
            </a:pPr>
            <a:r>
              <a:rPr b="1" lang="en-GB" sz="3600">
                <a:latin typeface="Roboto"/>
                <a:ea typeface="Roboto"/>
                <a:cs typeface="Roboto"/>
                <a:sym typeface="Roboto"/>
              </a:rPr>
              <a:t>Example: </a:t>
            </a:r>
            <a:r>
              <a:rPr b="1" lang="en-GB" sz="3600">
                <a:solidFill>
                  <a:schemeClr val="accent1"/>
                </a:solidFill>
                <a:latin typeface="Roboto"/>
                <a:ea typeface="Roboto"/>
                <a:cs typeface="Roboto"/>
                <a:sym typeface="Roboto"/>
              </a:rPr>
              <a:t>Ambiguous Close</a:t>
            </a:r>
            <a:endParaRPr b="1" sz="3600">
              <a:solidFill>
                <a:schemeClr val="accent1"/>
              </a:solidFill>
              <a:latin typeface="Roboto"/>
              <a:ea typeface="Roboto"/>
              <a:cs typeface="Roboto"/>
              <a:sym typeface="Roboto"/>
            </a:endParaRPr>
          </a:p>
        </p:txBody>
      </p:sp>
      <p:sp>
        <p:nvSpPr>
          <p:cNvPr id="162" name="Google Shape;162;p24"/>
          <p:cNvSpPr txBox="1"/>
          <p:nvPr>
            <p:ph idx="1" type="subTitle"/>
          </p:nvPr>
        </p:nvSpPr>
        <p:spPr>
          <a:xfrm>
            <a:off x="311700" y="1354758"/>
            <a:ext cx="8520600" cy="3301500"/>
          </a:xfrm>
          <a:prstGeom prst="rect">
            <a:avLst/>
          </a:prstGeom>
        </p:spPr>
        <p:txBody>
          <a:bodyPr anchorCtr="0" anchor="t" bIns="91425" lIns="91425" spcFirstLastPara="1" rIns="91425" wrap="square" tIns="91425">
            <a:normAutofit/>
          </a:bodyPr>
          <a:lstStyle/>
          <a:p>
            <a:pPr indent="-381000" lvl="0" marL="457200" rtl="0" algn="l">
              <a:spcBef>
                <a:spcPts val="0"/>
              </a:spcBef>
              <a:spcAft>
                <a:spcPts val="0"/>
              </a:spcAft>
              <a:buSzPts val="2400"/>
              <a:buFont typeface="Roboto"/>
              <a:buChar char="●"/>
            </a:pPr>
            <a:r>
              <a:rPr b="1" lang="en-GB" sz="2400">
                <a:latin typeface="Roboto"/>
                <a:ea typeface="Roboto"/>
                <a:cs typeface="Roboto"/>
                <a:sym typeface="Roboto"/>
              </a:rPr>
              <a:t>Dark Pattern: </a:t>
            </a:r>
            <a:r>
              <a:rPr b="1" lang="en-GB" sz="2400">
                <a:solidFill>
                  <a:srgbClr val="FF0000"/>
                </a:solidFill>
                <a:latin typeface="Roboto"/>
                <a:ea typeface="Roboto"/>
                <a:cs typeface="Roboto"/>
                <a:sym typeface="Roboto"/>
              </a:rPr>
              <a:t>Close (x)</a:t>
            </a:r>
            <a:r>
              <a:rPr b="1" lang="en-GB" sz="2400">
                <a:latin typeface="Roboto"/>
                <a:ea typeface="Roboto"/>
                <a:cs typeface="Roboto"/>
                <a:sym typeface="Roboto"/>
              </a:rPr>
              <a:t> button with ambiguous function is present.</a:t>
            </a:r>
            <a:endParaRPr b="1" sz="2400">
              <a:latin typeface="Roboto"/>
              <a:ea typeface="Roboto"/>
              <a:cs typeface="Roboto"/>
              <a:sym typeface="Roboto"/>
            </a:endParaRPr>
          </a:p>
          <a:p>
            <a:pPr indent="-381000" lvl="0" marL="457200" rtl="0" algn="l">
              <a:spcBef>
                <a:spcPts val="0"/>
              </a:spcBef>
              <a:spcAft>
                <a:spcPts val="0"/>
              </a:spcAft>
              <a:buSzPts val="2400"/>
              <a:buFont typeface="Roboto"/>
              <a:buChar char="●"/>
            </a:pPr>
            <a:r>
              <a:rPr b="1" lang="en-GB" sz="2400">
                <a:latin typeface="Roboto"/>
                <a:ea typeface="Roboto"/>
                <a:cs typeface="Roboto"/>
                <a:sym typeface="Roboto"/>
              </a:rPr>
              <a:t>Does it accept or reject cookies?</a:t>
            </a:r>
            <a:endParaRPr b="1" sz="2400">
              <a:latin typeface="Roboto"/>
              <a:ea typeface="Roboto"/>
              <a:cs typeface="Roboto"/>
              <a:sym typeface="Roboto"/>
            </a:endParaRPr>
          </a:p>
        </p:txBody>
      </p:sp>
      <p:cxnSp>
        <p:nvCxnSpPr>
          <p:cNvPr id="163" name="Google Shape;163;p24"/>
          <p:cNvCxnSpPr/>
          <p:nvPr/>
        </p:nvCxnSpPr>
        <p:spPr>
          <a:xfrm>
            <a:off x="1285500" y="862650"/>
            <a:ext cx="6441000" cy="0"/>
          </a:xfrm>
          <a:prstGeom prst="straightConnector1">
            <a:avLst/>
          </a:prstGeom>
          <a:noFill/>
          <a:ln cap="flat" cmpd="sng" w="9525">
            <a:solidFill>
              <a:schemeClr val="dk2"/>
            </a:solidFill>
            <a:prstDash val="solid"/>
            <a:round/>
            <a:headEnd len="med" w="med" type="none"/>
            <a:tailEnd len="med" w="med" type="none"/>
          </a:ln>
        </p:spPr>
      </p:cxnSp>
      <p:pic>
        <p:nvPicPr>
          <p:cNvPr id="164" name="Google Shape;164;p24"/>
          <p:cNvPicPr preferRelativeResize="0"/>
          <p:nvPr/>
        </p:nvPicPr>
        <p:blipFill rotWithShape="1">
          <a:blip r:embed="rId3">
            <a:alphaModFix/>
          </a:blip>
          <a:srcRect b="0" l="0" r="74000" t="0"/>
          <a:stretch/>
        </p:blipFill>
        <p:spPr>
          <a:xfrm>
            <a:off x="7863975" y="3821050"/>
            <a:ext cx="1280025" cy="1322450"/>
          </a:xfrm>
          <a:prstGeom prst="rect">
            <a:avLst/>
          </a:prstGeom>
          <a:noFill/>
          <a:ln>
            <a:noFill/>
          </a:ln>
        </p:spPr>
      </p:pic>
      <p:pic>
        <p:nvPicPr>
          <p:cNvPr id="165" name="Google Shape;165;p24"/>
          <p:cNvPicPr preferRelativeResize="0"/>
          <p:nvPr/>
        </p:nvPicPr>
        <p:blipFill>
          <a:blip r:embed="rId4">
            <a:alphaModFix/>
          </a:blip>
          <a:stretch>
            <a:fillRect/>
          </a:stretch>
        </p:blipFill>
        <p:spPr>
          <a:xfrm>
            <a:off x="2439100" y="2977875"/>
            <a:ext cx="4265799" cy="2165625"/>
          </a:xfrm>
          <a:prstGeom prst="rect">
            <a:avLst/>
          </a:prstGeom>
          <a:noFill/>
          <a:ln>
            <a:noFill/>
          </a:ln>
        </p:spPr>
      </p:pic>
      <p:sp>
        <p:nvSpPr>
          <p:cNvPr id="166" name="Google Shape;166;p24"/>
          <p:cNvSpPr txBox="1"/>
          <p:nvPr/>
        </p:nvSpPr>
        <p:spPr>
          <a:xfrm>
            <a:off x="0" y="465625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dk2"/>
                </a:solidFill>
                <a:latin typeface="Roboto"/>
                <a:ea typeface="Roboto"/>
                <a:cs typeface="Roboto"/>
                <a:sym typeface="Roboto"/>
              </a:rPr>
              <a:t>Source: investopedia.com</a:t>
            </a:r>
            <a:endParaRPr>
              <a:solidFill>
                <a:schemeClr val="dk2"/>
              </a:solidFill>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5"/>
          <p:cNvSpPr txBox="1"/>
          <p:nvPr>
            <p:ph type="ctrTitle"/>
          </p:nvPr>
        </p:nvSpPr>
        <p:spPr>
          <a:xfrm>
            <a:off x="311700" y="277275"/>
            <a:ext cx="8520600" cy="718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1100"/>
              <a:buNone/>
            </a:pPr>
            <a:r>
              <a:rPr b="1" lang="en-GB" sz="3600">
                <a:latin typeface="Roboto"/>
                <a:ea typeface="Roboto"/>
                <a:cs typeface="Roboto"/>
                <a:sym typeface="Roboto"/>
              </a:rPr>
              <a:t>Example: </a:t>
            </a:r>
            <a:r>
              <a:rPr b="1" lang="en-GB" sz="3600">
                <a:solidFill>
                  <a:schemeClr val="accent1"/>
                </a:solidFill>
                <a:latin typeface="Roboto"/>
                <a:ea typeface="Roboto"/>
                <a:cs typeface="Roboto"/>
                <a:sym typeface="Roboto"/>
              </a:rPr>
              <a:t>Multiple Dialogs</a:t>
            </a:r>
            <a:endParaRPr b="1" sz="3600">
              <a:solidFill>
                <a:schemeClr val="accent1"/>
              </a:solidFill>
              <a:latin typeface="Roboto"/>
              <a:ea typeface="Roboto"/>
              <a:cs typeface="Roboto"/>
              <a:sym typeface="Roboto"/>
            </a:endParaRPr>
          </a:p>
        </p:txBody>
      </p:sp>
      <p:sp>
        <p:nvSpPr>
          <p:cNvPr id="172" name="Google Shape;172;p25"/>
          <p:cNvSpPr txBox="1"/>
          <p:nvPr>
            <p:ph idx="1" type="subTitle"/>
          </p:nvPr>
        </p:nvSpPr>
        <p:spPr>
          <a:xfrm>
            <a:off x="311700" y="1354750"/>
            <a:ext cx="3686700" cy="3301500"/>
          </a:xfrm>
          <a:prstGeom prst="rect">
            <a:avLst/>
          </a:prstGeom>
        </p:spPr>
        <p:txBody>
          <a:bodyPr anchorCtr="0" anchor="t" bIns="91425" lIns="91425" spcFirstLastPara="1" rIns="91425" wrap="square" tIns="91425">
            <a:normAutofit/>
          </a:bodyPr>
          <a:lstStyle/>
          <a:p>
            <a:pPr indent="-381000" lvl="0" marL="457200" rtl="0" algn="l">
              <a:spcBef>
                <a:spcPts val="0"/>
              </a:spcBef>
              <a:spcAft>
                <a:spcPts val="0"/>
              </a:spcAft>
              <a:buSzPts val="2400"/>
              <a:buFont typeface="Roboto"/>
              <a:buChar char="●"/>
            </a:pPr>
            <a:r>
              <a:rPr b="1" lang="en-GB" sz="2400">
                <a:latin typeface="Roboto"/>
                <a:ea typeface="Roboto"/>
                <a:cs typeface="Roboto"/>
                <a:sym typeface="Roboto"/>
              </a:rPr>
              <a:t>Dark Pattern: Multiple consent dialogs</a:t>
            </a:r>
            <a:endParaRPr b="1" sz="2400">
              <a:latin typeface="Roboto"/>
              <a:ea typeface="Roboto"/>
              <a:cs typeface="Roboto"/>
              <a:sym typeface="Roboto"/>
            </a:endParaRPr>
          </a:p>
          <a:p>
            <a:pPr indent="-381000" lvl="0" marL="457200" rtl="0" algn="l">
              <a:spcBef>
                <a:spcPts val="0"/>
              </a:spcBef>
              <a:spcAft>
                <a:spcPts val="0"/>
              </a:spcAft>
              <a:buSzPts val="2400"/>
              <a:buFont typeface="Roboto"/>
              <a:buChar char="●"/>
            </a:pPr>
            <a:r>
              <a:rPr b="1" lang="en-GB" sz="2400">
                <a:latin typeface="Roboto"/>
                <a:ea typeface="Roboto"/>
                <a:cs typeface="Roboto"/>
                <a:sym typeface="Roboto"/>
              </a:rPr>
              <a:t>Why???</a:t>
            </a:r>
            <a:endParaRPr b="1" sz="2400">
              <a:latin typeface="Roboto"/>
              <a:ea typeface="Roboto"/>
              <a:cs typeface="Roboto"/>
              <a:sym typeface="Roboto"/>
            </a:endParaRPr>
          </a:p>
        </p:txBody>
      </p:sp>
      <p:cxnSp>
        <p:nvCxnSpPr>
          <p:cNvPr id="173" name="Google Shape;173;p25"/>
          <p:cNvCxnSpPr/>
          <p:nvPr/>
        </p:nvCxnSpPr>
        <p:spPr>
          <a:xfrm>
            <a:off x="1285500" y="862650"/>
            <a:ext cx="6441000" cy="0"/>
          </a:xfrm>
          <a:prstGeom prst="straightConnector1">
            <a:avLst/>
          </a:prstGeom>
          <a:noFill/>
          <a:ln cap="flat" cmpd="sng" w="9525">
            <a:solidFill>
              <a:schemeClr val="dk2"/>
            </a:solidFill>
            <a:prstDash val="solid"/>
            <a:round/>
            <a:headEnd len="med" w="med" type="none"/>
            <a:tailEnd len="med" w="med" type="none"/>
          </a:ln>
        </p:spPr>
      </p:cxnSp>
      <p:pic>
        <p:nvPicPr>
          <p:cNvPr id="174" name="Google Shape;174;p25"/>
          <p:cNvPicPr preferRelativeResize="0"/>
          <p:nvPr/>
        </p:nvPicPr>
        <p:blipFill rotWithShape="1">
          <a:blip r:embed="rId3">
            <a:alphaModFix/>
          </a:blip>
          <a:srcRect b="0" l="0" r="74000" t="0"/>
          <a:stretch/>
        </p:blipFill>
        <p:spPr>
          <a:xfrm>
            <a:off x="7863975" y="3821050"/>
            <a:ext cx="1280025" cy="1322450"/>
          </a:xfrm>
          <a:prstGeom prst="rect">
            <a:avLst/>
          </a:prstGeom>
          <a:noFill/>
          <a:ln>
            <a:noFill/>
          </a:ln>
        </p:spPr>
      </p:pic>
      <p:pic>
        <p:nvPicPr>
          <p:cNvPr id="175" name="Google Shape;175;p25"/>
          <p:cNvPicPr preferRelativeResize="0"/>
          <p:nvPr/>
        </p:nvPicPr>
        <p:blipFill rotWithShape="1">
          <a:blip r:embed="rId4">
            <a:alphaModFix/>
          </a:blip>
          <a:srcRect b="0" l="28418" r="31260" t="19250"/>
          <a:stretch/>
        </p:blipFill>
        <p:spPr>
          <a:xfrm>
            <a:off x="4572011" y="1354750"/>
            <a:ext cx="3260990" cy="3301500"/>
          </a:xfrm>
          <a:prstGeom prst="rect">
            <a:avLst/>
          </a:prstGeom>
          <a:noFill/>
          <a:ln>
            <a:noFill/>
          </a:ln>
        </p:spPr>
      </p:pic>
      <p:sp>
        <p:nvSpPr>
          <p:cNvPr id="176" name="Google Shape;176;p25"/>
          <p:cNvSpPr/>
          <p:nvPr/>
        </p:nvSpPr>
        <p:spPr>
          <a:xfrm>
            <a:off x="4275975" y="3966625"/>
            <a:ext cx="4089600" cy="8445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5"/>
          <p:cNvSpPr txBox="1"/>
          <p:nvPr/>
        </p:nvSpPr>
        <p:spPr>
          <a:xfrm>
            <a:off x="655050" y="465625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dk2"/>
                </a:solidFill>
                <a:latin typeface="Roboto"/>
                <a:ea typeface="Roboto"/>
                <a:cs typeface="Roboto"/>
                <a:sym typeface="Roboto"/>
              </a:rPr>
              <a:t>Source: dealnews.com</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6"/>
          <p:cNvSpPr txBox="1"/>
          <p:nvPr>
            <p:ph type="ctrTitle"/>
          </p:nvPr>
        </p:nvSpPr>
        <p:spPr>
          <a:xfrm>
            <a:off x="311700" y="277275"/>
            <a:ext cx="8520600" cy="718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b="1" lang="en-GB" sz="3600">
                <a:latin typeface="Roboto"/>
                <a:ea typeface="Roboto"/>
                <a:cs typeface="Roboto"/>
                <a:sym typeface="Roboto"/>
              </a:rPr>
              <a:t>Data</a:t>
            </a:r>
            <a:endParaRPr b="1" sz="3600">
              <a:latin typeface="Roboto"/>
              <a:ea typeface="Roboto"/>
              <a:cs typeface="Roboto"/>
              <a:sym typeface="Roboto"/>
            </a:endParaRPr>
          </a:p>
        </p:txBody>
      </p:sp>
      <p:sp>
        <p:nvSpPr>
          <p:cNvPr id="183" name="Google Shape;183;p26"/>
          <p:cNvSpPr txBox="1"/>
          <p:nvPr>
            <p:ph idx="1" type="subTitle"/>
          </p:nvPr>
        </p:nvSpPr>
        <p:spPr>
          <a:xfrm>
            <a:off x="311700" y="1354758"/>
            <a:ext cx="8520600" cy="3301500"/>
          </a:xfrm>
          <a:prstGeom prst="rect">
            <a:avLst/>
          </a:prstGeom>
        </p:spPr>
        <p:txBody>
          <a:bodyPr anchorCtr="0" anchor="t" bIns="91425" lIns="91425" spcFirstLastPara="1" rIns="91425" wrap="square" tIns="91425">
            <a:normAutofit/>
          </a:bodyPr>
          <a:lstStyle/>
          <a:p>
            <a:pPr indent="-381000" lvl="0" marL="457200" rtl="0" algn="l">
              <a:spcBef>
                <a:spcPts val="0"/>
              </a:spcBef>
              <a:spcAft>
                <a:spcPts val="0"/>
              </a:spcAft>
              <a:buSzPts val="2400"/>
              <a:buFont typeface="Roboto"/>
              <a:buChar char="●"/>
            </a:pPr>
            <a:r>
              <a:rPr b="1" lang="en-GB" sz="2400">
                <a:latin typeface="Roboto"/>
                <a:ea typeface="Roboto"/>
                <a:cs typeface="Roboto"/>
                <a:sym typeface="Roboto"/>
              </a:rPr>
              <a:t>Collected 3 data sets:</a:t>
            </a:r>
            <a:endParaRPr b="1" sz="2400">
              <a:latin typeface="Roboto"/>
              <a:ea typeface="Roboto"/>
              <a:cs typeface="Roboto"/>
              <a:sym typeface="Roboto"/>
            </a:endParaRPr>
          </a:p>
          <a:p>
            <a:pPr indent="-381000" lvl="0" marL="914400" rtl="0" algn="l">
              <a:spcBef>
                <a:spcPts val="0"/>
              </a:spcBef>
              <a:spcAft>
                <a:spcPts val="0"/>
              </a:spcAft>
              <a:buSzPts val="2400"/>
              <a:buFont typeface="Roboto"/>
              <a:buAutoNum type="arabicPeriod"/>
            </a:pPr>
            <a:r>
              <a:rPr b="1" lang="en-GB" sz="2400">
                <a:solidFill>
                  <a:schemeClr val="accent1"/>
                </a:solidFill>
                <a:latin typeface="Roboto"/>
                <a:ea typeface="Roboto"/>
                <a:cs typeface="Roboto"/>
                <a:sym typeface="Roboto"/>
              </a:rPr>
              <a:t>Top 500 </a:t>
            </a:r>
            <a:r>
              <a:rPr b="1" lang="en-GB" sz="2400">
                <a:latin typeface="Roboto"/>
                <a:ea typeface="Roboto"/>
                <a:cs typeface="Roboto"/>
                <a:sym typeface="Roboto"/>
              </a:rPr>
              <a:t>most popular websites</a:t>
            </a:r>
            <a:endParaRPr b="1" sz="2400">
              <a:latin typeface="Roboto"/>
              <a:ea typeface="Roboto"/>
              <a:cs typeface="Roboto"/>
              <a:sym typeface="Roboto"/>
            </a:endParaRPr>
          </a:p>
          <a:p>
            <a:pPr indent="-381000" lvl="0" marL="914400" rtl="0" algn="l">
              <a:spcBef>
                <a:spcPts val="0"/>
              </a:spcBef>
              <a:spcAft>
                <a:spcPts val="0"/>
              </a:spcAft>
              <a:buSzPts val="2400"/>
              <a:buFont typeface="Roboto"/>
              <a:buAutoNum type="arabicPeriod"/>
            </a:pPr>
            <a:r>
              <a:rPr b="1" lang="en-GB" sz="2400">
                <a:solidFill>
                  <a:schemeClr val="accent1"/>
                </a:solidFill>
                <a:latin typeface="Roboto"/>
                <a:ea typeface="Roboto"/>
                <a:cs typeface="Roboto"/>
                <a:sym typeface="Roboto"/>
              </a:rPr>
              <a:t>Random</a:t>
            </a:r>
            <a:r>
              <a:rPr b="1" lang="en-GB" sz="2400">
                <a:latin typeface="Roboto"/>
                <a:ea typeface="Roboto"/>
                <a:cs typeface="Roboto"/>
                <a:sym typeface="Roboto"/>
              </a:rPr>
              <a:t>ly selected </a:t>
            </a:r>
            <a:r>
              <a:rPr b="1" lang="en-GB" sz="2400">
                <a:solidFill>
                  <a:schemeClr val="accent1"/>
                </a:solidFill>
                <a:latin typeface="Roboto"/>
                <a:ea typeface="Roboto"/>
                <a:cs typeface="Roboto"/>
                <a:sym typeface="Roboto"/>
              </a:rPr>
              <a:t>500 </a:t>
            </a:r>
            <a:r>
              <a:rPr b="1" lang="en-GB" sz="2400">
                <a:latin typeface="Roboto"/>
                <a:ea typeface="Roboto"/>
                <a:cs typeface="Roboto"/>
                <a:sym typeface="Roboto"/>
              </a:rPr>
              <a:t>websites.</a:t>
            </a:r>
            <a:endParaRPr b="1" sz="2400">
              <a:latin typeface="Roboto"/>
              <a:ea typeface="Roboto"/>
              <a:cs typeface="Roboto"/>
              <a:sym typeface="Roboto"/>
            </a:endParaRPr>
          </a:p>
          <a:p>
            <a:pPr indent="-381000" lvl="0" marL="914400" rtl="0" algn="l">
              <a:spcBef>
                <a:spcPts val="0"/>
              </a:spcBef>
              <a:spcAft>
                <a:spcPts val="0"/>
              </a:spcAft>
              <a:buSzPts val="2400"/>
              <a:buFont typeface="Roboto"/>
              <a:buAutoNum type="arabicPeriod"/>
            </a:pPr>
            <a:r>
              <a:rPr b="1" lang="en-GB" sz="2400">
                <a:solidFill>
                  <a:schemeClr val="accent1"/>
                </a:solidFill>
                <a:latin typeface="Roboto"/>
                <a:ea typeface="Roboto"/>
                <a:cs typeface="Roboto"/>
                <a:sym typeface="Roboto"/>
              </a:rPr>
              <a:t>Random</a:t>
            </a:r>
            <a:r>
              <a:rPr b="1" lang="en-GB" sz="2400">
                <a:latin typeface="Roboto"/>
                <a:ea typeface="Roboto"/>
                <a:cs typeface="Roboto"/>
                <a:sym typeface="Roboto"/>
              </a:rPr>
              <a:t>ly selected </a:t>
            </a:r>
            <a:r>
              <a:rPr b="1" lang="en-GB" sz="2400">
                <a:solidFill>
                  <a:schemeClr val="accent1"/>
                </a:solidFill>
                <a:latin typeface="Roboto"/>
                <a:ea typeface="Roboto"/>
                <a:cs typeface="Roboto"/>
                <a:sym typeface="Roboto"/>
              </a:rPr>
              <a:t>10,000</a:t>
            </a:r>
            <a:r>
              <a:rPr b="1" lang="en-GB" sz="2400">
                <a:latin typeface="Roboto"/>
                <a:ea typeface="Roboto"/>
                <a:cs typeface="Roboto"/>
                <a:sym typeface="Roboto"/>
              </a:rPr>
              <a:t> websites:</a:t>
            </a:r>
            <a:endParaRPr b="1" sz="2400">
              <a:latin typeface="Roboto"/>
              <a:ea typeface="Roboto"/>
              <a:cs typeface="Roboto"/>
              <a:sym typeface="Roboto"/>
            </a:endParaRPr>
          </a:p>
          <a:p>
            <a:pPr indent="-381000" lvl="1" marL="1371600" rtl="0" algn="l">
              <a:spcBef>
                <a:spcPts val="0"/>
              </a:spcBef>
              <a:spcAft>
                <a:spcPts val="0"/>
              </a:spcAft>
              <a:buSzPts val="2400"/>
              <a:buFont typeface="Roboto"/>
              <a:buChar char="○"/>
            </a:pPr>
            <a:r>
              <a:rPr b="1" lang="en-GB" sz="2400">
                <a:solidFill>
                  <a:schemeClr val="accent1"/>
                </a:solidFill>
                <a:latin typeface="Roboto"/>
                <a:ea typeface="Roboto"/>
                <a:cs typeface="Roboto"/>
                <a:sym typeface="Roboto"/>
              </a:rPr>
              <a:t>2,417</a:t>
            </a:r>
            <a:r>
              <a:rPr b="1" lang="en-GB" sz="2400">
                <a:latin typeface="Roboto"/>
                <a:ea typeface="Roboto"/>
                <a:cs typeface="Roboto"/>
                <a:sym typeface="Roboto"/>
              </a:rPr>
              <a:t> Dialogs collected</a:t>
            </a:r>
            <a:endParaRPr b="1" sz="2400">
              <a:latin typeface="Roboto"/>
              <a:ea typeface="Roboto"/>
              <a:cs typeface="Roboto"/>
              <a:sym typeface="Roboto"/>
            </a:endParaRPr>
          </a:p>
          <a:p>
            <a:pPr indent="-381000" lvl="1" marL="1371600" rtl="0" algn="l">
              <a:spcBef>
                <a:spcPts val="0"/>
              </a:spcBef>
              <a:spcAft>
                <a:spcPts val="0"/>
              </a:spcAft>
              <a:buSzPts val="2400"/>
              <a:buFont typeface="Roboto"/>
              <a:buChar char="○"/>
            </a:pPr>
            <a:r>
              <a:rPr b="1" lang="en-GB" sz="2400">
                <a:solidFill>
                  <a:schemeClr val="accent1"/>
                </a:solidFill>
                <a:latin typeface="Roboto"/>
                <a:ea typeface="Roboto"/>
                <a:cs typeface="Roboto"/>
                <a:sym typeface="Roboto"/>
              </a:rPr>
              <a:t>3,744 </a:t>
            </a:r>
            <a:r>
              <a:rPr b="1" lang="en-GB" sz="2400">
                <a:latin typeface="Roboto"/>
                <a:ea typeface="Roboto"/>
                <a:cs typeface="Roboto"/>
                <a:sym typeface="Roboto"/>
              </a:rPr>
              <a:t>Dark Patterns detected.</a:t>
            </a:r>
            <a:endParaRPr b="1" sz="2400">
              <a:latin typeface="Roboto"/>
              <a:ea typeface="Roboto"/>
              <a:cs typeface="Roboto"/>
              <a:sym typeface="Roboto"/>
            </a:endParaRPr>
          </a:p>
        </p:txBody>
      </p:sp>
      <p:cxnSp>
        <p:nvCxnSpPr>
          <p:cNvPr id="184" name="Google Shape;184;p26"/>
          <p:cNvCxnSpPr/>
          <p:nvPr/>
        </p:nvCxnSpPr>
        <p:spPr>
          <a:xfrm>
            <a:off x="1285500" y="862650"/>
            <a:ext cx="6441000" cy="0"/>
          </a:xfrm>
          <a:prstGeom prst="straightConnector1">
            <a:avLst/>
          </a:prstGeom>
          <a:noFill/>
          <a:ln cap="flat" cmpd="sng" w="9525">
            <a:solidFill>
              <a:schemeClr val="dk2"/>
            </a:solidFill>
            <a:prstDash val="solid"/>
            <a:round/>
            <a:headEnd len="med" w="med" type="none"/>
            <a:tailEnd len="med" w="med" type="none"/>
          </a:ln>
        </p:spPr>
      </p:cxnSp>
      <p:pic>
        <p:nvPicPr>
          <p:cNvPr id="185" name="Google Shape;185;p26"/>
          <p:cNvPicPr preferRelativeResize="0"/>
          <p:nvPr/>
        </p:nvPicPr>
        <p:blipFill rotWithShape="1">
          <a:blip r:embed="rId3">
            <a:alphaModFix/>
          </a:blip>
          <a:srcRect b="0" l="0" r="74000" t="0"/>
          <a:stretch/>
        </p:blipFill>
        <p:spPr>
          <a:xfrm>
            <a:off x="7863975" y="3821050"/>
            <a:ext cx="1280025" cy="13224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7"/>
          <p:cNvSpPr txBox="1"/>
          <p:nvPr>
            <p:ph type="ctrTitle"/>
          </p:nvPr>
        </p:nvSpPr>
        <p:spPr>
          <a:xfrm>
            <a:off x="311700" y="277275"/>
            <a:ext cx="8520600" cy="718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b="1" lang="en-GB" sz="3600">
                <a:latin typeface="Roboto"/>
                <a:ea typeface="Roboto"/>
                <a:cs typeface="Roboto"/>
                <a:sym typeface="Roboto"/>
              </a:rPr>
              <a:t>Results</a:t>
            </a:r>
            <a:endParaRPr b="1" sz="3600">
              <a:latin typeface="Roboto"/>
              <a:ea typeface="Roboto"/>
              <a:cs typeface="Roboto"/>
              <a:sym typeface="Roboto"/>
            </a:endParaRPr>
          </a:p>
        </p:txBody>
      </p:sp>
      <p:sp>
        <p:nvSpPr>
          <p:cNvPr id="191" name="Google Shape;191;p27"/>
          <p:cNvSpPr txBox="1"/>
          <p:nvPr>
            <p:ph idx="1" type="subTitle"/>
          </p:nvPr>
        </p:nvSpPr>
        <p:spPr>
          <a:xfrm>
            <a:off x="311700" y="1354758"/>
            <a:ext cx="8520600" cy="3301500"/>
          </a:xfrm>
          <a:prstGeom prst="rect">
            <a:avLst/>
          </a:prstGeom>
        </p:spPr>
        <p:txBody>
          <a:bodyPr anchorCtr="0" anchor="t" bIns="91425" lIns="91425" spcFirstLastPara="1" rIns="91425" wrap="square" tIns="91425">
            <a:normAutofit/>
          </a:bodyPr>
          <a:lstStyle/>
          <a:p>
            <a:pPr indent="-381000" lvl="0" marL="457200" rtl="0" algn="l">
              <a:spcBef>
                <a:spcPts val="0"/>
              </a:spcBef>
              <a:spcAft>
                <a:spcPts val="0"/>
              </a:spcAft>
              <a:buSzPts val="2400"/>
              <a:buFont typeface="Roboto"/>
              <a:buChar char="●"/>
            </a:pPr>
            <a:r>
              <a:rPr b="1" lang="en-GB" sz="2400">
                <a:solidFill>
                  <a:schemeClr val="accent1"/>
                </a:solidFill>
                <a:latin typeface="Roboto"/>
                <a:ea typeface="Roboto"/>
                <a:cs typeface="Roboto"/>
                <a:sym typeface="Roboto"/>
              </a:rPr>
              <a:t>20.9% </a:t>
            </a:r>
            <a:r>
              <a:rPr b="1" lang="en-GB" sz="2400">
                <a:latin typeface="Roboto"/>
                <a:ea typeface="Roboto"/>
                <a:cs typeface="Roboto"/>
                <a:sym typeface="Roboto"/>
              </a:rPr>
              <a:t>of websites display a consent dialog</a:t>
            </a:r>
            <a:endParaRPr b="1" sz="2400">
              <a:latin typeface="Roboto"/>
              <a:ea typeface="Roboto"/>
              <a:cs typeface="Roboto"/>
              <a:sym typeface="Roboto"/>
            </a:endParaRPr>
          </a:p>
        </p:txBody>
      </p:sp>
      <p:cxnSp>
        <p:nvCxnSpPr>
          <p:cNvPr id="192" name="Google Shape;192;p27"/>
          <p:cNvCxnSpPr/>
          <p:nvPr/>
        </p:nvCxnSpPr>
        <p:spPr>
          <a:xfrm>
            <a:off x="1285500" y="862650"/>
            <a:ext cx="6441000" cy="0"/>
          </a:xfrm>
          <a:prstGeom prst="straightConnector1">
            <a:avLst/>
          </a:prstGeom>
          <a:noFill/>
          <a:ln cap="flat" cmpd="sng" w="9525">
            <a:solidFill>
              <a:schemeClr val="dk2"/>
            </a:solidFill>
            <a:prstDash val="solid"/>
            <a:round/>
            <a:headEnd len="med" w="med" type="none"/>
            <a:tailEnd len="med" w="med" type="none"/>
          </a:ln>
        </p:spPr>
      </p:cxnSp>
      <p:pic>
        <p:nvPicPr>
          <p:cNvPr id="193" name="Google Shape;193;p27"/>
          <p:cNvPicPr preferRelativeResize="0"/>
          <p:nvPr/>
        </p:nvPicPr>
        <p:blipFill rotWithShape="1">
          <a:blip r:embed="rId3">
            <a:alphaModFix/>
          </a:blip>
          <a:srcRect b="0" l="0" r="74000" t="0"/>
          <a:stretch/>
        </p:blipFill>
        <p:spPr>
          <a:xfrm>
            <a:off x="7863975" y="3821050"/>
            <a:ext cx="1280025" cy="1322450"/>
          </a:xfrm>
          <a:prstGeom prst="rect">
            <a:avLst/>
          </a:prstGeom>
          <a:noFill/>
          <a:ln>
            <a:noFill/>
          </a:ln>
        </p:spPr>
      </p:pic>
      <p:pic>
        <p:nvPicPr>
          <p:cNvPr id="194" name="Google Shape;194;p27"/>
          <p:cNvPicPr preferRelativeResize="0"/>
          <p:nvPr/>
        </p:nvPicPr>
        <p:blipFill>
          <a:blip r:embed="rId4">
            <a:alphaModFix/>
          </a:blip>
          <a:stretch>
            <a:fillRect/>
          </a:stretch>
        </p:blipFill>
        <p:spPr>
          <a:xfrm>
            <a:off x="2220000" y="2339701"/>
            <a:ext cx="4572000" cy="25434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8"/>
          <p:cNvSpPr txBox="1"/>
          <p:nvPr>
            <p:ph type="ctrTitle"/>
          </p:nvPr>
        </p:nvSpPr>
        <p:spPr>
          <a:xfrm>
            <a:off x="311700" y="277275"/>
            <a:ext cx="8520600" cy="718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b="1" lang="en-GB" sz="3600">
                <a:latin typeface="Roboto"/>
                <a:ea typeface="Roboto"/>
                <a:cs typeface="Roboto"/>
                <a:sym typeface="Roboto"/>
              </a:rPr>
              <a:t>Results</a:t>
            </a:r>
            <a:endParaRPr b="1" sz="3600">
              <a:latin typeface="Roboto"/>
              <a:ea typeface="Roboto"/>
              <a:cs typeface="Roboto"/>
              <a:sym typeface="Roboto"/>
            </a:endParaRPr>
          </a:p>
        </p:txBody>
      </p:sp>
      <p:sp>
        <p:nvSpPr>
          <p:cNvPr id="200" name="Google Shape;200;p28"/>
          <p:cNvSpPr txBox="1"/>
          <p:nvPr>
            <p:ph idx="1" type="subTitle"/>
          </p:nvPr>
        </p:nvSpPr>
        <p:spPr>
          <a:xfrm>
            <a:off x="311700" y="1354758"/>
            <a:ext cx="8520600" cy="3301500"/>
          </a:xfrm>
          <a:prstGeom prst="rect">
            <a:avLst/>
          </a:prstGeom>
        </p:spPr>
        <p:txBody>
          <a:bodyPr anchorCtr="0" anchor="t" bIns="91425" lIns="91425" spcFirstLastPara="1" rIns="91425" wrap="square" tIns="91425">
            <a:normAutofit/>
          </a:bodyPr>
          <a:lstStyle/>
          <a:p>
            <a:pPr indent="-381000" lvl="0" marL="457200" rtl="0" algn="l">
              <a:spcBef>
                <a:spcPts val="0"/>
              </a:spcBef>
              <a:spcAft>
                <a:spcPts val="0"/>
              </a:spcAft>
              <a:buSzPts val="2400"/>
              <a:buFont typeface="Roboto"/>
              <a:buChar char="●"/>
            </a:pPr>
            <a:r>
              <a:rPr b="1" lang="en-GB" sz="2400">
                <a:latin typeface="Roboto"/>
                <a:ea typeface="Roboto"/>
                <a:cs typeface="Roboto"/>
                <a:sym typeface="Roboto"/>
              </a:rPr>
              <a:t>Most common dark pattern was the</a:t>
            </a:r>
            <a:r>
              <a:rPr b="1" lang="en-GB" sz="2400">
                <a:solidFill>
                  <a:schemeClr val="accent1"/>
                </a:solidFill>
                <a:latin typeface="Roboto"/>
                <a:ea typeface="Roboto"/>
                <a:cs typeface="Roboto"/>
                <a:sym typeface="Roboto"/>
              </a:rPr>
              <a:t> “More Options button”</a:t>
            </a:r>
            <a:endParaRPr b="1" sz="2400">
              <a:solidFill>
                <a:schemeClr val="accent1"/>
              </a:solidFill>
              <a:latin typeface="Roboto"/>
              <a:ea typeface="Roboto"/>
              <a:cs typeface="Roboto"/>
              <a:sym typeface="Roboto"/>
            </a:endParaRPr>
          </a:p>
        </p:txBody>
      </p:sp>
      <p:cxnSp>
        <p:nvCxnSpPr>
          <p:cNvPr id="201" name="Google Shape;201;p28"/>
          <p:cNvCxnSpPr/>
          <p:nvPr/>
        </p:nvCxnSpPr>
        <p:spPr>
          <a:xfrm>
            <a:off x="1285500" y="862650"/>
            <a:ext cx="6441000" cy="0"/>
          </a:xfrm>
          <a:prstGeom prst="straightConnector1">
            <a:avLst/>
          </a:prstGeom>
          <a:noFill/>
          <a:ln cap="flat" cmpd="sng" w="9525">
            <a:solidFill>
              <a:schemeClr val="dk2"/>
            </a:solidFill>
            <a:prstDash val="solid"/>
            <a:round/>
            <a:headEnd len="med" w="med" type="none"/>
            <a:tailEnd len="med" w="med" type="none"/>
          </a:ln>
        </p:spPr>
      </p:cxnSp>
      <p:pic>
        <p:nvPicPr>
          <p:cNvPr id="202" name="Google Shape;202;p28"/>
          <p:cNvPicPr preferRelativeResize="0"/>
          <p:nvPr/>
        </p:nvPicPr>
        <p:blipFill rotWithShape="1">
          <a:blip r:embed="rId3">
            <a:alphaModFix/>
          </a:blip>
          <a:srcRect b="0" l="0" r="74000" t="0"/>
          <a:stretch/>
        </p:blipFill>
        <p:spPr>
          <a:xfrm>
            <a:off x="7863975" y="3821050"/>
            <a:ext cx="1280025" cy="1322450"/>
          </a:xfrm>
          <a:prstGeom prst="rect">
            <a:avLst/>
          </a:prstGeom>
          <a:noFill/>
          <a:ln>
            <a:noFill/>
          </a:ln>
        </p:spPr>
      </p:pic>
      <p:pic>
        <p:nvPicPr>
          <p:cNvPr id="203" name="Google Shape;203;p28"/>
          <p:cNvPicPr preferRelativeResize="0"/>
          <p:nvPr/>
        </p:nvPicPr>
        <p:blipFill rotWithShape="1">
          <a:blip r:embed="rId4">
            <a:alphaModFix/>
          </a:blip>
          <a:srcRect b="31024" l="0" r="0" t="0"/>
          <a:stretch/>
        </p:blipFill>
        <p:spPr>
          <a:xfrm>
            <a:off x="2225875" y="2232200"/>
            <a:ext cx="4560250" cy="242405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29"/>
          <p:cNvSpPr txBox="1"/>
          <p:nvPr>
            <p:ph type="ctrTitle"/>
          </p:nvPr>
        </p:nvSpPr>
        <p:spPr>
          <a:xfrm>
            <a:off x="311700" y="277275"/>
            <a:ext cx="8520600" cy="718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b="1" lang="en-GB" sz="3600">
                <a:latin typeface="Roboto"/>
                <a:ea typeface="Roboto"/>
                <a:cs typeface="Roboto"/>
                <a:sym typeface="Roboto"/>
              </a:rPr>
              <a:t>Results</a:t>
            </a:r>
            <a:endParaRPr b="1" sz="3600">
              <a:latin typeface="Roboto"/>
              <a:ea typeface="Roboto"/>
              <a:cs typeface="Roboto"/>
              <a:sym typeface="Roboto"/>
            </a:endParaRPr>
          </a:p>
        </p:txBody>
      </p:sp>
      <p:sp>
        <p:nvSpPr>
          <p:cNvPr id="209" name="Google Shape;209;p29"/>
          <p:cNvSpPr txBox="1"/>
          <p:nvPr>
            <p:ph idx="1" type="subTitle"/>
          </p:nvPr>
        </p:nvSpPr>
        <p:spPr>
          <a:xfrm>
            <a:off x="311700" y="1354758"/>
            <a:ext cx="8520600" cy="3301500"/>
          </a:xfrm>
          <a:prstGeom prst="rect">
            <a:avLst/>
          </a:prstGeom>
        </p:spPr>
        <p:txBody>
          <a:bodyPr anchorCtr="0" anchor="t" bIns="91425" lIns="91425" spcFirstLastPara="1" rIns="91425" wrap="square" tIns="91425">
            <a:normAutofit/>
          </a:bodyPr>
          <a:lstStyle/>
          <a:p>
            <a:pPr indent="-381000" lvl="0" marL="457200" rtl="0" algn="l">
              <a:spcBef>
                <a:spcPts val="0"/>
              </a:spcBef>
              <a:spcAft>
                <a:spcPts val="0"/>
              </a:spcAft>
              <a:buSzPts val="2400"/>
              <a:buFont typeface="Roboto"/>
              <a:buChar char="●"/>
            </a:pPr>
            <a:r>
              <a:rPr b="1" lang="en-GB" sz="2400">
                <a:latin typeface="Roboto"/>
                <a:ea typeface="Roboto"/>
                <a:cs typeface="Roboto"/>
                <a:sym typeface="Roboto"/>
              </a:rPr>
              <a:t>Less popular websites are more likely to only allow users to </a:t>
            </a:r>
            <a:r>
              <a:rPr b="1" lang="en-GB" sz="2400">
                <a:solidFill>
                  <a:srgbClr val="6AA84F"/>
                </a:solidFill>
                <a:latin typeface="Roboto"/>
                <a:ea typeface="Roboto"/>
                <a:cs typeface="Roboto"/>
                <a:sym typeface="Roboto"/>
              </a:rPr>
              <a:t>Accept</a:t>
            </a:r>
            <a:r>
              <a:rPr b="1" lang="en-GB" sz="2400">
                <a:latin typeface="Roboto"/>
                <a:ea typeface="Roboto"/>
                <a:cs typeface="Roboto"/>
                <a:sym typeface="Roboto"/>
              </a:rPr>
              <a:t> cookies</a:t>
            </a:r>
            <a:endParaRPr b="1" sz="2400">
              <a:latin typeface="Roboto"/>
              <a:ea typeface="Roboto"/>
              <a:cs typeface="Roboto"/>
              <a:sym typeface="Roboto"/>
            </a:endParaRPr>
          </a:p>
          <a:p>
            <a:pPr indent="-381000" lvl="0" marL="457200" rtl="0" algn="l">
              <a:spcBef>
                <a:spcPts val="0"/>
              </a:spcBef>
              <a:spcAft>
                <a:spcPts val="0"/>
              </a:spcAft>
              <a:buSzPts val="2400"/>
              <a:buFont typeface="Roboto"/>
              <a:buChar char="●"/>
            </a:pPr>
            <a:r>
              <a:rPr b="1" lang="en-GB" sz="2400">
                <a:latin typeface="Roboto"/>
                <a:ea typeface="Roboto"/>
                <a:cs typeface="Roboto"/>
                <a:sym typeface="Roboto"/>
              </a:rPr>
              <a:t>More popular website are likely to highlight the </a:t>
            </a:r>
            <a:r>
              <a:rPr b="1" lang="en-GB" sz="2400">
                <a:solidFill>
                  <a:srgbClr val="6AA84F"/>
                </a:solidFill>
                <a:latin typeface="Roboto"/>
                <a:ea typeface="Roboto"/>
                <a:cs typeface="Roboto"/>
                <a:sym typeface="Roboto"/>
              </a:rPr>
              <a:t>Accept</a:t>
            </a:r>
            <a:r>
              <a:rPr b="1" lang="en-GB" sz="2400">
                <a:latin typeface="Roboto"/>
                <a:ea typeface="Roboto"/>
                <a:cs typeface="Roboto"/>
                <a:sym typeface="Roboto"/>
              </a:rPr>
              <a:t> button over the </a:t>
            </a:r>
            <a:r>
              <a:rPr b="1" lang="en-GB" sz="2400">
                <a:solidFill>
                  <a:srgbClr val="CC0000"/>
                </a:solidFill>
                <a:latin typeface="Roboto"/>
                <a:ea typeface="Roboto"/>
                <a:cs typeface="Roboto"/>
                <a:sym typeface="Roboto"/>
              </a:rPr>
              <a:t>Reject</a:t>
            </a:r>
            <a:r>
              <a:rPr b="1" lang="en-GB" sz="2400">
                <a:latin typeface="Roboto"/>
                <a:ea typeface="Roboto"/>
                <a:cs typeface="Roboto"/>
                <a:sym typeface="Roboto"/>
              </a:rPr>
              <a:t> button.</a:t>
            </a:r>
            <a:endParaRPr b="1" sz="2400">
              <a:latin typeface="Roboto"/>
              <a:ea typeface="Roboto"/>
              <a:cs typeface="Roboto"/>
              <a:sym typeface="Roboto"/>
            </a:endParaRPr>
          </a:p>
        </p:txBody>
      </p:sp>
      <p:cxnSp>
        <p:nvCxnSpPr>
          <p:cNvPr id="210" name="Google Shape;210;p29"/>
          <p:cNvCxnSpPr/>
          <p:nvPr/>
        </p:nvCxnSpPr>
        <p:spPr>
          <a:xfrm>
            <a:off x="1285500" y="862650"/>
            <a:ext cx="6441000" cy="0"/>
          </a:xfrm>
          <a:prstGeom prst="straightConnector1">
            <a:avLst/>
          </a:prstGeom>
          <a:noFill/>
          <a:ln cap="flat" cmpd="sng" w="9525">
            <a:solidFill>
              <a:schemeClr val="dk2"/>
            </a:solidFill>
            <a:prstDash val="solid"/>
            <a:round/>
            <a:headEnd len="med" w="med" type="none"/>
            <a:tailEnd len="med" w="med" type="none"/>
          </a:ln>
        </p:spPr>
      </p:cxnSp>
      <p:pic>
        <p:nvPicPr>
          <p:cNvPr id="211" name="Google Shape;211;p29"/>
          <p:cNvPicPr preferRelativeResize="0"/>
          <p:nvPr/>
        </p:nvPicPr>
        <p:blipFill rotWithShape="1">
          <a:blip r:embed="rId3">
            <a:alphaModFix/>
          </a:blip>
          <a:srcRect b="0" l="0" r="74000" t="0"/>
          <a:stretch/>
        </p:blipFill>
        <p:spPr>
          <a:xfrm>
            <a:off x="7863975" y="3821050"/>
            <a:ext cx="1280025" cy="1322450"/>
          </a:xfrm>
          <a:prstGeom prst="rect">
            <a:avLst/>
          </a:prstGeom>
          <a:noFill/>
          <a:ln>
            <a:noFill/>
          </a:ln>
        </p:spPr>
      </p:pic>
      <p:pic>
        <p:nvPicPr>
          <p:cNvPr id="212" name="Google Shape;212;p29"/>
          <p:cNvPicPr preferRelativeResize="0"/>
          <p:nvPr/>
        </p:nvPicPr>
        <p:blipFill>
          <a:blip r:embed="rId4">
            <a:alphaModFix/>
          </a:blip>
          <a:stretch>
            <a:fillRect/>
          </a:stretch>
        </p:blipFill>
        <p:spPr>
          <a:xfrm>
            <a:off x="1285500" y="3193814"/>
            <a:ext cx="6441000" cy="43719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0"/>
          <p:cNvSpPr txBox="1"/>
          <p:nvPr>
            <p:ph type="ctrTitle"/>
          </p:nvPr>
        </p:nvSpPr>
        <p:spPr>
          <a:xfrm>
            <a:off x="311700" y="277275"/>
            <a:ext cx="8520600" cy="718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b="1" lang="en-GB" sz="3600">
                <a:latin typeface="Roboto"/>
                <a:ea typeface="Roboto"/>
                <a:cs typeface="Roboto"/>
                <a:sym typeface="Roboto"/>
              </a:rPr>
              <a:t>Summary</a:t>
            </a:r>
            <a:endParaRPr b="1" sz="3600">
              <a:latin typeface="Roboto"/>
              <a:ea typeface="Roboto"/>
              <a:cs typeface="Roboto"/>
              <a:sym typeface="Roboto"/>
            </a:endParaRPr>
          </a:p>
        </p:txBody>
      </p:sp>
      <p:sp>
        <p:nvSpPr>
          <p:cNvPr id="218" name="Google Shape;218;p30"/>
          <p:cNvSpPr txBox="1"/>
          <p:nvPr>
            <p:ph idx="1" type="subTitle"/>
          </p:nvPr>
        </p:nvSpPr>
        <p:spPr>
          <a:xfrm>
            <a:off x="311700" y="1354758"/>
            <a:ext cx="8520600" cy="3301500"/>
          </a:xfrm>
          <a:prstGeom prst="rect">
            <a:avLst/>
          </a:prstGeom>
        </p:spPr>
        <p:txBody>
          <a:bodyPr anchorCtr="0" anchor="t" bIns="91425" lIns="91425" spcFirstLastPara="1" rIns="91425" wrap="square" tIns="91425">
            <a:normAutofit/>
          </a:bodyPr>
          <a:lstStyle/>
          <a:p>
            <a:pPr indent="-381000" lvl="0" marL="457200" rtl="0" algn="l">
              <a:spcBef>
                <a:spcPts val="0"/>
              </a:spcBef>
              <a:spcAft>
                <a:spcPts val="0"/>
              </a:spcAft>
              <a:buSzPts val="2400"/>
              <a:buFont typeface="Roboto"/>
              <a:buChar char="●"/>
            </a:pPr>
            <a:r>
              <a:rPr b="1" lang="en-GB" sz="2400">
                <a:latin typeface="Roboto"/>
                <a:ea typeface="Roboto"/>
                <a:cs typeface="Roboto"/>
                <a:sym typeface="Roboto"/>
              </a:rPr>
              <a:t>DarkDialogs: </a:t>
            </a:r>
            <a:r>
              <a:rPr b="1" lang="en-GB" sz="2400">
                <a:latin typeface="Roboto"/>
                <a:ea typeface="Roboto"/>
                <a:cs typeface="Roboto"/>
                <a:sym typeface="Roboto"/>
              </a:rPr>
              <a:t>Automated system to detect </a:t>
            </a:r>
            <a:r>
              <a:rPr b="1" lang="en-GB" sz="2400">
                <a:solidFill>
                  <a:schemeClr val="accent1"/>
                </a:solidFill>
                <a:latin typeface="Roboto"/>
                <a:ea typeface="Roboto"/>
                <a:cs typeface="Roboto"/>
                <a:sym typeface="Roboto"/>
              </a:rPr>
              <a:t>dark patterns </a:t>
            </a:r>
            <a:r>
              <a:rPr b="1" lang="en-GB" sz="2400">
                <a:latin typeface="Roboto"/>
                <a:ea typeface="Roboto"/>
                <a:cs typeface="Roboto"/>
                <a:sym typeface="Roboto"/>
              </a:rPr>
              <a:t>on </a:t>
            </a:r>
            <a:r>
              <a:rPr b="1" lang="en-GB" sz="2400">
                <a:solidFill>
                  <a:schemeClr val="accent1"/>
                </a:solidFill>
                <a:latin typeface="Roboto"/>
                <a:ea typeface="Roboto"/>
                <a:cs typeface="Roboto"/>
                <a:sym typeface="Roboto"/>
              </a:rPr>
              <a:t>consent dialogs</a:t>
            </a:r>
            <a:endParaRPr b="1" sz="2400">
              <a:solidFill>
                <a:schemeClr val="accent1"/>
              </a:solidFill>
              <a:latin typeface="Roboto"/>
              <a:ea typeface="Roboto"/>
              <a:cs typeface="Roboto"/>
              <a:sym typeface="Roboto"/>
            </a:endParaRPr>
          </a:p>
          <a:p>
            <a:pPr indent="-381000" lvl="0" marL="457200" rtl="0" algn="l">
              <a:spcBef>
                <a:spcPts val="0"/>
              </a:spcBef>
              <a:spcAft>
                <a:spcPts val="0"/>
              </a:spcAft>
              <a:buSzPts val="2400"/>
              <a:buFont typeface="Roboto"/>
              <a:buChar char="●"/>
            </a:pPr>
            <a:r>
              <a:rPr b="1" lang="en-GB" sz="2400">
                <a:latin typeface="Roboto"/>
                <a:ea typeface="Roboto"/>
                <a:cs typeface="Roboto"/>
                <a:sym typeface="Roboto"/>
              </a:rPr>
              <a:t>Analysed 10,000+ websites </a:t>
            </a:r>
            <a:endParaRPr b="1" sz="2400">
              <a:latin typeface="Roboto"/>
              <a:ea typeface="Roboto"/>
              <a:cs typeface="Roboto"/>
              <a:sym typeface="Roboto"/>
            </a:endParaRPr>
          </a:p>
          <a:p>
            <a:pPr indent="-381000" lvl="0" marL="457200" rtl="0" algn="l">
              <a:spcBef>
                <a:spcPts val="0"/>
              </a:spcBef>
              <a:spcAft>
                <a:spcPts val="0"/>
              </a:spcAft>
              <a:buSzPts val="2400"/>
              <a:buFont typeface="Roboto"/>
              <a:buChar char="●"/>
            </a:pPr>
            <a:r>
              <a:rPr b="1" lang="en-GB" sz="2400">
                <a:latin typeface="Roboto"/>
                <a:ea typeface="Roboto"/>
                <a:cs typeface="Roboto"/>
                <a:sym typeface="Roboto"/>
              </a:rPr>
              <a:t>Detects 10 different dark patterns at 99% accuracy</a:t>
            </a:r>
            <a:endParaRPr b="1" sz="2400">
              <a:latin typeface="Roboto"/>
              <a:ea typeface="Roboto"/>
              <a:cs typeface="Roboto"/>
              <a:sym typeface="Roboto"/>
            </a:endParaRPr>
          </a:p>
          <a:p>
            <a:pPr indent="-381000" lvl="0" marL="457200" rtl="0" algn="l">
              <a:spcBef>
                <a:spcPts val="0"/>
              </a:spcBef>
              <a:spcAft>
                <a:spcPts val="0"/>
              </a:spcAft>
              <a:buSzPts val="2400"/>
              <a:buFont typeface="Roboto"/>
              <a:buChar char="●"/>
            </a:pPr>
            <a:r>
              <a:rPr b="1" lang="en-GB" sz="2400">
                <a:latin typeface="Roboto"/>
                <a:ea typeface="Roboto"/>
                <a:cs typeface="Roboto"/>
                <a:sym typeface="Roboto"/>
              </a:rPr>
              <a:t>Get Dark Dialogs: </a:t>
            </a:r>
            <a:r>
              <a:rPr b="1" lang="en-GB" sz="2400" u="sng">
                <a:solidFill>
                  <a:schemeClr val="accent5"/>
                </a:solidFill>
                <a:latin typeface="Roboto"/>
                <a:ea typeface="Roboto"/>
                <a:cs typeface="Roboto"/>
                <a:sym typeface="Roboto"/>
                <a:hlinkClick r:id="rId3">
                  <a:extLst>
                    <a:ext uri="{A12FA001-AC4F-418D-AE19-62706E023703}">
                      <ahyp:hlinkClr val="tx"/>
                    </a:ext>
                  </a:extLst>
                </a:hlinkClick>
              </a:rPr>
              <a:t>https://github.com/DarkDialogs/OpenScience</a:t>
            </a:r>
            <a:endParaRPr b="1" sz="2400">
              <a:latin typeface="Roboto"/>
              <a:ea typeface="Roboto"/>
              <a:cs typeface="Roboto"/>
              <a:sym typeface="Roboto"/>
            </a:endParaRPr>
          </a:p>
        </p:txBody>
      </p:sp>
      <p:cxnSp>
        <p:nvCxnSpPr>
          <p:cNvPr id="219" name="Google Shape;219;p30"/>
          <p:cNvCxnSpPr/>
          <p:nvPr/>
        </p:nvCxnSpPr>
        <p:spPr>
          <a:xfrm>
            <a:off x="1285500" y="862650"/>
            <a:ext cx="6441000" cy="0"/>
          </a:xfrm>
          <a:prstGeom prst="straightConnector1">
            <a:avLst/>
          </a:prstGeom>
          <a:noFill/>
          <a:ln cap="flat" cmpd="sng" w="9525">
            <a:solidFill>
              <a:schemeClr val="dk2"/>
            </a:solidFill>
            <a:prstDash val="solid"/>
            <a:round/>
            <a:headEnd len="med" w="med" type="none"/>
            <a:tailEnd len="med" w="med" type="none"/>
          </a:ln>
        </p:spPr>
      </p:cxnSp>
      <p:pic>
        <p:nvPicPr>
          <p:cNvPr id="220" name="Google Shape;220;p30"/>
          <p:cNvPicPr preferRelativeResize="0"/>
          <p:nvPr/>
        </p:nvPicPr>
        <p:blipFill rotWithShape="1">
          <a:blip r:embed="rId4">
            <a:alphaModFix/>
          </a:blip>
          <a:srcRect b="0" l="0" r="74000" t="0"/>
          <a:stretch/>
        </p:blipFill>
        <p:spPr>
          <a:xfrm>
            <a:off x="7863975" y="3821050"/>
            <a:ext cx="1280025" cy="13224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1"/>
          <p:cNvSpPr txBox="1"/>
          <p:nvPr>
            <p:ph type="ctrTitle"/>
          </p:nvPr>
        </p:nvSpPr>
        <p:spPr>
          <a:xfrm>
            <a:off x="311700" y="277275"/>
            <a:ext cx="8520600" cy="718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b="1" lang="en-GB" sz="3600">
                <a:latin typeface="Roboto"/>
                <a:ea typeface="Roboto"/>
                <a:cs typeface="Roboto"/>
                <a:sym typeface="Roboto"/>
              </a:rPr>
              <a:t>Thank you!</a:t>
            </a:r>
            <a:endParaRPr b="1" sz="3600">
              <a:latin typeface="Roboto"/>
              <a:ea typeface="Roboto"/>
              <a:cs typeface="Roboto"/>
              <a:sym typeface="Roboto"/>
            </a:endParaRPr>
          </a:p>
        </p:txBody>
      </p:sp>
      <p:sp>
        <p:nvSpPr>
          <p:cNvPr id="226" name="Google Shape;226;p31"/>
          <p:cNvSpPr txBox="1"/>
          <p:nvPr>
            <p:ph idx="1" type="subTitle"/>
          </p:nvPr>
        </p:nvSpPr>
        <p:spPr>
          <a:xfrm>
            <a:off x="311700" y="1354758"/>
            <a:ext cx="8520600" cy="3301500"/>
          </a:xfrm>
          <a:prstGeom prst="rect">
            <a:avLst/>
          </a:prstGeom>
        </p:spPr>
        <p:txBody>
          <a:bodyPr anchorCtr="0" anchor="t" bIns="91425" lIns="91425" spcFirstLastPara="1" rIns="91425" wrap="square" tIns="91425">
            <a:normAutofit/>
          </a:bodyPr>
          <a:lstStyle/>
          <a:p>
            <a:pPr indent="-381000" lvl="0" marL="457200" rtl="0" algn="l">
              <a:spcBef>
                <a:spcPts val="0"/>
              </a:spcBef>
              <a:spcAft>
                <a:spcPts val="0"/>
              </a:spcAft>
              <a:buSzPts val="2400"/>
              <a:buFont typeface="Roboto"/>
              <a:buChar char="●"/>
            </a:pPr>
            <a:r>
              <a:rPr b="1" lang="en-GB" sz="2400">
                <a:latin typeface="Roboto"/>
                <a:ea typeface="Roboto"/>
                <a:cs typeface="Roboto"/>
                <a:sym typeface="Roboto"/>
              </a:rPr>
              <a:t>Kami Vaniea and Daniel Woods</a:t>
            </a:r>
            <a:endParaRPr b="1" sz="2400">
              <a:latin typeface="Roboto"/>
              <a:ea typeface="Roboto"/>
              <a:cs typeface="Roboto"/>
              <a:sym typeface="Roboto"/>
            </a:endParaRPr>
          </a:p>
          <a:p>
            <a:pPr indent="-381000" lvl="0" marL="457200" rtl="0" algn="l">
              <a:spcBef>
                <a:spcPts val="0"/>
              </a:spcBef>
              <a:spcAft>
                <a:spcPts val="0"/>
              </a:spcAft>
              <a:buSzPts val="2400"/>
              <a:buFont typeface="Roboto"/>
              <a:buChar char="●"/>
            </a:pPr>
            <a:r>
              <a:rPr b="1" lang="en-GB" sz="2400">
                <a:latin typeface="Roboto"/>
                <a:ea typeface="Roboto"/>
                <a:cs typeface="Roboto"/>
                <a:sym typeface="Roboto"/>
              </a:rPr>
              <a:t>Laboratory for Foundations of Computer Science</a:t>
            </a:r>
            <a:endParaRPr b="1" sz="2400">
              <a:latin typeface="Roboto"/>
              <a:ea typeface="Roboto"/>
              <a:cs typeface="Roboto"/>
              <a:sym typeface="Roboto"/>
            </a:endParaRPr>
          </a:p>
          <a:p>
            <a:pPr indent="-381000" lvl="0" marL="457200" rtl="0" algn="l">
              <a:spcBef>
                <a:spcPts val="0"/>
              </a:spcBef>
              <a:spcAft>
                <a:spcPts val="0"/>
              </a:spcAft>
              <a:buSzPts val="2400"/>
              <a:buFont typeface="Roboto"/>
              <a:buChar char="●"/>
            </a:pPr>
            <a:r>
              <a:rPr b="1" lang="en-GB" sz="2400">
                <a:latin typeface="Roboto"/>
                <a:ea typeface="Roboto"/>
                <a:cs typeface="Roboto"/>
                <a:sym typeface="Roboto"/>
              </a:rPr>
              <a:t>Euro S&amp;P 2023</a:t>
            </a:r>
            <a:endParaRPr b="1" sz="2400">
              <a:latin typeface="Roboto"/>
              <a:ea typeface="Roboto"/>
              <a:cs typeface="Roboto"/>
              <a:sym typeface="Roboto"/>
            </a:endParaRPr>
          </a:p>
          <a:p>
            <a:pPr indent="-381000" lvl="0" marL="457200" rtl="0" algn="l">
              <a:spcBef>
                <a:spcPts val="0"/>
              </a:spcBef>
              <a:spcAft>
                <a:spcPts val="0"/>
              </a:spcAft>
              <a:buSzPts val="2400"/>
              <a:buFont typeface="Roboto"/>
              <a:buChar char="●"/>
            </a:pPr>
            <a:r>
              <a:rPr b="1" lang="en-GB" sz="2400">
                <a:latin typeface="Roboto"/>
                <a:ea typeface="Roboto"/>
                <a:cs typeface="Roboto"/>
                <a:sym typeface="Roboto"/>
              </a:rPr>
              <a:t>Get Dark Dialogs: </a:t>
            </a:r>
            <a:r>
              <a:rPr b="1" lang="en-GB" sz="2400" u="sng">
                <a:solidFill>
                  <a:schemeClr val="accent5"/>
                </a:solidFill>
                <a:latin typeface="Roboto"/>
                <a:ea typeface="Roboto"/>
                <a:cs typeface="Roboto"/>
                <a:sym typeface="Roboto"/>
                <a:hlinkClick r:id="rId3">
                  <a:extLst>
                    <a:ext uri="{A12FA001-AC4F-418D-AE19-62706E023703}">
                      <ahyp:hlinkClr val="tx"/>
                    </a:ext>
                  </a:extLst>
                </a:hlinkClick>
              </a:rPr>
              <a:t>https://github.com/DarkDialogs/OpenScience</a:t>
            </a:r>
            <a:endParaRPr b="1" sz="2400">
              <a:latin typeface="Roboto"/>
              <a:ea typeface="Roboto"/>
              <a:cs typeface="Roboto"/>
              <a:sym typeface="Roboto"/>
            </a:endParaRPr>
          </a:p>
        </p:txBody>
      </p:sp>
      <p:cxnSp>
        <p:nvCxnSpPr>
          <p:cNvPr id="227" name="Google Shape;227;p31"/>
          <p:cNvCxnSpPr/>
          <p:nvPr/>
        </p:nvCxnSpPr>
        <p:spPr>
          <a:xfrm>
            <a:off x="1285500" y="862650"/>
            <a:ext cx="6441000" cy="0"/>
          </a:xfrm>
          <a:prstGeom prst="straightConnector1">
            <a:avLst/>
          </a:prstGeom>
          <a:noFill/>
          <a:ln cap="flat" cmpd="sng" w="9525">
            <a:solidFill>
              <a:schemeClr val="dk2"/>
            </a:solidFill>
            <a:prstDash val="solid"/>
            <a:round/>
            <a:headEnd len="med" w="med" type="none"/>
            <a:tailEnd len="med" w="med" type="none"/>
          </a:ln>
        </p:spPr>
      </p:cxnSp>
      <p:pic>
        <p:nvPicPr>
          <p:cNvPr id="228" name="Google Shape;228;p31"/>
          <p:cNvPicPr preferRelativeResize="0"/>
          <p:nvPr/>
        </p:nvPicPr>
        <p:blipFill>
          <a:blip r:embed="rId4">
            <a:alphaModFix/>
          </a:blip>
          <a:stretch>
            <a:fillRect/>
          </a:stretch>
        </p:blipFill>
        <p:spPr>
          <a:xfrm>
            <a:off x="2044330" y="3682050"/>
            <a:ext cx="4923343" cy="1322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type="ctrTitle"/>
          </p:nvPr>
        </p:nvSpPr>
        <p:spPr>
          <a:xfrm>
            <a:off x="311700" y="277275"/>
            <a:ext cx="8520600" cy="718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b="1" lang="en-GB" sz="3600">
                <a:latin typeface="Roboto"/>
                <a:ea typeface="Roboto"/>
                <a:cs typeface="Roboto"/>
                <a:sym typeface="Roboto"/>
              </a:rPr>
              <a:t>Consent </a:t>
            </a:r>
            <a:r>
              <a:rPr b="1" lang="en-GB" sz="3600">
                <a:latin typeface="Roboto"/>
                <a:ea typeface="Roboto"/>
                <a:cs typeface="Roboto"/>
                <a:sym typeface="Roboto"/>
              </a:rPr>
              <a:t>Dialogs</a:t>
            </a:r>
            <a:endParaRPr b="1" sz="3600">
              <a:latin typeface="Roboto"/>
              <a:ea typeface="Roboto"/>
              <a:cs typeface="Roboto"/>
              <a:sym typeface="Roboto"/>
            </a:endParaRPr>
          </a:p>
        </p:txBody>
      </p:sp>
      <p:sp>
        <p:nvSpPr>
          <p:cNvPr id="63" name="Google Shape;63;p14"/>
          <p:cNvSpPr txBox="1"/>
          <p:nvPr>
            <p:ph idx="1" type="subTitle"/>
          </p:nvPr>
        </p:nvSpPr>
        <p:spPr>
          <a:xfrm>
            <a:off x="311700" y="1354758"/>
            <a:ext cx="8520600" cy="3301500"/>
          </a:xfrm>
          <a:prstGeom prst="rect">
            <a:avLst/>
          </a:prstGeom>
        </p:spPr>
        <p:txBody>
          <a:bodyPr anchorCtr="0" anchor="t" bIns="91425" lIns="91425" spcFirstLastPara="1" rIns="91425" wrap="square" tIns="91425">
            <a:normAutofit/>
          </a:bodyPr>
          <a:lstStyle/>
          <a:p>
            <a:pPr indent="-381000" lvl="0" marL="457200" rtl="0" algn="l">
              <a:spcBef>
                <a:spcPts val="0"/>
              </a:spcBef>
              <a:spcAft>
                <a:spcPts val="0"/>
              </a:spcAft>
              <a:buSzPts val="2400"/>
              <a:buFont typeface="Roboto"/>
              <a:buChar char="●"/>
            </a:pPr>
            <a:r>
              <a:rPr b="1" lang="en-GB" sz="2400">
                <a:solidFill>
                  <a:schemeClr val="accent1"/>
                </a:solidFill>
                <a:latin typeface="Roboto"/>
                <a:ea typeface="Roboto"/>
                <a:cs typeface="Roboto"/>
                <a:sym typeface="Roboto"/>
              </a:rPr>
              <a:t>Consent dialogs:</a:t>
            </a:r>
            <a:r>
              <a:rPr b="1" lang="en-GB" sz="2400">
                <a:latin typeface="Roboto"/>
                <a:ea typeface="Roboto"/>
                <a:cs typeface="Roboto"/>
                <a:sym typeface="Roboto"/>
              </a:rPr>
              <a:t> Website pop-up</a:t>
            </a:r>
            <a:r>
              <a:rPr b="1" lang="en-GB" sz="2400">
                <a:latin typeface="Roboto"/>
                <a:ea typeface="Roboto"/>
                <a:cs typeface="Roboto"/>
                <a:sym typeface="Roboto"/>
              </a:rPr>
              <a:t>s</a:t>
            </a:r>
            <a:r>
              <a:rPr b="1" lang="en-GB" sz="2400">
                <a:latin typeface="Roboto"/>
                <a:ea typeface="Roboto"/>
                <a:cs typeface="Roboto"/>
                <a:sym typeface="Roboto"/>
              </a:rPr>
              <a:t> that allow users to express privacy preferences regarding how a website and its partners process the user’s personal data.</a:t>
            </a:r>
            <a:endParaRPr b="1" sz="2400">
              <a:latin typeface="Roboto"/>
              <a:ea typeface="Roboto"/>
              <a:cs typeface="Roboto"/>
              <a:sym typeface="Roboto"/>
            </a:endParaRPr>
          </a:p>
          <a:p>
            <a:pPr indent="0" lvl="0" marL="457200" rtl="0" algn="l">
              <a:spcBef>
                <a:spcPts val="0"/>
              </a:spcBef>
              <a:spcAft>
                <a:spcPts val="0"/>
              </a:spcAft>
              <a:buNone/>
            </a:pPr>
            <a:r>
              <a:t/>
            </a:r>
            <a:endParaRPr b="1" sz="2400">
              <a:latin typeface="Roboto"/>
              <a:ea typeface="Roboto"/>
              <a:cs typeface="Roboto"/>
              <a:sym typeface="Roboto"/>
            </a:endParaRPr>
          </a:p>
        </p:txBody>
      </p:sp>
      <p:cxnSp>
        <p:nvCxnSpPr>
          <p:cNvPr id="64" name="Google Shape;64;p14"/>
          <p:cNvCxnSpPr/>
          <p:nvPr/>
        </p:nvCxnSpPr>
        <p:spPr>
          <a:xfrm>
            <a:off x="1285500" y="862650"/>
            <a:ext cx="6441000" cy="0"/>
          </a:xfrm>
          <a:prstGeom prst="straightConnector1">
            <a:avLst/>
          </a:prstGeom>
          <a:noFill/>
          <a:ln cap="flat" cmpd="sng" w="9525">
            <a:solidFill>
              <a:schemeClr val="dk2"/>
            </a:solidFill>
            <a:prstDash val="solid"/>
            <a:round/>
            <a:headEnd len="med" w="med" type="none"/>
            <a:tailEnd len="med" w="med" type="none"/>
          </a:ln>
        </p:spPr>
      </p:cxnSp>
      <p:pic>
        <p:nvPicPr>
          <p:cNvPr id="65" name="Google Shape;65;p14"/>
          <p:cNvPicPr preferRelativeResize="0"/>
          <p:nvPr/>
        </p:nvPicPr>
        <p:blipFill rotWithShape="1">
          <a:blip r:embed="rId3">
            <a:alphaModFix/>
          </a:blip>
          <a:srcRect b="0" l="0" r="74000" t="0"/>
          <a:stretch/>
        </p:blipFill>
        <p:spPr>
          <a:xfrm>
            <a:off x="7863975" y="3821050"/>
            <a:ext cx="1280025" cy="1322450"/>
          </a:xfrm>
          <a:prstGeom prst="rect">
            <a:avLst/>
          </a:prstGeom>
          <a:noFill/>
          <a:ln>
            <a:noFill/>
          </a:ln>
        </p:spPr>
      </p:pic>
      <p:pic>
        <p:nvPicPr>
          <p:cNvPr id="66" name="Google Shape;66;p14"/>
          <p:cNvPicPr preferRelativeResize="0"/>
          <p:nvPr/>
        </p:nvPicPr>
        <p:blipFill>
          <a:blip r:embed="rId4">
            <a:alphaModFix/>
          </a:blip>
          <a:stretch>
            <a:fillRect/>
          </a:stretch>
        </p:blipFill>
        <p:spPr>
          <a:xfrm>
            <a:off x="2982538" y="2737075"/>
            <a:ext cx="3046912" cy="2176350"/>
          </a:xfrm>
          <a:prstGeom prst="rect">
            <a:avLst/>
          </a:prstGeom>
          <a:noFill/>
          <a:ln cap="flat" cmpd="sng" w="38100">
            <a:solidFill>
              <a:schemeClr val="accent1"/>
            </a:solidFill>
            <a:prstDash val="solid"/>
            <a:round/>
            <a:headEnd len="sm" w="sm" type="none"/>
            <a:tailEnd len="sm" w="sm" type="none"/>
          </a:ln>
        </p:spPr>
      </p:pic>
      <p:sp>
        <p:nvSpPr>
          <p:cNvPr id="67" name="Google Shape;67;p14"/>
          <p:cNvSpPr txBox="1"/>
          <p:nvPr/>
        </p:nvSpPr>
        <p:spPr>
          <a:xfrm>
            <a:off x="6104763" y="4656250"/>
            <a:ext cx="1683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dk2"/>
                </a:solidFill>
                <a:latin typeface="Roboto"/>
                <a:ea typeface="Roboto"/>
                <a:cs typeface="Roboto"/>
                <a:sym typeface="Roboto"/>
              </a:rPr>
              <a:t>Source: mail.ru</a:t>
            </a:r>
            <a:endParaRPr>
              <a:solidFill>
                <a:schemeClr val="dk2"/>
              </a:solidFill>
              <a:latin typeface="Roboto"/>
              <a:ea typeface="Roboto"/>
              <a:cs typeface="Roboto"/>
              <a:sym typeface="Robot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32" name="Shape 232"/>
        <p:cNvGrpSpPr/>
        <p:nvPr/>
      </p:nvGrpSpPr>
      <p:grpSpPr>
        <a:xfrm>
          <a:off x="0" y="0"/>
          <a:ext cx="0" cy="0"/>
          <a:chOff x="0" y="0"/>
          <a:chExt cx="0" cy="0"/>
        </a:xfrm>
      </p:grpSpPr>
      <p:sp>
        <p:nvSpPr>
          <p:cNvPr id="233" name="Google Shape;233;p32"/>
          <p:cNvSpPr txBox="1"/>
          <p:nvPr>
            <p:ph type="ctrTitle"/>
          </p:nvPr>
        </p:nvSpPr>
        <p:spPr>
          <a:xfrm>
            <a:off x="311700" y="277275"/>
            <a:ext cx="8520600" cy="718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b="1" lang="en-GB" sz="3600">
                <a:latin typeface="Roboto"/>
                <a:ea typeface="Roboto"/>
                <a:cs typeface="Roboto"/>
                <a:sym typeface="Roboto"/>
              </a:rPr>
              <a:t>Users</a:t>
            </a:r>
            <a:endParaRPr b="1" sz="3600">
              <a:latin typeface="Roboto"/>
              <a:ea typeface="Roboto"/>
              <a:cs typeface="Roboto"/>
              <a:sym typeface="Roboto"/>
            </a:endParaRPr>
          </a:p>
        </p:txBody>
      </p:sp>
      <p:sp>
        <p:nvSpPr>
          <p:cNvPr id="234" name="Google Shape;234;p32"/>
          <p:cNvSpPr txBox="1"/>
          <p:nvPr>
            <p:ph idx="1" type="subTitle"/>
          </p:nvPr>
        </p:nvSpPr>
        <p:spPr>
          <a:xfrm>
            <a:off x="311700" y="1354758"/>
            <a:ext cx="8520600" cy="3301500"/>
          </a:xfrm>
          <a:prstGeom prst="rect">
            <a:avLst/>
          </a:prstGeom>
        </p:spPr>
        <p:txBody>
          <a:bodyPr anchorCtr="0" anchor="t" bIns="91425" lIns="91425" spcFirstLastPara="1" rIns="91425" wrap="square" tIns="91425">
            <a:normAutofit/>
          </a:bodyPr>
          <a:lstStyle/>
          <a:p>
            <a:pPr indent="-381000" lvl="0" marL="457200" rtl="0" algn="l">
              <a:spcBef>
                <a:spcPts val="0"/>
              </a:spcBef>
              <a:spcAft>
                <a:spcPts val="0"/>
              </a:spcAft>
              <a:buSzPts val="2400"/>
              <a:buFont typeface="Roboto"/>
              <a:buChar char="●"/>
            </a:pPr>
            <a:r>
              <a:rPr b="1" lang="en-GB" sz="2400">
                <a:latin typeface="Roboto"/>
                <a:ea typeface="Roboto"/>
                <a:cs typeface="Roboto"/>
                <a:sym typeface="Roboto"/>
              </a:rPr>
              <a:t>Examples of users who may be </a:t>
            </a:r>
            <a:r>
              <a:rPr b="1" lang="en-GB" sz="2400">
                <a:latin typeface="Roboto"/>
                <a:ea typeface="Roboto"/>
                <a:cs typeface="Roboto"/>
                <a:sym typeface="Roboto"/>
              </a:rPr>
              <a:t>interested</a:t>
            </a:r>
            <a:r>
              <a:rPr b="1" lang="en-GB" sz="2400">
                <a:latin typeface="Roboto"/>
                <a:ea typeface="Roboto"/>
                <a:cs typeface="Roboto"/>
                <a:sym typeface="Roboto"/>
              </a:rPr>
              <a:t> in this system:</a:t>
            </a:r>
            <a:endParaRPr b="1" sz="2400">
              <a:latin typeface="Roboto"/>
              <a:ea typeface="Roboto"/>
              <a:cs typeface="Roboto"/>
              <a:sym typeface="Roboto"/>
            </a:endParaRPr>
          </a:p>
          <a:p>
            <a:pPr indent="-381000" lvl="1" marL="914400" rtl="0" algn="l">
              <a:spcBef>
                <a:spcPts val="0"/>
              </a:spcBef>
              <a:spcAft>
                <a:spcPts val="0"/>
              </a:spcAft>
              <a:buClr>
                <a:schemeClr val="accent1"/>
              </a:buClr>
              <a:buSzPts val="2400"/>
              <a:buFont typeface="Roboto"/>
              <a:buChar char="○"/>
            </a:pPr>
            <a:r>
              <a:rPr b="1" lang="en-GB" sz="2400">
                <a:solidFill>
                  <a:schemeClr val="accent1"/>
                </a:solidFill>
                <a:latin typeface="Roboto"/>
                <a:ea typeface="Roboto"/>
                <a:cs typeface="Roboto"/>
                <a:sym typeface="Roboto"/>
              </a:rPr>
              <a:t>website owners</a:t>
            </a:r>
            <a:endParaRPr b="1" sz="2400">
              <a:solidFill>
                <a:schemeClr val="accent1"/>
              </a:solidFill>
              <a:latin typeface="Roboto"/>
              <a:ea typeface="Roboto"/>
              <a:cs typeface="Roboto"/>
              <a:sym typeface="Roboto"/>
            </a:endParaRPr>
          </a:p>
          <a:p>
            <a:pPr indent="-381000" lvl="1" marL="914400" rtl="0" algn="l">
              <a:spcBef>
                <a:spcPts val="0"/>
              </a:spcBef>
              <a:spcAft>
                <a:spcPts val="0"/>
              </a:spcAft>
              <a:buClr>
                <a:schemeClr val="accent1"/>
              </a:buClr>
              <a:buSzPts val="2400"/>
              <a:buFont typeface="Roboto"/>
              <a:buChar char="○"/>
            </a:pPr>
            <a:r>
              <a:rPr b="1" lang="en-GB" sz="2400">
                <a:solidFill>
                  <a:schemeClr val="accent1"/>
                </a:solidFill>
                <a:latin typeface="Roboto"/>
                <a:ea typeface="Roboto"/>
                <a:cs typeface="Roboto"/>
                <a:sym typeface="Roboto"/>
              </a:rPr>
              <a:t>privacy advocates &amp; researchers</a:t>
            </a:r>
            <a:endParaRPr b="1" sz="2400">
              <a:solidFill>
                <a:schemeClr val="accent1"/>
              </a:solidFill>
              <a:latin typeface="Roboto"/>
              <a:ea typeface="Roboto"/>
              <a:cs typeface="Roboto"/>
              <a:sym typeface="Roboto"/>
            </a:endParaRPr>
          </a:p>
          <a:p>
            <a:pPr indent="-381000" lvl="1" marL="914400" rtl="0" algn="l">
              <a:spcBef>
                <a:spcPts val="0"/>
              </a:spcBef>
              <a:spcAft>
                <a:spcPts val="0"/>
              </a:spcAft>
              <a:buClr>
                <a:schemeClr val="accent1"/>
              </a:buClr>
              <a:buSzPts val="2400"/>
              <a:buFont typeface="Roboto"/>
              <a:buChar char="○"/>
            </a:pPr>
            <a:r>
              <a:rPr b="1" lang="en-GB" sz="2400">
                <a:solidFill>
                  <a:schemeClr val="accent1"/>
                </a:solidFill>
                <a:latin typeface="Roboto"/>
                <a:ea typeface="Roboto"/>
                <a:cs typeface="Roboto"/>
                <a:sym typeface="Roboto"/>
              </a:rPr>
              <a:t>regulators</a:t>
            </a:r>
            <a:endParaRPr b="1" sz="2400">
              <a:solidFill>
                <a:schemeClr val="accent1"/>
              </a:solidFill>
              <a:latin typeface="Roboto"/>
              <a:ea typeface="Roboto"/>
              <a:cs typeface="Roboto"/>
              <a:sym typeface="Roboto"/>
            </a:endParaRPr>
          </a:p>
        </p:txBody>
      </p:sp>
      <p:cxnSp>
        <p:nvCxnSpPr>
          <p:cNvPr id="235" name="Google Shape;235;p32"/>
          <p:cNvCxnSpPr/>
          <p:nvPr/>
        </p:nvCxnSpPr>
        <p:spPr>
          <a:xfrm>
            <a:off x="1285500" y="862650"/>
            <a:ext cx="6441000" cy="0"/>
          </a:xfrm>
          <a:prstGeom prst="straightConnector1">
            <a:avLst/>
          </a:prstGeom>
          <a:noFill/>
          <a:ln cap="flat" cmpd="sng" w="9525">
            <a:solidFill>
              <a:schemeClr val="dk2"/>
            </a:solidFill>
            <a:prstDash val="solid"/>
            <a:round/>
            <a:headEnd len="med" w="med" type="none"/>
            <a:tailEnd len="med" w="med" type="none"/>
          </a:ln>
        </p:spPr>
      </p:cxnSp>
      <p:pic>
        <p:nvPicPr>
          <p:cNvPr id="236" name="Google Shape;236;p32"/>
          <p:cNvPicPr preferRelativeResize="0"/>
          <p:nvPr/>
        </p:nvPicPr>
        <p:blipFill rotWithShape="1">
          <a:blip r:embed="rId3">
            <a:alphaModFix/>
          </a:blip>
          <a:srcRect b="0" l="0" r="74000" t="0"/>
          <a:stretch/>
        </p:blipFill>
        <p:spPr>
          <a:xfrm>
            <a:off x="7863975" y="3821050"/>
            <a:ext cx="1280025" cy="13224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40" name="Shape 240"/>
        <p:cNvGrpSpPr/>
        <p:nvPr/>
      </p:nvGrpSpPr>
      <p:grpSpPr>
        <a:xfrm>
          <a:off x="0" y="0"/>
          <a:ext cx="0" cy="0"/>
          <a:chOff x="0" y="0"/>
          <a:chExt cx="0" cy="0"/>
        </a:xfrm>
      </p:grpSpPr>
      <p:sp>
        <p:nvSpPr>
          <p:cNvPr id="241" name="Google Shape;241;p33"/>
          <p:cNvSpPr txBox="1"/>
          <p:nvPr>
            <p:ph type="ctrTitle"/>
          </p:nvPr>
        </p:nvSpPr>
        <p:spPr>
          <a:xfrm>
            <a:off x="311700" y="277275"/>
            <a:ext cx="8520600" cy="718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b="1" lang="en-GB" sz="3600">
                <a:latin typeface="Roboto"/>
                <a:ea typeface="Roboto"/>
                <a:cs typeface="Roboto"/>
                <a:sym typeface="Roboto"/>
              </a:rPr>
              <a:t>Benefits of automation</a:t>
            </a:r>
            <a:endParaRPr b="1" sz="3600">
              <a:latin typeface="Roboto"/>
              <a:ea typeface="Roboto"/>
              <a:cs typeface="Roboto"/>
              <a:sym typeface="Roboto"/>
            </a:endParaRPr>
          </a:p>
        </p:txBody>
      </p:sp>
      <p:sp>
        <p:nvSpPr>
          <p:cNvPr id="242" name="Google Shape;242;p33"/>
          <p:cNvSpPr txBox="1"/>
          <p:nvPr>
            <p:ph idx="1" type="subTitle"/>
          </p:nvPr>
        </p:nvSpPr>
        <p:spPr>
          <a:xfrm>
            <a:off x="311700" y="1354758"/>
            <a:ext cx="8520600" cy="3301500"/>
          </a:xfrm>
          <a:prstGeom prst="rect">
            <a:avLst/>
          </a:prstGeom>
        </p:spPr>
        <p:txBody>
          <a:bodyPr anchorCtr="0" anchor="t" bIns="91425" lIns="91425" spcFirstLastPara="1" rIns="91425" wrap="square" tIns="91425">
            <a:normAutofit/>
          </a:bodyPr>
          <a:lstStyle/>
          <a:p>
            <a:pPr indent="-381000" lvl="0" marL="457200" rtl="0" algn="l">
              <a:spcBef>
                <a:spcPts val="0"/>
              </a:spcBef>
              <a:spcAft>
                <a:spcPts val="0"/>
              </a:spcAft>
              <a:buSzPts val="2400"/>
              <a:buFont typeface="Roboto"/>
              <a:buChar char="●"/>
            </a:pPr>
            <a:r>
              <a:rPr b="1" lang="en-GB" sz="2400">
                <a:solidFill>
                  <a:schemeClr val="accent1"/>
                </a:solidFill>
                <a:latin typeface="Roboto"/>
                <a:ea typeface="Roboto"/>
                <a:cs typeface="Roboto"/>
                <a:sym typeface="Roboto"/>
              </a:rPr>
              <a:t>Automated </a:t>
            </a:r>
            <a:r>
              <a:rPr b="1" lang="en-GB" sz="2400">
                <a:latin typeface="Roboto"/>
                <a:ea typeface="Roboto"/>
                <a:cs typeface="Roboto"/>
                <a:sym typeface="Roboto"/>
              </a:rPr>
              <a:t>detection</a:t>
            </a:r>
            <a:endParaRPr b="1" sz="2400">
              <a:latin typeface="Roboto"/>
              <a:ea typeface="Roboto"/>
              <a:cs typeface="Roboto"/>
              <a:sym typeface="Roboto"/>
            </a:endParaRPr>
          </a:p>
          <a:p>
            <a:pPr indent="-381000" lvl="1" marL="914400" rtl="0" algn="l">
              <a:spcBef>
                <a:spcPts val="0"/>
              </a:spcBef>
              <a:spcAft>
                <a:spcPts val="0"/>
              </a:spcAft>
              <a:buSzPts val="2400"/>
              <a:buFont typeface="Roboto"/>
              <a:buChar char="○"/>
            </a:pPr>
            <a:r>
              <a:rPr b="1" lang="en-GB" sz="2400">
                <a:latin typeface="Roboto"/>
                <a:ea typeface="Roboto"/>
                <a:cs typeface="Roboto"/>
                <a:sym typeface="Roboto"/>
              </a:rPr>
              <a:t>10,000+ websites</a:t>
            </a:r>
            <a:endParaRPr b="1" sz="2400">
              <a:latin typeface="Roboto"/>
              <a:ea typeface="Roboto"/>
              <a:cs typeface="Roboto"/>
              <a:sym typeface="Roboto"/>
            </a:endParaRPr>
          </a:p>
          <a:p>
            <a:pPr indent="-381000" lvl="1" marL="914400" rtl="0" algn="l">
              <a:spcBef>
                <a:spcPts val="0"/>
              </a:spcBef>
              <a:spcAft>
                <a:spcPts val="0"/>
              </a:spcAft>
              <a:buSzPts val="2400"/>
              <a:buFont typeface="Roboto"/>
              <a:buChar char="○"/>
            </a:pPr>
            <a:r>
              <a:rPr b="1" lang="en-GB" sz="2400">
                <a:latin typeface="Roboto"/>
                <a:ea typeface="Roboto"/>
                <a:cs typeface="Roboto"/>
                <a:sym typeface="Roboto"/>
              </a:rPr>
              <a:t>Consistent &amp; </a:t>
            </a:r>
            <a:r>
              <a:rPr b="1" lang="en-GB" sz="2400">
                <a:latin typeface="Roboto"/>
                <a:ea typeface="Roboto"/>
                <a:cs typeface="Roboto"/>
                <a:sym typeface="Roboto"/>
              </a:rPr>
              <a:t>repeatable</a:t>
            </a:r>
            <a:r>
              <a:rPr b="1" lang="en-GB" sz="2400">
                <a:latin typeface="Roboto"/>
                <a:ea typeface="Roboto"/>
                <a:cs typeface="Roboto"/>
                <a:sym typeface="Roboto"/>
              </a:rPr>
              <a:t> </a:t>
            </a:r>
            <a:endParaRPr b="1" sz="2400">
              <a:latin typeface="Roboto"/>
              <a:ea typeface="Roboto"/>
              <a:cs typeface="Roboto"/>
              <a:sym typeface="Roboto"/>
            </a:endParaRPr>
          </a:p>
          <a:p>
            <a:pPr indent="0" lvl="0" marL="914400" rtl="0" algn="l">
              <a:spcBef>
                <a:spcPts val="0"/>
              </a:spcBef>
              <a:spcAft>
                <a:spcPts val="0"/>
              </a:spcAft>
              <a:buNone/>
            </a:pPr>
            <a:r>
              <a:t/>
            </a:r>
            <a:endParaRPr b="1" sz="2400">
              <a:latin typeface="Roboto"/>
              <a:ea typeface="Roboto"/>
              <a:cs typeface="Roboto"/>
              <a:sym typeface="Roboto"/>
            </a:endParaRPr>
          </a:p>
          <a:p>
            <a:pPr indent="-381000" lvl="0" marL="457200" rtl="0" algn="l">
              <a:spcBef>
                <a:spcPts val="0"/>
              </a:spcBef>
              <a:spcAft>
                <a:spcPts val="0"/>
              </a:spcAft>
              <a:buSzPts val="2400"/>
              <a:buFont typeface="Roboto"/>
              <a:buChar char="●"/>
            </a:pPr>
            <a:r>
              <a:rPr b="1" lang="en-GB" sz="2400">
                <a:latin typeface="Roboto"/>
                <a:ea typeface="Roboto"/>
                <a:cs typeface="Roboto"/>
                <a:sym typeface="Roboto"/>
              </a:rPr>
              <a:t>Supports dialogs not from</a:t>
            </a:r>
            <a:r>
              <a:rPr b="1" lang="en-GB" sz="2400">
                <a:solidFill>
                  <a:schemeClr val="accent1"/>
                </a:solidFill>
                <a:latin typeface="Roboto"/>
                <a:ea typeface="Roboto"/>
                <a:cs typeface="Roboto"/>
                <a:sym typeface="Roboto"/>
              </a:rPr>
              <a:t> </a:t>
            </a:r>
            <a:br>
              <a:rPr b="1" lang="en-GB" sz="2400">
                <a:solidFill>
                  <a:schemeClr val="accent1"/>
                </a:solidFill>
                <a:latin typeface="Roboto"/>
                <a:ea typeface="Roboto"/>
                <a:cs typeface="Roboto"/>
                <a:sym typeface="Roboto"/>
              </a:rPr>
            </a:br>
            <a:r>
              <a:rPr b="1" lang="en-GB" sz="2400">
                <a:solidFill>
                  <a:schemeClr val="accent1"/>
                </a:solidFill>
                <a:latin typeface="Roboto"/>
                <a:ea typeface="Roboto"/>
                <a:cs typeface="Roboto"/>
                <a:sym typeface="Roboto"/>
              </a:rPr>
              <a:t>Content </a:t>
            </a:r>
            <a:r>
              <a:rPr b="1" lang="en-GB" sz="2400">
                <a:solidFill>
                  <a:schemeClr val="accent1"/>
                </a:solidFill>
                <a:latin typeface="Roboto"/>
                <a:ea typeface="Roboto"/>
                <a:cs typeface="Roboto"/>
                <a:sym typeface="Roboto"/>
              </a:rPr>
              <a:t>Management</a:t>
            </a:r>
            <a:r>
              <a:rPr b="1" lang="en-GB" sz="2400">
                <a:solidFill>
                  <a:schemeClr val="accent1"/>
                </a:solidFill>
                <a:latin typeface="Roboto"/>
                <a:ea typeface="Roboto"/>
                <a:cs typeface="Roboto"/>
                <a:sym typeface="Roboto"/>
              </a:rPr>
              <a:t> Providers</a:t>
            </a:r>
            <a:endParaRPr b="1" sz="2400">
              <a:latin typeface="Roboto"/>
              <a:ea typeface="Roboto"/>
              <a:cs typeface="Roboto"/>
              <a:sym typeface="Roboto"/>
            </a:endParaRPr>
          </a:p>
        </p:txBody>
      </p:sp>
      <p:cxnSp>
        <p:nvCxnSpPr>
          <p:cNvPr id="243" name="Google Shape;243;p33"/>
          <p:cNvCxnSpPr/>
          <p:nvPr/>
        </p:nvCxnSpPr>
        <p:spPr>
          <a:xfrm>
            <a:off x="1285500" y="862650"/>
            <a:ext cx="6441000" cy="0"/>
          </a:xfrm>
          <a:prstGeom prst="straightConnector1">
            <a:avLst/>
          </a:prstGeom>
          <a:noFill/>
          <a:ln cap="flat" cmpd="sng" w="9525">
            <a:solidFill>
              <a:schemeClr val="dk2"/>
            </a:solidFill>
            <a:prstDash val="solid"/>
            <a:round/>
            <a:headEnd len="med" w="med" type="none"/>
            <a:tailEnd len="med" w="med" type="none"/>
          </a:ln>
        </p:spPr>
      </p:cxnSp>
      <p:pic>
        <p:nvPicPr>
          <p:cNvPr id="244" name="Google Shape;244;p33"/>
          <p:cNvPicPr preferRelativeResize="0"/>
          <p:nvPr/>
        </p:nvPicPr>
        <p:blipFill rotWithShape="1">
          <a:blip r:embed="rId3">
            <a:alphaModFix/>
          </a:blip>
          <a:srcRect b="0" l="0" r="74000" t="0"/>
          <a:stretch/>
        </p:blipFill>
        <p:spPr>
          <a:xfrm>
            <a:off x="7863975" y="3821050"/>
            <a:ext cx="1280025" cy="1322450"/>
          </a:xfrm>
          <a:prstGeom prst="rect">
            <a:avLst/>
          </a:prstGeom>
          <a:noFill/>
          <a:ln>
            <a:noFill/>
          </a:ln>
        </p:spPr>
      </p:pic>
      <p:pic>
        <p:nvPicPr>
          <p:cNvPr id="245" name="Google Shape;245;p33"/>
          <p:cNvPicPr preferRelativeResize="0"/>
          <p:nvPr/>
        </p:nvPicPr>
        <p:blipFill>
          <a:blip r:embed="rId4">
            <a:alphaModFix/>
          </a:blip>
          <a:stretch>
            <a:fillRect/>
          </a:stretch>
        </p:blipFill>
        <p:spPr>
          <a:xfrm>
            <a:off x="6583946" y="2061500"/>
            <a:ext cx="1280025" cy="150882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49" name="Shape 249"/>
        <p:cNvGrpSpPr/>
        <p:nvPr/>
      </p:nvGrpSpPr>
      <p:grpSpPr>
        <a:xfrm>
          <a:off x="0" y="0"/>
          <a:ext cx="0" cy="0"/>
          <a:chOff x="0" y="0"/>
          <a:chExt cx="0" cy="0"/>
        </a:xfrm>
      </p:grpSpPr>
      <p:sp>
        <p:nvSpPr>
          <p:cNvPr id="250" name="Google Shape;250;p34"/>
          <p:cNvSpPr txBox="1"/>
          <p:nvPr>
            <p:ph type="ctrTitle"/>
          </p:nvPr>
        </p:nvSpPr>
        <p:spPr>
          <a:xfrm>
            <a:off x="311700" y="277275"/>
            <a:ext cx="8520600" cy="718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b="1" lang="en-GB" sz="3600">
                <a:latin typeface="Roboto"/>
                <a:ea typeface="Roboto"/>
                <a:cs typeface="Roboto"/>
                <a:sym typeface="Roboto"/>
              </a:rPr>
              <a:t>Further work</a:t>
            </a:r>
            <a:endParaRPr b="1" sz="3600">
              <a:latin typeface="Roboto"/>
              <a:ea typeface="Roboto"/>
              <a:cs typeface="Roboto"/>
              <a:sym typeface="Roboto"/>
            </a:endParaRPr>
          </a:p>
        </p:txBody>
      </p:sp>
      <p:sp>
        <p:nvSpPr>
          <p:cNvPr id="251" name="Google Shape;251;p34"/>
          <p:cNvSpPr txBox="1"/>
          <p:nvPr>
            <p:ph idx="1" type="subTitle"/>
          </p:nvPr>
        </p:nvSpPr>
        <p:spPr>
          <a:xfrm>
            <a:off x="311700" y="1354758"/>
            <a:ext cx="8520600" cy="3301500"/>
          </a:xfrm>
          <a:prstGeom prst="rect">
            <a:avLst/>
          </a:prstGeom>
        </p:spPr>
        <p:txBody>
          <a:bodyPr anchorCtr="0" anchor="t" bIns="91425" lIns="91425" spcFirstLastPara="1" rIns="91425" wrap="square" tIns="91425">
            <a:normAutofit/>
          </a:bodyPr>
          <a:lstStyle/>
          <a:p>
            <a:pPr indent="-381000" lvl="0" marL="457200" rtl="0" algn="l">
              <a:spcBef>
                <a:spcPts val="0"/>
              </a:spcBef>
              <a:spcAft>
                <a:spcPts val="0"/>
              </a:spcAft>
              <a:buSzPts val="2400"/>
              <a:buFont typeface="Roboto"/>
              <a:buChar char="●"/>
            </a:pPr>
            <a:r>
              <a:rPr b="1" lang="en-GB" sz="2400">
                <a:latin typeface="Roboto"/>
                <a:ea typeface="Roboto"/>
                <a:cs typeface="Roboto"/>
                <a:sym typeface="Roboto"/>
              </a:rPr>
              <a:t>How do we automatically opt-out from cookies?</a:t>
            </a:r>
            <a:br>
              <a:rPr b="1" lang="en-GB" sz="2400">
                <a:latin typeface="Roboto"/>
                <a:ea typeface="Roboto"/>
                <a:cs typeface="Roboto"/>
                <a:sym typeface="Roboto"/>
              </a:rPr>
            </a:br>
            <a:endParaRPr b="1" sz="2400">
              <a:latin typeface="Roboto"/>
              <a:ea typeface="Roboto"/>
              <a:cs typeface="Roboto"/>
              <a:sym typeface="Roboto"/>
            </a:endParaRPr>
          </a:p>
          <a:p>
            <a:pPr indent="-381000" lvl="0" marL="457200" rtl="0" algn="l">
              <a:spcBef>
                <a:spcPts val="0"/>
              </a:spcBef>
              <a:spcAft>
                <a:spcPts val="0"/>
              </a:spcAft>
              <a:buSzPts val="2400"/>
              <a:buFont typeface="Roboto"/>
              <a:buChar char="●"/>
            </a:pPr>
            <a:r>
              <a:rPr b="1" lang="en-GB" sz="2400">
                <a:latin typeface="Roboto"/>
                <a:ea typeface="Roboto"/>
                <a:cs typeface="Roboto"/>
                <a:sym typeface="Roboto"/>
              </a:rPr>
              <a:t>Is it possible to make dark pattern detection 100% accurate?</a:t>
            </a:r>
            <a:endParaRPr b="1" sz="2400">
              <a:latin typeface="Roboto"/>
              <a:ea typeface="Roboto"/>
              <a:cs typeface="Roboto"/>
              <a:sym typeface="Roboto"/>
            </a:endParaRPr>
          </a:p>
        </p:txBody>
      </p:sp>
      <p:cxnSp>
        <p:nvCxnSpPr>
          <p:cNvPr id="252" name="Google Shape;252;p34"/>
          <p:cNvCxnSpPr/>
          <p:nvPr/>
        </p:nvCxnSpPr>
        <p:spPr>
          <a:xfrm>
            <a:off x="1285500" y="862650"/>
            <a:ext cx="6441000" cy="0"/>
          </a:xfrm>
          <a:prstGeom prst="straightConnector1">
            <a:avLst/>
          </a:prstGeom>
          <a:noFill/>
          <a:ln cap="flat" cmpd="sng" w="9525">
            <a:solidFill>
              <a:schemeClr val="dk2"/>
            </a:solidFill>
            <a:prstDash val="solid"/>
            <a:round/>
            <a:headEnd len="med" w="med" type="none"/>
            <a:tailEnd len="med" w="med" type="none"/>
          </a:ln>
        </p:spPr>
      </p:cxnSp>
      <p:pic>
        <p:nvPicPr>
          <p:cNvPr id="253" name="Google Shape;253;p34"/>
          <p:cNvPicPr preferRelativeResize="0"/>
          <p:nvPr/>
        </p:nvPicPr>
        <p:blipFill rotWithShape="1">
          <a:blip r:embed="rId3">
            <a:alphaModFix/>
          </a:blip>
          <a:srcRect b="0" l="0" r="74000" t="0"/>
          <a:stretch/>
        </p:blipFill>
        <p:spPr>
          <a:xfrm>
            <a:off x="7863975" y="3821050"/>
            <a:ext cx="1280025" cy="1322450"/>
          </a:xfrm>
          <a:prstGeom prst="rect">
            <a:avLst/>
          </a:prstGeom>
          <a:noFill/>
          <a:ln>
            <a:noFill/>
          </a:ln>
        </p:spPr>
      </p:pic>
      <p:pic>
        <p:nvPicPr>
          <p:cNvPr id="254" name="Google Shape;254;p34"/>
          <p:cNvPicPr preferRelativeResize="0"/>
          <p:nvPr/>
        </p:nvPicPr>
        <p:blipFill>
          <a:blip r:embed="rId4">
            <a:alphaModFix/>
          </a:blip>
          <a:stretch>
            <a:fillRect/>
          </a:stretch>
        </p:blipFill>
        <p:spPr>
          <a:xfrm>
            <a:off x="3720400" y="3044763"/>
            <a:ext cx="1280025" cy="135635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5"/>
          <p:cNvSpPr txBox="1"/>
          <p:nvPr>
            <p:ph type="ctrTitle"/>
          </p:nvPr>
        </p:nvSpPr>
        <p:spPr>
          <a:xfrm>
            <a:off x="311700" y="277275"/>
            <a:ext cx="8520600" cy="718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b="1" lang="en-GB" sz="3600">
                <a:latin typeface="Roboto"/>
                <a:ea typeface="Roboto"/>
                <a:cs typeface="Roboto"/>
                <a:sym typeface="Roboto"/>
              </a:rPr>
              <a:t>Dark Patterns</a:t>
            </a:r>
            <a:endParaRPr b="1" sz="3600">
              <a:latin typeface="Roboto"/>
              <a:ea typeface="Roboto"/>
              <a:cs typeface="Roboto"/>
              <a:sym typeface="Roboto"/>
            </a:endParaRPr>
          </a:p>
        </p:txBody>
      </p:sp>
      <p:sp>
        <p:nvSpPr>
          <p:cNvPr id="73" name="Google Shape;73;p15"/>
          <p:cNvSpPr txBox="1"/>
          <p:nvPr>
            <p:ph idx="1" type="subTitle"/>
          </p:nvPr>
        </p:nvSpPr>
        <p:spPr>
          <a:xfrm>
            <a:off x="311700" y="1354758"/>
            <a:ext cx="8520600" cy="3301500"/>
          </a:xfrm>
          <a:prstGeom prst="rect">
            <a:avLst/>
          </a:prstGeom>
        </p:spPr>
        <p:txBody>
          <a:bodyPr anchorCtr="0" anchor="t" bIns="91425" lIns="91425" spcFirstLastPara="1" rIns="91425" wrap="square" tIns="91425">
            <a:normAutofit/>
          </a:bodyPr>
          <a:lstStyle/>
          <a:p>
            <a:pPr indent="-381000" lvl="0" marL="457200" rtl="0" algn="l">
              <a:spcBef>
                <a:spcPts val="0"/>
              </a:spcBef>
              <a:spcAft>
                <a:spcPts val="0"/>
              </a:spcAft>
              <a:buSzPts val="2400"/>
              <a:buFont typeface="Roboto"/>
              <a:buChar char="●"/>
            </a:pPr>
            <a:r>
              <a:rPr b="1" lang="en-GB" sz="2400">
                <a:solidFill>
                  <a:schemeClr val="accent1"/>
                </a:solidFill>
                <a:latin typeface="Roboto"/>
                <a:ea typeface="Roboto"/>
                <a:cs typeface="Roboto"/>
                <a:sym typeface="Roboto"/>
              </a:rPr>
              <a:t>Dark Patterns:</a:t>
            </a:r>
            <a:r>
              <a:rPr b="1" lang="en-GB" sz="2400">
                <a:latin typeface="Roboto"/>
                <a:ea typeface="Roboto"/>
                <a:cs typeface="Roboto"/>
                <a:sym typeface="Roboto"/>
              </a:rPr>
              <a:t> features of a user interface designed to </a:t>
            </a:r>
            <a:r>
              <a:rPr b="1" lang="en-GB" sz="2400">
                <a:solidFill>
                  <a:schemeClr val="accent1"/>
                </a:solidFill>
                <a:latin typeface="Roboto"/>
                <a:ea typeface="Roboto"/>
                <a:cs typeface="Roboto"/>
                <a:sym typeface="Roboto"/>
              </a:rPr>
              <a:t>deceive </a:t>
            </a:r>
            <a:r>
              <a:rPr b="1" lang="en-GB" sz="2400">
                <a:latin typeface="Roboto"/>
                <a:ea typeface="Roboto"/>
                <a:cs typeface="Roboto"/>
                <a:sym typeface="Roboto"/>
              </a:rPr>
              <a:t>users into accepting a choice that is not in their best interests.</a:t>
            </a:r>
            <a:endParaRPr b="1" sz="2400">
              <a:latin typeface="Roboto"/>
              <a:ea typeface="Roboto"/>
              <a:cs typeface="Roboto"/>
              <a:sym typeface="Roboto"/>
            </a:endParaRPr>
          </a:p>
          <a:p>
            <a:pPr indent="-381000" lvl="0" marL="457200" rtl="0" algn="l">
              <a:spcBef>
                <a:spcPts val="0"/>
              </a:spcBef>
              <a:spcAft>
                <a:spcPts val="0"/>
              </a:spcAft>
              <a:buSzPts val="2400"/>
              <a:buFont typeface="Roboto"/>
              <a:buChar char="●"/>
            </a:pPr>
            <a:r>
              <a:rPr b="1" lang="en-GB" sz="2400">
                <a:latin typeface="Roboto"/>
                <a:ea typeface="Roboto"/>
                <a:cs typeface="Roboto"/>
                <a:sym typeface="Roboto"/>
              </a:rPr>
              <a:t>We looked at </a:t>
            </a:r>
            <a:r>
              <a:rPr b="1" lang="en-GB" sz="2400">
                <a:solidFill>
                  <a:schemeClr val="accent1"/>
                </a:solidFill>
                <a:latin typeface="Roboto"/>
                <a:ea typeface="Roboto"/>
                <a:cs typeface="Roboto"/>
                <a:sym typeface="Roboto"/>
              </a:rPr>
              <a:t>dark patterns</a:t>
            </a:r>
            <a:r>
              <a:rPr b="1" lang="en-GB" sz="2400">
                <a:latin typeface="Roboto"/>
                <a:ea typeface="Roboto"/>
                <a:cs typeface="Roboto"/>
                <a:sym typeface="Roboto"/>
              </a:rPr>
              <a:t> on </a:t>
            </a:r>
            <a:r>
              <a:rPr b="1" lang="en-GB" sz="2400">
                <a:solidFill>
                  <a:schemeClr val="accent1"/>
                </a:solidFill>
                <a:latin typeface="Roboto"/>
                <a:ea typeface="Roboto"/>
                <a:cs typeface="Roboto"/>
                <a:sym typeface="Roboto"/>
              </a:rPr>
              <a:t>consent dialogs</a:t>
            </a:r>
            <a:endParaRPr b="1" sz="2400">
              <a:solidFill>
                <a:schemeClr val="accent1"/>
              </a:solidFill>
              <a:latin typeface="Roboto"/>
              <a:ea typeface="Roboto"/>
              <a:cs typeface="Roboto"/>
              <a:sym typeface="Roboto"/>
            </a:endParaRPr>
          </a:p>
        </p:txBody>
      </p:sp>
      <p:cxnSp>
        <p:nvCxnSpPr>
          <p:cNvPr id="74" name="Google Shape;74;p15"/>
          <p:cNvCxnSpPr/>
          <p:nvPr/>
        </p:nvCxnSpPr>
        <p:spPr>
          <a:xfrm>
            <a:off x="1285500" y="862650"/>
            <a:ext cx="6441000" cy="0"/>
          </a:xfrm>
          <a:prstGeom prst="straightConnector1">
            <a:avLst/>
          </a:prstGeom>
          <a:noFill/>
          <a:ln cap="flat" cmpd="sng" w="9525">
            <a:solidFill>
              <a:schemeClr val="dk2"/>
            </a:solidFill>
            <a:prstDash val="solid"/>
            <a:round/>
            <a:headEnd len="med" w="med" type="none"/>
            <a:tailEnd len="med" w="med" type="none"/>
          </a:ln>
        </p:spPr>
      </p:cxnSp>
      <p:pic>
        <p:nvPicPr>
          <p:cNvPr id="75" name="Google Shape;75;p15"/>
          <p:cNvPicPr preferRelativeResize="0"/>
          <p:nvPr/>
        </p:nvPicPr>
        <p:blipFill rotWithShape="1">
          <a:blip r:embed="rId3">
            <a:alphaModFix/>
          </a:blip>
          <a:srcRect b="0" l="0" r="74000" t="0"/>
          <a:stretch/>
        </p:blipFill>
        <p:spPr>
          <a:xfrm>
            <a:off x="7863975" y="3821050"/>
            <a:ext cx="1280025" cy="1322450"/>
          </a:xfrm>
          <a:prstGeom prst="rect">
            <a:avLst/>
          </a:prstGeom>
          <a:noFill/>
          <a:ln>
            <a:noFill/>
          </a:ln>
        </p:spPr>
      </p:pic>
      <p:pic>
        <p:nvPicPr>
          <p:cNvPr id="76" name="Google Shape;76;p15"/>
          <p:cNvPicPr preferRelativeResize="0"/>
          <p:nvPr/>
        </p:nvPicPr>
        <p:blipFill>
          <a:blip r:embed="rId4">
            <a:alphaModFix/>
          </a:blip>
          <a:stretch>
            <a:fillRect/>
          </a:stretch>
        </p:blipFill>
        <p:spPr>
          <a:xfrm>
            <a:off x="3133425" y="3129275"/>
            <a:ext cx="2745150" cy="20142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6"/>
          <p:cNvSpPr txBox="1"/>
          <p:nvPr>
            <p:ph type="ctrTitle"/>
          </p:nvPr>
        </p:nvSpPr>
        <p:spPr>
          <a:xfrm>
            <a:off x="311700" y="277275"/>
            <a:ext cx="8520600" cy="718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b="1" lang="en-GB" sz="3600">
                <a:latin typeface="Roboto"/>
                <a:ea typeface="Roboto"/>
                <a:cs typeface="Roboto"/>
                <a:sym typeface="Roboto"/>
              </a:rPr>
              <a:t>Dark patterns are bad for privacy</a:t>
            </a:r>
            <a:endParaRPr b="1" sz="3600">
              <a:latin typeface="Roboto"/>
              <a:ea typeface="Roboto"/>
              <a:cs typeface="Roboto"/>
              <a:sym typeface="Roboto"/>
            </a:endParaRPr>
          </a:p>
        </p:txBody>
      </p:sp>
      <p:sp>
        <p:nvSpPr>
          <p:cNvPr id="82" name="Google Shape;82;p16"/>
          <p:cNvSpPr txBox="1"/>
          <p:nvPr>
            <p:ph idx="1" type="subTitle"/>
          </p:nvPr>
        </p:nvSpPr>
        <p:spPr>
          <a:xfrm>
            <a:off x="311700" y="1354758"/>
            <a:ext cx="8520600" cy="3301500"/>
          </a:xfrm>
          <a:prstGeom prst="rect">
            <a:avLst/>
          </a:prstGeom>
        </p:spPr>
        <p:txBody>
          <a:bodyPr anchorCtr="0" anchor="t" bIns="91425" lIns="91425" spcFirstLastPara="1" rIns="91425" wrap="square" tIns="91425">
            <a:normAutofit/>
          </a:bodyPr>
          <a:lstStyle/>
          <a:p>
            <a:pPr indent="-381000" lvl="0" marL="457200" rtl="0" algn="l">
              <a:spcBef>
                <a:spcPts val="0"/>
              </a:spcBef>
              <a:spcAft>
                <a:spcPts val="0"/>
              </a:spcAft>
              <a:buSzPts val="2400"/>
              <a:buFont typeface="Roboto"/>
              <a:buChar char="●"/>
            </a:pPr>
            <a:r>
              <a:rPr b="1" lang="en-GB" sz="2400">
                <a:latin typeface="Roboto"/>
                <a:ea typeface="Roboto"/>
                <a:cs typeface="Roboto"/>
                <a:sym typeface="Roboto"/>
              </a:rPr>
              <a:t>Dark patterns </a:t>
            </a:r>
            <a:r>
              <a:rPr b="1" lang="en-GB" sz="2400">
                <a:solidFill>
                  <a:schemeClr val="accent1"/>
                </a:solidFill>
                <a:latin typeface="Roboto"/>
                <a:ea typeface="Roboto"/>
                <a:cs typeface="Roboto"/>
                <a:sym typeface="Roboto"/>
              </a:rPr>
              <a:t>undermine user autonomy </a:t>
            </a:r>
            <a:r>
              <a:rPr b="1" lang="en-GB" sz="2400">
                <a:latin typeface="Roboto"/>
                <a:ea typeface="Roboto"/>
                <a:cs typeface="Roboto"/>
                <a:sym typeface="Roboto"/>
              </a:rPr>
              <a:t>and </a:t>
            </a:r>
            <a:r>
              <a:rPr b="1" lang="en-GB" sz="2400">
                <a:solidFill>
                  <a:schemeClr val="accent1"/>
                </a:solidFill>
                <a:latin typeface="Roboto"/>
                <a:ea typeface="Roboto"/>
                <a:cs typeface="Roboto"/>
                <a:sym typeface="Roboto"/>
              </a:rPr>
              <a:t>violate privacy laws.</a:t>
            </a:r>
            <a:endParaRPr b="1" sz="2400">
              <a:solidFill>
                <a:schemeClr val="accent1"/>
              </a:solidFill>
              <a:latin typeface="Roboto"/>
              <a:ea typeface="Roboto"/>
              <a:cs typeface="Roboto"/>
              <a:sym typeface="Roboto"/>
            </a:endParaRPr>
          </a:p>
          <a:p>
            <a:pPr indent="-381000" lvl="0" marL="457200" rtl="0" algn="l">
              <a:spcBef>
                <a:spcPts val="0"/>
              </a:spcBef>
              <a:spcAft>
                <a:spcPts val="0"/>
              </a:spcAft>
              <a:buSzPts val="2400"/>
              <a:buFont typeface="Roboto"/>
              <a:buChar char="●"/>
            </a:pPr>
            <a:r>
              <a:rPr b="1" lang="en-GB" sz="2400">
                <a:latin typeface="Roboto"/>
                <a:ea typeface="Roboto"/>
                <a:cs typeface="Roboto"/>
                <a:sym typeface="Roboto"/>
              </a:rPr>
              <a:t>Advertising </a:t>
            </a:r>
            <a:r>
              <a:rPr b="1" lang="en-GB" sz="2400">
                <a:solidFill>
                  <a:schemeClr val="accent1"/>
                </a:solidFill>
                <a:latin typeface="Roboto"/>
                <a:ea typeface="Roboto"/>
                <a:cs typeface="Roboto"/>
                <a:sym typeface="Roboto"/>
              </a:rPr>
              <a:t>incentivises</a:t>
            </a:r>
            <a:r>
              <a:rPr b="1" lang="en-GB" sz="2400">
                <a:solidFill>
                  <a:schemeClr val="accent1"/>
                </a:solidFill>
                <a:latin typeface="Roboto"/>
                <a:ea typeface="Roboto"/>
                <a:cs typeface="Roboto"/>
                <a:sym typeface="Roboto"/>
              </a:rPr>
              <a:t> </a:t>
            </a:r>
            <a:r>
              <a:rPr b="1" lang="en-GB" sz="2400">
                <a:latin typeface="Roboto"/>
                <a:ea typeface="Roboto"/>
                <a:cs typeface="Roboto"/>
                <a:sym typeface="Roboto"/>
              </a:rPr>
              <a:t>websites to add dark patterns</a:t>
            </a:r>
            <a:endParaRPr b="1" sz="2400">
              <a:latin typeface="Roboto"/>
              <a:ea typeface="Roboto"/>
              <a:cs typeface="Roboto"/>
              <a:sym typeface="Roboto"/>
            </a:endParaRPr>
          </a:p>
          <a:p>
            <a:pPr indent="-381000" lvl="0" marL="457200" rtl="0" algn="l">
              <a:spcBef>
                <a:spcPts val="0"/>
              </a:spcBef>
              <a:spcAft>
                <a:spcPts val="0"/>
              </a:spcAft>
              <a:buSzPts val="2400"/>
              <a:buFont typeface="Roboto"/>
              <a:buChar char="●"/>
            </a:pPr>
            <a:r>
              <a:rPr b="1" lang="en-GB" sz="2400">
                <a:latin typeface="Roboto"/>
                <a:ea typeface="Roboto"/>
                <a:cs typeface="Roboto"/>
                <a:sym typeface="Roboto"/>
              </a:rPr>
              <a:t>En</a:t>
            </a:r>
            <a:r>
              <a:rPr b="1" lang="en-GB" sz="2400">
                <a:latin typeface="Roboto"/>
                <a:ea typeface="Roboto"/>
                <a:cs typeface="Roboto"/>
                <a:sym typeface="Roboto"/>
              </a:rPr>
              <a:t>forcement action can be </a:t>
            </a:r>
            <a:r>
              <a:rPr b="1" lang="en-GB" sz="2400">
                <a:solidFill>
                  <a:schemeClr val="accent1"/>
                </a:solidFill>
                <a:latin typeface="Roboto"/>
                <a:ea typeface="Roboto"/>
                <a:cs typeface="Roboto"/>
                <a:sym typeface="Roboto"/>
              </a:rPr>
              <a:t>effective</a:t>
            </a:r>
            <a:endParaRPr b="1" sz="2400">
              <a:solidFill>
                <a:schemeClr val="accent1"/>
              </a:solidFill>
              <a:latin typeface="Roboto"/>
              <a:ea typeface="Roboto"/>
              <a:cs typeface="Roboto"/>
              <a:sym typeface="Roboto"/>
            </a:endParaRPr>
          </a:p>
        </p:txBody>
      </p:sp>
      <p:cxnSp>
        <p:nvCxnSpPr>
          <p:cNvPr id="83" name="Google Shape;83;p16"/>
          <p:cNvCxnSpPr/>
          <p:nvPr/>
        </p:nvCxnSpPr>
        <p:spPr>
          <a:xfrm>
            <a:off x="1285500" y="862650"/>
            <a:ext cx="6441000" cy="0"/>
          </a:xfrm>
          <a:prstGeom prst="straightConnector1">
            <a:avLst/>
          </a:prstGeom>
          <a:noFill/>
          <a:ln cap="flat" cmpd="sng" w="9525">
            <a:solidFill>
              <a:schemeClr val="dk2"/>
            </a:solidFill>
            <a:prstDash val="solid"/>
            <a:round/>
            <a:headEnd len="med" w="med" type="none"/>
            <a:tailEnd len="med" w="med" type="none"/>
          </a:ln>
        </p:spPr>
      </p:cxnSp>
      <p:pic>
        <p:nvPicPr>
          <p:cNvPr id="84" name="Google Shape;84;p16"/>
          <p:cNvPicPr preferRelativeResize="0"/>
          <p:nvPr/>
        </p:nvPicPr>
        <p:blipFill rotWithShape="1">
          <a:blip r:embed="rId3">
            <a:alphaModFix/>
          </a:blip>
          <a:srcRect b="0" l="0" r="74000" t="0"/>
          <a:stretch/>
        </p:blipFill>
        <p:spPr>
          <a:xfrm>
            <a:off x="7863975" y="3821050"/>
            <a:ext cx="1280025" cy="1322450"/>
          </a:xfrm>
          <a:prstGeom prst="rect">
            <a:avLst/>
          </a:prstGeom>
          <a:noFill/>
          <a:ln>
            <a:noFill/>
          </a:ln>
        </p:spPr>
      </p:pic>
      <p:pic>
        <p:nvPicPr>
          <p:cNvPr id="85" name="Google Shape;85;p16"/>
          <p:cNvPicPr preferRelativeResize="0"/>
          <p:nvPr/>
        </p:nvPicPr>
        <p:blipFill>
          <a:blip r:embed="rId4">
            <a:alphaModFix/>
          </a:blip>
          <a:stretch>
            <a:fillRect/>
          </a:stretch>
        </p:blipFill>
        <p:spPr>
          <a:xfrm>
            <a:off x="2796862" y="3010425"/>
            <a:ext cx="3418276" cy="2133075"/>
          </a:xfrm>
          <a:prstGeom prst="rect">
            <a:avLst/>
          </a:prstGeom>
          <a:noFill/>
          <a:ln>
            <a:noFill/>
          </a:ln>
        </p:spPr>
      </p:pic>
      <p:sp>
        <p:nvSpPr>
          <p:cNvPr id="86" name="Google Shape;86;p16"/>
          <p:cNvSpPr txBox="1"/>
          <p:nvPr/>
        </p:nvSpPr>
        <p:spPr>
          <a:xfrm>
            <a:off x="6042600" y="4715000"/>
            <a:ext cx="1683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dk2"/>
                </a:solidFill>
                <a:latin typeface="Roboto"/>
                <a:ea typeface="Roboto"/>
                <a:cs typeface="Roboto"/>
                <a:sym typeface="Roboto"/>
              </a:rPr>
              <a:t>Source: europa.eu</a:t>
            </a:r>
            <a:endParaRPr>
              <a:solidFill>
                <a:schemeClr val="dk2"/>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7"/>
          <p:cNvSpPr txBox="1"/>
          <p:nvPr>
            <p:ph type="ctrTitle"/>
          </p:nvPr>
        </p:nvSpPr>
        <p:spPr>
          <a:xfrm>
            <a:off x="311700" y="277275"/>
            <a:ext cx="8520600" cy="718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b="1" lang="en-GB" sz="3600">
                <a:latin typeface="Roboto"/>
                <a:ea typeface="Roboto"/>
                <a:cs typeface="Roboto"/>
                <a:sym typeface="Roboto"/>
              </a:rPr>
              <a:t>Enforcement Action</a:t>
            </a:r>
            <a:endParaRPr b="1" sz="3600">
              <a:latin typeface="Roboto"/>
              <a:ea typeface="Roboto"/>
              <a:cs typeface="Roboto"/>
              <a:sym typeface="Roboto"/>
            </a:endParaRPr>
          </a:p>
        </p:txBody>
      </p:sp>
      <p:cxnSp>
        <p:nvCxnSpPr>
          <p:cNvPr id="92" name="Google Shape;92;p17"/>
          <p:cNvCxnSpPr/>
          <p:nvPr/>
        </p:nvCxnSpPr>
        <p:spPr>
          <a:xfrm>
            <a:off x="1285500" y="862650"/>
            <a:ext cx="6441000" cy="0"/>
          </a:xfrm>
          <a:prstGeom prst="straightConnector1">
            <a:avLst/>
          </a:prstGeom>
          <a:noFill/>
          <a:ln cap="flat" cmpd="sng" w="9525">
            <a:solidFill>
              <a:schemeClr val="dk2"/>
            </a:solidFill>
            <a:prstDash val="solid"/>
            <a:round/>
            <a:headEnd len="med" w="med" type="none"/>
            <a:tailEnd len="med" w="med" type="none"/>
          </a:ln>
        </p:spPr>
      </p:cxnSp>
      <p:pic>
        <p:nvPicPr>
          <p:cNvPr id="93" name="Google Shape;93;p17"/>
          <p:cNvPicPr preferRelativeResize="0"/>
          <p:nvPr/>
        </p:nvPicPr>
        <p:blipFill rotWithShape="1">
          <a:blip r:embed="rId3">
            <a:alphaModFix/>
          </a:blip>
          <a:srcRect b="0" l="0" r="74000" t="0"/>
          <a:stretch/>
        </p:blipFill>
        <p:spPr>
          <a:xfrm>
            <a:off x="7863975" y="3821050"/>
            <a:ext cx="1280025" cy="1322450"/>
          </a:xfrm>
          <a:prstGeom prst="rect">
            <a:avLst/>
          </a:prstGeom>
          <a:noFill/>
          <a:ln>
            <a:noFill/>
          </a:ln>
        </p:spPr>
      </p:pic>
      <p:pic>
        <p:nvPicPr>
          <p:cNvPr id="94" name="Google Shape;94;p17"/>
          <p:cNvPicPr preferRelativeResize="0"/>
          <p:nvPr/>
        </p:nvPicPr>
        <p:blipFill>
          <a:blip r:embed="rId4">
            <a:alphaModFix/>
          </a:blip>
          <a:stretch>
            <a:fillRect/>
          </a:stretch>
        </p:blipFill>
        <p:spPr>
          <a:xfrm>
            <a:off x="1524150" y="995463"/>
            <a:ext cx="6441002" cy="1512488"/>
          </a:xfrm>
          <a:prstGeom prst="rect">
            <a:avLst/>
          </a:prstGeom>
          <a:noFill/>
          <a:ln>
            <a:noFill/>
          </a:ln>
        </p:spPr>
      </p:pic>
      <p:pic>
        <p:nvPicPr>
          <p:cNvPr id="95" name="Google Shape;95;p17"/>
          <p:cNvPicPr preferRelativeResize="0"/>
          <p:nvPr/>
        </p:nvPicPr>
        <p:blipFill>
          <a:blip r:embed="rId5">
            <a:alphaModFix/>
          </a:blip>
          <a:stretch>
            <a:fillRect/>
          </a:stretch>
        </p:blipFill>
        <p:spPr>
          <a:xfrm>
            <a:off x="3421877" y="2350625"/>
            <a:ext cx="2168250" cy="2792875"/>
          </a:xfrm>
          <a:prstGeom prst="rect">
            <a:avLst/>
          </a:prstGeom>
          <a:noFill/>
          <a:ln>
            <a:noFill/>
          </a:ln>
        </p:spPr>
      </p:pic>
      <p:sp>
        <p:nvSpPr>
          <p:cNvPr id="96" name="Google Shape;96;p17"/>
          <p:cNvSpPr txBox="1"/>
          <p:nvPr/>
        </p:nvSpPr>
        <p:spPr>
          <a:xfrm>
            <a:off x="6180075" y="4743300"/>
            <a:ext cx="1683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dk2"/>
                </a:solidFill>
                <a:latin typeface="Roboto"/>
                <a:ea typeface="Roboto"/>
                <a:cs typeface="Roboto"/>
                <a:sym typeface="Roboto"/>
              </a:rPr>
              <a:t>Source: cnil.fr</a:t>
            </a:r>
            <a:endParaRPr>
              <a:solidFill>
                <a:schemeClr val="dk2"/>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8"/>
          <p:cNvSpPr txBox="1"/>
          <p:nvPr>
            <p:ph type="ctrTitle"/>
          </p:nvPr>
        </p:nvSpPr>
        <p:spPr>
          <a:xfrm>
            <a:off x="311700" y="277275"/>
            <a:ext cx="8520600" cy="718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b="1" lang="en-GB" sz="3600">
                <a:latin typeface="Roboto"/>
                <a:ea typeface="Roboto"/>
                <a:cs typeface="Roboto"/>
                <a:sym typeface="Roboto"/>
              </a:rPr>
              <a:t>Enforcement Action</a:t>
            </a:r>
            <a:endParaRPr b="1" sz="3600">
              <a:latin typeface="Roboto"/>
              <a:ea typeface="Roboto"/>
              <a:cs typeface="Roboto"/>
              <a:sym typeface="Roboto"/>
            </a:endParaRPr>
          </a:p>
        </p:txBody>
      </p:sp>
      <p:cxnSp>
        <p:nvCxnSpPr>
          <p:cNvPr id="102" name="Google Shape;102;p18"/>
          <p:cNvCxnSpPr/>
          <p:nvPr/>
        </p:nvCxnSpPr>
        <p:spPr>
          <a:xfrm>
            <a:off x="1285500" y="862650"/>
            <a:ext cx="6441000" cy="0"/>
          </a:xfrm>
          <a:prstGeom prst="straightConnector1">
            <a:avLst/>
          </a:prstGeom>
          <a:noFill/>
          <a:ln cap="flat" cmpd="sng" w="9525">
            <a:solidFill>
              <a:schemeClr val="dk2"/>
            </a:solidFill>
            <a:prstDash val="solid"/>
            <a:round/>
            <a:headEnd len="med" w="med" type="none"/>
            <a:tailEnd len="med" w="med" type="none"/>
          </a:ln>
        </p:spPr>
      </p:cxnSp>
      <p:pic>
        <p:nvPicPr>
          <p:cNvPr id="103" name="Google Shape;103;p18"/>
          <p:cNvPicPr preferRelativeResize="0"/>
          <p:nvPr/>
        </p:nvPicPr>
        <p:blipFill rotWithShape="1">
          <a:blip r:embed="rId3">
            <a:alphaModFix/>
          </a:blip>
          <a:srcRect b="0" l="0" r="74000" t="0"/>
          <a:stretch/>
        </p:blipFill>
        <p:spPr>
          <a:xfrm>
            <a:off x="7863975" y="3821050"/>
            <a:ext cx="1280025" cy="1322450"/>
          </a:xfrm>
          <a:prstGeom prst="rect">
            <a:avLst/>
          </a:prstGeom>
          <a:noFill/>
          <a:ln>
            <a:noFill/>
          </a:ln>
        </p:spPr>
      </p:pic>
      <p:pic>
        <p:nvPicPr>
          <p:cNvPr id="104" name="Google Shape;104;p18"/>
          <p:cNvPicPr preferRelativeResize="0"/>
          <p:nvPr/>
        </p:nvPicPr>
        <p:blipFill>
          <a:blip r:embed="rId4">
            <a:alphaModFix/>
          </a:blip>
          <a:stretch>
            <a:fillRect/>
          </a:stretch>
        </p:blipFill>
        <p:spPr>
          <a:xfrm>
            <a:off x="1741375" y="3518850"/>
            <a:ext cx="5529250" cy="1459475"/>
          </a:xfrm>
          <a:prstGeom prst="rect">
            <a:avLst/>
          </a:prstGeom>
          <a:noFill/>
          <a:ln>
            <a:noFill/>
          </a:ln>
        </p:spPr>
      </p:pic>
      <p:pic>
        <p:nvPicPr>
          <p:cNvPr id="105" name="Google Shape;105;p18"/>
          <p:cNvPicPr preferRelativeResize="0"/>
          <p:nvPr/>
        </p:nvPicPr>
        <p:blipFill rotWithShape="1">
          <a:blip r:embed="rId5">
            <a:alphaModFix/>
          </a:blip>
          <a:srcRect b="10926" l="6138" r="6418" t="25508"/>
          <a:stretch/>
        </p:blipFill>
        <p:spPr>
          <a:xfrm>
            <a:off x="2803677" y="1493064"/>
            <a:ext cx="3404647" cy="925800"/>
          </a:xfrm>
          <a:prstGeom prst="rect">
            <a:avLst/>
          </a:prstGeom>
          <a:noFill/>
          <a:ln>
            <a:noFill/>
          </a:ln>
        </p:spPr>
      </p:pic>
      <p:cxnSp>
        <p:nvCxnSpPr>
          <p:cNvPr id="106" name="Google Shape;106;p18"/>
          <p:cNvCxnSpPr>
            <a:stCxn id="105" idx="2"/>
            <a:endCxn id="104" idx="0"/>
          </p:cNvCxnSpPr>
          <p:nvPr/>
        </p:nvCxnSpPr>
        <p:spPr>
          <a:xfrm>
            <a:off x="4506001" y="2418864"/>
            <a:ext cx="0" cy="1100100"/>
          </a:xfrm>
          <a:prstGeom prst="straightConnector1">
            <a:avLst/>
          </a:prstGeom>
          <a:noFill/>
          <a:ln cap="flat" cmpd="sng" w="76200">
            <a:solidFill>
              <a:srgbClr val="FF0000"/>
            </a:solidFill>
            <a:prstDash val="solid"/>
            <a:round/>
            <a:headEnd len="med" w="med" type="none"/>
            <a:tailEnd len="med" w="med" type="triangle"/>
          </a:ln>
        </p:spPr>
      </p:cxnSp>
      <p:sp>
        <p:nvSpPr>
          <p:cNvPr id="107" name="Google Shape;107;p18"/>
          <p:cNvSpPr txBox="1"/>
          <p:nvPr/>
        </p:nvSpPr>
        <p:spPr>
          <a:xfrm>
            <a:off x="6109600" y="4743300"/>
            <a:ext cx="1989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dk2"/>
                </a:solidFill>
                <a:latin typeface="Roboto"/>
                <a:ea typeface="Roboto"/>
                <a:cs typeface="Roboto"/>
                <a:sym typeface="Roboto"/>
              </a:rPr>
              <a:t>Source: google.com</a:t>
            </a:r>
            <a:endParaRPr>
              <a:solidFill>
                <a:schemeClr val="dk2"/>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9"/>
          <p:cNvSpPr txBox="1"/>
          <p:nvPr>
            <p:ph type="ctrTitle"/>
          </p:nvPr>
        </p:nvSpPr>
        <p:spPr>
          <a:xfrm>
            <a:off x="311700" y="277275"/>
            <a:ext cx="8520600" cy="718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b="1" lang="en-GB" sz="3600">
                <a:latin typeface="Roboto"/>
                <a:ea typeface="Roboto"/>
                <a:cs typeface="Roboto"/>
                <a:sym typeface="Roboto"/>
              </a:rPr>
              <a:t>Our Solution: DarkDialogs</a:t>
            </a:r>
            <a:endParaRPr b="1" sz="3600">
              <a:latin typeface="Roboto"/>
              <a:ea typeface="Roboto"/>
              <a:cs typeface="Roboto"/>
              <a:sym typeface="Roboto"/>
            </a:endParaRPr>
          </a:p>
        </p:txBody>
      </p:sp>
      <p:sp>
        <p:nvSpPr>
          <p:cNvPr id="113" name="Google Shape;113;p19"/>
          <p:cNvSpPr txBox="1"/>
          <p:nvPr>
            <p:ph idx="1" type="subTitle"/>
          </p:nvPr>
        </p:nvSpPr>
        <p:spPr>
          <a:xfrm>
            <a:off x="544075" y="995475"/>
            <a:ext cx="7946700" cy="3660900"/>
          </a:xfrm>
          <a:prstGeom prst="rect">
            <a:avLst/>
          </a:prstGeom>
        </p:spPr>
        <p:txBody>
          <a:bodyPr anchorCtr="0" anchor="t" bIns="91425" lIns="91425" spcFirstLastPara="1" rIns="91425" wrap="square" tIns="91425">
            <a:normAutofit/>
          </a:bodyPr>
          <a:lstStyle/>
          <a:p>
            <a:pPr indent="-381000" lvl="0" marL="457200" rtl="0" algn="l">
              <a:lnSpc>
                <a:spcPct val="100000"/>
              </a:lnSpc>
              <a:spcBef>
                <a:spcPts val="0"/>
              </a:spcBef>
              <a:spcAft>
                <a:spcPts val="0"/>
              </a:spcAft>
              <a:buSzPts val="2400"/>
              <a:buFont typeface="Roboto"/>
              <a:buChar char="●"/>
            </a:pPr>
            <a:r>
              <a:rPr b="1" lang="en-GB" sz="2400">
                <a:latin typeface="Roboto"/>
                <a:ea typeface="Roboto"/>
                <a:cs typeface="Roboto"/>
                <a:sym typeface="Roboto"/>
              </a:rPr>
              <a:t>DarkDialogs: s</a:t>
            </a:r>
            <a:r>
              <a:rPr b="1" lang="en-GB" sz="2400">
                <a:latin typeface="Roboto"/>
                <a:ea typeface="Roboto"/>
                <a:cs typeface="Roboto"/>
                <a:sym typeface="Roboto"/>
              </a:rPr>
              <a:t>ystem to detect </a:t>
            </a:r>
            <a:r>
              <a:rPr b="1" lang="en-GB" sz="2400">
                <a:solidFill>
                  <a:schemeClr val="accent1"/>
                </a:solidFill>
                <a:latin typeface="Roboto"/>
                <a:ea typeface="Roboto"/>
                <a:cs typeface="Roboto"/>
                <a:sym typeface="Roboto"/>
              </a:rPr>
              <a:t>dark patterns </a:t>
            </a:r>
            <a:r>
              <a:rPr b="1" lang="en-GB" sz="2400">
                <a:latin typeface="Roboto"/>
                <a:ea typeface="Roboto"/>
                <a:cs typeface="Roboto"/>
                <a:sym typeface="Roboto"/>
              </a:rPr>
              <a:t>on </a:t>
            </a:r>
            <a:br>
              <a:rPr b="1" lang="en-GB" sz="2400">
                <a:latin typeface="Roboto"/>
                <a:ea typeface="Roboto"/>
                <a:cs typeface="Roboto"/>
                <a:sym typeface="Roboto"/>
              </a:rPr>
            </a:br>
            <a:r>
              <a:rPr b="1" lang="en-GB" sz="2400">
                <a:solidFill>
                  <a:schemeClr val="accent1"/>
                </a:solidFill>
                <a:latin typeface="Roboto"/>
                <a:ea typeface="Roboto"/>
                <a:cs typeface="Roboto"/>
                <a:sym typeface="Roboto"/>
              </a:rPr>
              <a:t>consent dialogs</a:t>
            </a:r>
            <a:endParaRPr b="1" sz="2400">
              <a:solidFill>
                <a:schemeClr val="accent1"/>
              </a:solidFill>
              <a:latin typeface="Roboto"/>
              <a:ea typeface="Roboto"/>
              <a:cs typeface="Roboto"/>
              <a:sym typeface="Roboto"/>
            </a:endParaRPr>
          </a:p>
          <a:p>
            <a:pPr indent="-381000" lvl="0" marL="457200" rtl="0" algn="l">
              <a:lnSpc>
                <a:spcPct val="100000"/>
              </a:lnSpc>
              <a:spcBef>
                <a:spcPts val="0"/>
              </a:spcBef>
              <a:spcAft>
                <a:spcPts val="0"/>
              </a:spcAft>
              <a:buSzPts val="2400"/>
              <a:buFont typeface="Roboto"/>
              <a:buChar char="●"/>
            </a:pPr>
            <a:r>
              <a:rPr b="1" lang="en-GB" sz="2400">
                <a:latin typeface="Roboto"/>
                <a:ea typeface="Roboto"/>
                <a:cs typeface="Roboto"/>
                <a:sym typeface="Roboto"/>
              </a:rPr>
              <a:t>Scales using </a:t>
            </a:r>
            <a:r>
              <a:rPr b="1" lang="en-GB" sz="2400">
                <a:solidFill>
                  <a:schemeClr val="accent1"/>
                </a:solidFill>
                <a:latin typeface="Roboto"/>
                <a:ea typeface="Roboto"/>
                <a:cs typeface="Roboto"/>
                <a:sym typeface="Roboto"/>
              </a:rPr>
              <a:t>automation</a:t>
            </a:r>
            <a:endParaRPr b="1" sz="2400">
              <a:solidFill>
                <a:schemeClr val="accent1"/>
              </a:solidFill>
              <a:latin typeface="Roboto"/>
              <a:ea typeface="Roboto"/>
              <a:cs typeface="Roboto"/>
              <a:sym typeface="Roboto"/>
            </a:endParaRPr>
          </a:p>
          <a:p>
            <a:pPr indent="-381000" lvl="0" marL="457200" rtl="0" algn="l">
              <a:lnSpc>
                <a:spcPct val="100000"/>
              </a:lnSpc>
              <a:spcBef>
                <a:spcPts val="0"/>
              </a:spcBef>
              <a:spcAft>
                <a:spcPts val="0"/>
              </a:spcAft>
              <a:buSzPts val="2400"/>
              <a:buFont typeface="Roboto"/>
              <a:buChar char="●"/>
            </a:pPr>
            <a:r>
              <a:rPr b="1" lang="en-GB" sz="2400">
                <a:latin typeface="Roboto"/>
                <a:ea typeface="Roboto"/>
                <a:cs typeface="Roboto"/>
                <a:sym typeface="Roboto"/>
              </a:rPr>
              <a:t>Extracts dialogs at </a:t>
            </a:r>
            <a:r>
              <a:rPr b="1" lang="en-GB" sz="2400">
                <a:solidFill>
                  <a:schemeClr val="accent1"/>
                </a:solidFill>
                <a:latin typeface="Roboto"/>
                <a:ea typeface="Roboto"/>
                <a:cs typeface="Roboto"/>
                <a:sym typeface="Roboto"/>
              </a:rPr>
              <a:t>98.7% </a:t>
            </a:r>
            <a:r>
              <a:rPr b="1" lang="en-GB" sz="2400">
                <a:latin typeface="Roboto"/>
                <a:ea typeface="Roboto"/>
                <a:cs typeface="Roboto"/>
                <a:sym typeface="Roboto"/>
              </a:rPr>
              <a:t>accuracy</a:t>
            </a:r>
            <a:endParaRPr b="1" sz="2400">
              <a:latin typeface="Roboto"/>
              <a:ea typeface="Roboto"/>
              <a:cs typeface="Roboto"/>
              <a:sym typeface="Roboto"/>
            </a:endParaRPr>
          </a:p>
          <a:p>
            <a:pPr indent="-381000" lvl="0" marL="457200" rtl="0" algn="l">
              <a:lnSpc>
                <a:spcPct val="100000"/>
              </a:lnSpc>
              <a:spcBef>
                <a:spcPts val="0"/>
              </a:spcBef>
              <a:spcAft>
                <a:spcPts val="0"/>
              </a:spcAft>
              <a:buSzPts val="2400"/>
              <a:buFont typeface="Roboto"/>
              <a:buChar char="●"/>
            </a:pPr>
            <a:r>
              <a:rPr b="1" lang="en-GB" sz="2400">
                <a:latin typeface="Roboto"/>
                <a:ea typeface="Roboto"/>
                <a:cs typeface="Roboto"/>
                <a:sym typeface="Roboto"/>
              </a:rPr>
              <a:t>Detects 10 different dark patterns at</a:t>
            </a:r>
            <a:r>
              <a:rPr b="1" lang="en-GB" sz="2400">
                <a:solidFill>
                  <a:schemeClr val="accent1"/>
                </a:solidFill>
                <a:latin typeface="Roboto"/>
                <a:ea typeface="Roboto"/>
                <a:cs typeface="Roboto"/>
                <a:sym typeface="Roboto"/>
              </a:rPr>
              <a:t> 99% </a:t>
            </a:r>
            <a:r>
              <a:rPr b="1" lang="en-GB" sz="2400">
                <a:latin typeface="Roboto"/>
                <a:ea typeface="Roboto"/>
                <a:cs typeface="Roboto"/>
                <a:sym typeface="Roboto"/>
              </a:rPr>
              <a:t>accuracy</a:t>
            </a:r>
            <a:endParaRPr b="1" sz="2400">
              <a:latin typeface="Roboto"/>
              <a:ea typeface="Roboto"/>
              <a:cs typeface="Roboto"/>
              <a:sym typeface="Roboto"/>
            </a:endParaRPr>
          </a:p>
        </p:txBody>
      </p:sp>
      <p:cxnSp>
        <p:nvCxnSpPr>
          <p:cNvPr id="114" name="Google Shape;114;p19"/>
          <p:cNvCxnSpPr/>
          <p:nvPr/>
        </p:nvCxnSpPr>
        <p:spPr>
          <a:xfrm>
            <a:off x="1285500" y="862650"/>
            <a:ext cx="6441000" cy="0"/>
          </a:xfrm>
          <a:prstGeom prst="straightConnector1">
            <a:avLst/>
          </a:prstGeom>
          <a:noFill/>
          <a:ln cap="flat" cmpd="sng" w="9525">
            <a:solidFill>
              <a:schemeClr val="dk2"/>
            </a:solidFill>
            <a:prstDash val="solid"/>
            <a:round/>
            <a:headEnd len="med" w="med" type="none"/>
            <a:tailEnd len="med" w="med" type="none"/>
          </a:ln>
        </p:spPr>
      </p:cxnSp>
      <p:pic>
        <p:nvPicPr>
          <p:cNvPr id="115" name="Google Shape;115;p19"/>
          <p:cNvPicPr preferRelativeResize="0"/>
          <p:nvPr/>
        </p:nvPicPr>
        <p:blipFill rotWithShape="1">
          <a:blip r:embed="rId3">
            <a:alphaModFix/>
          </a:blip>
          <a:srcRect b="0" l="0" r="74000" t="0"/>
          <a:stretch/>
        </p:blipFill>
        <p:spPr>
          <a:xfrm>
            <a:off x="7863975" y="3821050"/>
            <a:ext cx="1280025" cy="1322450"/>
          </a:xfrm>
          <a:prstGeom prst="rect">
            <a:avLst/>
          </a:prstGeom>
          <a:noFill/>
          <a:ln>
            <a:noFill/>
          </a:ln>
        </p:spPr>
      </p:pic>
      <p:pic>
        <p:nvPicPr>
          <p:cNvPr id="116" name="Google Shape;116;p19"/>
          <p:cNvPicPr preferRelativeResize="0"/>
          <p:nvPr/>
        </p:nvPicPr>
        <p:blipFill>
          <a:blip r:embed="rId4">
            <a:alphaModFix/>
          </a:blip>
          <a:stretch>
            <a:fillRect/>
          </a:stretch>
        </p:blipFill>
        <p:spPr>
          <a:xfrm>
            <a:off x="2407262" y="3002000"/>
            <a:ext cx="4329487" cy="2141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0"/>
          <p:cNvSpPr txBox="1"/>
          <p:nvPr>
            <p:ph type="ctrTitle"/>
          </p:nvPr>
        </p:nvSpPr>
        <p:spPr>
          <a:xfrm>
            <a:off x="311700" y="277275"/>
            <a:ext cx="8520600" cy="718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b="1" lang="en-GB" sz="3600">
                <a:latin typeface="Roboto"/>
                <a:ea typeface="Roboto"/>
                <a:cs typeface="Roboto"/>
                <a:sym typeface="Roboto"/>
              </a:rPr>
              <a:t>Challenges: </a:t>
            </a:r>
            <a:r>
              <a:rPr b="1" lang="en-GB" sz="3600">
                <a:latin typeface="Roboto"/>
                <a:ea typeface="Roboto"/>
                <a:cs typeface="Roboto"/>
                <a:sym typeface="Roboto"/>
              </a:rPr>
              <a:t>extracting</a:t>
            </a:r>
            <a:r>
              <a:rPr b="1" lang="en-GB" sz="3600">
                <a:latin typeface="Roboto"/>
                <a:ea typeface="Roboto"/>
                <a:cs typeface="Roboto"/>
                <a:sym typeface="Roboto"/>
              </a:rPr>
              <a:t> dialogs</a:t>
            </a:r>
            <a:endParaRPr b="1" sz="3600">
              <a:latin typeface="Roboto"/>
              <a:ea typeface="Roboto"/>
              <a:cs typeface="Roboto"/>
              <a:sym typeface="Roboto"/>
            </a:endParaRPr>
          </a:p>
        </p:txBody>
      </p:sp>
      <p:cxnSp>
        <p:nvCxnSpPr>
          <p:cNvPr id="122" name="Google Shape;122;p20"/>
          <p:cNvCxnSpPr/>
          <p:nvPr/>
        </p:nvCxnSpPr>
        <p:spPr>
          <a:xfrm>
            <a:off x="1285500" y="862650"/>
            <a:ext cx="6441000" cy="0"/>
          </a:xfrm>
          <a:prstGeom prst="straightConnector1">
            <a:avLst/>
          </a:prstGeom>
          <a:noFill/>
          <a:ln cap="flat" cmpd="sng" w="9525">
            <a:solidFill>
              <a:schemeClr val="dk2"/>
            </a:solidFill>
            <a:prstDash val="solid"/>
            <a:round/>
            <a:headEnd len="med" w="med" type="none"/>
            <a:tailEnd len="med" w="med" type="none"/>
          </a:ln>
        </p:spPr>
      </p:cxnSp>
      <p:pic>
        <p:nvPicPr>
          <p:cNvPr id="123" name="Google Shape;123;p20"/>
          <p:cNvPicPr preferRelativeResize="0"/>
          <p:nvPr/>
        </p:nvPicPr>
        <p:blipFill rotWithShape="1">
          <a:blip r:embed="rId3">
            <a:alphaModFix/>
          </a:blip>
          <a:srcRect b="0" l="0" r="74000" t="0"/>
          <a:stretch/>
        </p:blipFill>
        <p:spPr>
          <a:xfrm>
            <a:off x="7863975" y="3821050"/>
            <a:ext cx="1280025" cy="1322450"/>
          </a:xfrm>
          <a:prstGeom prst="rect">
            <a:avLst/>
          </a:prstGeom>
          <a:noFill/>
          <a:ln>
            <a:noFill/>
          </a:ln>
        </p:spPr>
      </p:pic>
      <p:sp>
        <p:nvSpPr>
          <p:cNvPr id="124" name="Google Shape;124;p20"/>
          <p:cNvSpPr txBox="1"/>
          <p:nvPr/>
        </p:nvSpPr>
        <p:spPr>
          <a:xfrm>
            <a:off x="387900" y="1308250"/>
            <a:ext cx="8368200" cy="3253500"/>
          </a:xfrm>
          <a:prstGeom prst="rect">
            <a:avLst/>
          </a:prstGeom>
          <a:noFill/>
          <a:ln>
            <a:noFill/>
          </a:ln>
        </p:spPr>
        <p:txBody>
          <a:bodyPr anchorCtr="0" anchor="t" bIns="91425" lIns="91425" spcFirstLastPara="1" rIns="91425" wrap="square" tIns="91425">
            <a:noAutofit/>
          </a:bodyPr>
          <a:lstStyle/>
          <a:p>
            <a:pPr indent="-381000" lvl="0" marL="457200" rtl="0" algn="l">
              <a:lnSpc>
                <a:spcPct val="115000"/>
              </a:lnSpc>
              <a:spcBef>
                <a:spcPts val="0"/>
              </a:spcBef>
              <a:spcAft>
                <a:spcPts val="0"/>
              </a:spcAft>
              <a:buClr>
                <a:schemeClr val="dk2"/>
              </a:buClr>
              <a:buSzPts val="2400"/>
              <a:buFont typeface="Roboto"/>
              <a:buChar char="➢"/>
            </a:pPr>
            <a:r>
              <a:rPr b="1" lang="en-GB" sz="2400">
                <a:solidFill>
                  <a:schemeClr val="accent1"/>
                </a:solidFill>
                <a:latin typeface="Roboto"/>
                <a:ea typeface="Roboto"/>
                <a:cs typeface="Roboto"/>
                <a:sym typeface="Roboto"/>
              </a:rPr>
              <a:t>Few </a:t>
            </a:r>
            <a:r>
              <a:rPr b="1" lang="en-GB" sz="2400">
                <a:solidFill>
                  <a:schemeClr val="dk2"/>
                </a:solidFill>
                <a:latin typeface="Roboto"/>
                <a:ea typeface="Roboto"/>
                <a:cs typeface="Roboto"/>
                <a:sym typeface="Roboto"/>
              </a:rPr>
              <a:t>consent Dialogs are</a:t>
            </a:r>
            <a:r>
              <a:rPr b="1" lang="en-GB" sz="2400">
                <a:solidFill>
                  <a:schemeClr val="accent1"/>
                </a:solidFill>
                <a:latin typeface="Roboto"/>
                <a:ea typeface="Roboto"/>
                <a:cs typeface="Roboto"/>
                <a:sym typeface="Roboto"/>
              </a:rPr>
              <a:t> alike</a:t>
            </a:r>
            <a:endParaRPr b="1" sz="2400">
              <a:solidFill>
                <a:schemeClr val="accent1"/>
              </a:solidFill>
              <a:latin typeface="Roboto"/>
              <a:ea typeface="Roboto"/>
              <a:cs typeface="Roboto"/>
              <a:sym typeface="Roboto"/>
            </a:endParaRPr>
          </a:p>
          <a:p>
            <a:pPr indent="0" lvl="0" marL="457200" rtl="0" algn="l">
              <a:lnSpc>
                <a:spcPct val="115000"/>
              </a:lnSpc>
              <a:spcBef>
                <a:spcPts val="1200"/>
              </a:spcBef>
              <a:spcAft>
                <a:spcPts val="0"/>
              </a:spcAft>
              <a:buNone/>
            </a:pPr>
            <a:r>
              <a:rPr b="1" lang="en-GB" sz="2400">
                <a:solidFill>
                  <a:schemeClr val="dk2"/>
                </a:solidFill>
                <a:latin typeface="Roboto"/>
                <a:ea typeface="Roboto"/>
                <a:cs typeface="Roboto"/>
                <a:sym typeface="Roboto"/>
              </a:rPr>
              <a:t>                					  </a:t>
            </a:r>
            <a:endParaRPr b="1" sz="2400">
              <a:solidFill>
                <a:schemeClr val="dk2"/>
              </a:solidFill>
              <a:latin typeface="Roboto"/>
              <a:ea typeface="Roboto"/>
              <a:cs typeface="Roboto"/>
              <a:sym typeface="Roboto"/>
            </a:endParaRPr>
          </a:p>
          <a:p>
            <a:pPr indent="0" lvl="0" marL="3657600" rtl="0" algn="l">
              <a:lnSpc>
                <a:spcPct val="115000"/>
              </a:lnSpc>
              <a:spcBef>
                <a:spcPts val="1200"/>
              </a:spcBef>
              <a:spcAft>
                <a:spcPts val="0"/>
              </a:spcAft>
              <a:buNone/>
            </a:pPr>
            <a:r>
              <a:rPr b="1" lang="en-GB" sz="2400">
                <a:solidFill>
                  <a:schemeClr val="dk2"/>
                </a:solidFill>
                <a:latin typeface="Roboto"/>
                <a:ea typeface="Roboto"/>
                <a:cs typeface="Roboto"/>
                <a:sym typeface="Roboto"/>
              </a:rPr>
              <a:t>   !=						</a:t>
            </a:r>
            <a:endParaRPr b="1" sz="2400">
              <a:solidFill>
                <a:schemeClr val="dk2"/>
              </a:solidFill>
              <a:latin typeface="Roboto"/>
              <a:ea typeface="Roboto"/>
              <a:cs typeface="Roboto"/>
              <a:sym typeface="Roboto"/>
            </a:endParaRPr>
          </a:p>
          <a:p>
            <a:pPr indent="0" lvl="0" marL="0" rtl="0" algn="l">
              <a:lnSpc>
                <a:spcPct val="115000"/>
              </a:lnSpc>
              <a:spcBef>
                <a:spcPts val="1200"/>
              </a:spcBef>
              <a:spcAft>
                <a:spcPts val="0"/>
              </a:spcAft>
              <a:buNone/>
            </a:pPr>
            <a:r>
              <a:t/>
            </a:r>
            <a:endParaRPr b="1" sz="2400">
              <a:solidFill>
                <a:schemeClr val="dk2"/>
              </a:solidFill>
              <a:latin typeface="Roboto"/>
              <a:ea typeface="Roboto"/>
              <a:cs typeface="Roboto"/>
              <a:sym typeface="Roboto"/>
            </a:endParaRPr>
          </a:p>
          <a:p>
            <a:pPr indent="-381000" lvl="0" marL="457200" rtl="0" algn="l">
              <a:lnSpc>
                <a:spcPct val="115000"/>
              </a:lnSpc>
              <a:spcBef>
                <a:spcPts val="1200"/>
              </a:spcBef>
              <a:spcAft>
                <a:spcPts val="0"/>
              </a:spcAft>
              <a:buClr>
                <a:schemeClr val="dk2"/>
              </a:buClr>
              <a:buSzPts val="2400"/>
              <a:buFont typeface="Roboto"/>
              <a:buChar char="➢"/>
            </a:pPr>
            <a:r>
              <a:rPr b="1" lang="en-GB" sz="2400">
                <a:solidFill>
                  <a:schemeClr val="dk2"/>
                </a:solidFill>
                <a:latin typeface="Roboto"/>
                <a:ea typeface="Roboto"/>
                <a:cs typeface="Roboto"/>
                <a:sym typeface="Roboto"/>
              </a:rPr>
              <a:t>Websites </a:t>
            </a:r>
            <a:r>
              <a:rPr b="1" lang="en-GB" sz="2400">
                <a:solidFill>
                  <a:schemeClr val="accent1"/>
                </a:solidFill>
                <a:latin typeface="Roboto"/>
                <a:ea typeface="Roboto"/>
                <a:cs typeface="Roboto"/>
                <a:sym typeface="Roboto"/>
              </a:rPr>
              <a:t>purposely </a:t>
            </a:r>
            <a:r>
              <a:rPr b="1" lang="en-GB" sz="2400">
                <a:solidFill>
                  <a:schemeClr val="dk2"/>
                </a:solidFill>
                <a:latin typeface="Roboto"/>
                <a:ea typeface="Roboto"/>
                <a:cs typeface="Roboto"/>
                <a:sym typeface="Roboto"/>
              </a:rPr>
              <a:t>make it </a:t>
            </a:r>
            <a:r>
              <a:rPr b="1" lang="en-GB" sz="2400">
                <a:solidFill>
                  <a:schemeClr val="accent1"/>
                </a:solidFill>
                <a:latin typeface="Roboto"/>
                <a:ea typeface="Roboto"/>
                <a:cs typeface="Roboto"/>
                <a:sym typeface="Roboto"/>
              </a:rPr>
              <a:t>difficult</a:t>
            </a:r>
            <a:r>
              <a:rPr b="1" lang="en-GB" sz="2400">
                <a:solidFill>
                  <a:schemeClr val="dk2"/>
                </a:solidFill>
                <a:latin typeface="Roboto"/>
                <a:ea typeface="Roboto"/>
                <a:cs typeface="Roboto"/>
                <a:sym typeface="Roboto"/>
              </a:rPr>
              <a:t>.</a:t>
            </a:r>
            <a:endParaRPr b="1" sz="2400">
              <a:solidFill>
                <a:schemeClr val="dk2"/>
              </a:solidFill>
              <a:latin typeface="Roboto"/>
              <a:ea typeface="Roboto"/>
              <a:cs typeface="Roboto"/>
              <a:sym typeface="Roboto"/>
            </a:endParaRPr>
          </a:p>
          <a:p>
            <a:pPr indent="0" lvl="0" marL="457200" rtl="0" algn="l">
              <a:lnSpc>
                <a:spcPct val="115000"/>
              </a:lnSpc>
              <a:spcBef>
                <a:spcPts val="1200"/>
              </a:spcBef>
              <a:spcAft>
                <a:spcPts val="0"/>
              </a:spcAft>
              <a:buNone/>
            </a:pPr>
            <a:r>
              <a:t/>
            </a:r>
            <a:endParaRPr b="1" sz="2400">
              <a:solidFill>
                <a:schemeClr val="dk2"/>
              </a:solidFill>
              <a:latin typeface="Roboto"/>
              <a:ea typeface="Roboto"/>
              <a:cs typeface="Roboto"/>
              <a:sym typeface="Roboto"/>
            </a:endParaRPr>
          </a:p>
          <a:p>
            <a:pPr indent="0" lvl="0" marL="0" rtl="0" algn="l">
              <a:lnSpc>
                <a:spcPct val="115000"/>
              </a:lnSpc>
              <a:spcBef>
                <a:spcPts val="1200"/>
              </a:spcBef>
              <a:spcAft>
                <a:spcPts val="1200"/>
              </a:spcAft>
              <a:buNone/>
            </a:pPr>
            <a:r>
              <a:t/>
            </a:r>
            <a:endParaRPr b="1" sz="2400">
              <a:solidFill>
                <a:schemeClr val="dk2"/>
              </a:solidFill>
              <a:latin typeface="Roboto"/>
              <a:ea typeface="Roboto"/>
              <a:cs typeface="Roboto"/>
              <a:sym typeface="Roboto"/>
            </a:endParaRPr>
          </a:p>
        </p:txBody>
      </p:sp>
      <p:pic>
        <p:nvPicPr>
          <p:cNvPr id="125" name="Google Shape;125;p20"/>
          <p:cNvPicPr preferRelativeResize="0"/>
          <p:nvPr/>
        </p:nvPicPr>
        <p:blipFill>
          <a:blip r:embed="rId4">
            <a:alphaModFix/>
          </a:blip>
          <a:stretch>
            <a:fillRect/>
          </a:stretch>
        </p:blipFill>
        <p:spPr>
          <a:xfrm>
            <a:off x="656025" y="1930075"/>
            <a:ext cx="3520251" cy="1509625"/>
          </a:xfrm>
          <a:prstGeom prst="rect">
            <a:avLst/>
          </a:prstGeom>
          <a:noFill/>
          <a:ln cap="flat" cmpd="sng" w="38100">
            <a:solidFill>
              <a:schemeClr val="accent1"/>
            </a:solidFill>
            <a:prstDash val="solid"/>
            <a:round/>
            <a:headEnd len="sm" w="sm" type="none"/>
            <a:tailEnd len="sm" w="sm" type="none"/>
          </a:ln>
        </p:spPr>
      </p:pic>
      <p:pic>
        <p:nvPicPr>
          <p:cNvPr id="126" name="Google Shape;126;p20"/>
          <p:cNvPicPr preferRelativeResize="0"/>
          <p:nvPr/>
        </p:nvPicPr>
        <p:blipFill>
          <a:blip r:embed="rId5">
            <a:alphaModFix/>
          </a:blip>
          <a:stretch>
            <a:fillRect/>
          </a:stretch>
        </p:blipFill>
        <p:spPr>
          <a:xfrm>
            <a:off x="4771402" y="1930075"/>
            <a:ext cx="2113498" cy="1509625"/>
          </a:xfrm>
          <a:prstGeom prst="rect">
            <a:avLst/>
          </a:prstGeom>
          <a:noFill/>
          <a:ln cap="flat" cmpd="sng" w="38100">
            <a:solidFill>
              <a:schemeClr val="accent1"/>
            </a:solidFill>
            <a:prstDash val="solid"/>
            <a:round/>
            <a:headEnd len="sm" w="sm" type="none"/>
            <a:tailEnd len="sm" w="sm" type="none"/>
          </a:ln>
        </p:spPr>
      </p:pic>
      <p:pic>
        <p:nvPicPr>
          <p:cNvPr id="127" name="Google Shape;127;p20"/>
          <p:cNvPicPr preferRelativeResize="0"/>
          <p:nvPr/>
        </p:nvPicPr>
        <p:blipFill>
          <a:blip r:embed="rId6">
            <a:alphaModFix/>
          </a:blip>
          <a:stretch>
            <a:fillRect/>
          </a:stretch>
        </p:blipFill>
        <p:spPr>
          <a:xfrm>
            <a:off x="842050" y="4187938"/>
            <a:ext cx="6433424" cy="170425"/>
          </a:xfrm>
          <a:prstGeom prst="rect">
            <a:avLst/>
          </a:prstGeom>
          <a:noFill/>
          <a:ln>
            <a:noFill/>
          </a:ln>
        </p:spPr>
      </p:pic>
      <p:sp>
        <p:nvSpPr>
          <p:cNvPr id="128" name="Google Shape;128;p20"/>
          <p:cNvSpPr txBox="1"/>
          <p:nvPr/>
        </p:nvSpPr>
        <p:spPr>
          <a:xfrm>
            <a:off x="2902950" y="4743300"/>
            <a:ext cx="3338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dk2"/>
                </a:solidFill>
                <a:latin typeface="Roboto"/>
                <a:ea typeface="Roboto"/>
                <a:cs typeface="Roboto"/>
                <a:sym typeface="Roboto"/>
              </a:rPr>
              <a:t>Sources: instagram.com &amp; mail.ru</a:t>
            </a:r>
            <a:endParaRPr>
              <a:solidFill>
                <a:schemeClr val="dk2"/>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1"/>
          <p:cNvSpPr txBox="1"/>
          <p:nvPr>
            <p:ph type="ctrTitle"/>
          </p:nvPr>
        </p:nvSpPr>
        <p:spPr>
          <a:xfrm>
            <a:off x="311700" y="277275"/>
            <a:ext cx="8520600" cy="718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b="1" lang="en-GB" sz="3600">
                <a:latin typeface="Roboto"/>
                <a:ea typeface="Roboto"/>
                <a:cs typeface="Roboto"/>
                <a:sym typeface="Roboto"/>
              </a:rPr>
              <a:t>Challenges: detecting dark patterns </a:t>
            </a:r>
            <a:endParaRPr b="1" sz="3600">
              <a:latin typeface="Roboto"/>
              <a:ea typeface="Roboto"/>
              <a:cs typeface="Roboto"/>
              <a:sym typeface="Roboto"/>
            </a:endParaRPr>
          </a:p>
        </p:txBody>
      </p:sp>
      <p:cxnSp>
        <p:nvCxnSpPr>
          <p:cNvPr id="134" name="Google Shape;134;p21"/>
          <p:cNvCxnSpPr/>
          <p:nvPr/>
        </p:nvCxnSpPr>
        <p:spPr>
          <a:xfrm>
            <a:off x="1285500" y="862650"/>
            <a:ext cx="6441000" cy="0"/>
          </a:xfrm>
          <a:prstGeom prst="straightConnector1">
            <a:avLst/>
          </a:prstGeom>
          <a:noFill/>
          <a:ln cap="flat" cmpd="sng" w="9525">
            <a:solidFill>
              <a:schemeClr val="dk2"/>
            </a:solidFill>
            <a:prstDash val="solid"/>
            <a:round/>
            <a:headEnd len="med" w="med" type="none"/>
            <a:tailEnd len="med" w="med" type="none"/>
          </a:ln>
        </p:spPr>
      </p:cxnSp>
      <p:pic>
        <p:nvPicPr>
          <p:cNvPr id="135" name="Google Shape;135;p21"/>
          <p:cNvPicPr preferRelativeResize="0"/>
          <p:nvPr/>
        </p:nvPicPr>
        <p:blipFill rotWithShape="1">
          <a:blip r:embed="rId3">
            <a:alphaModFix/>
          </a:blip>
          <a:srcRect b="0" l="0" r="74000" t="0"/>
          <a:stretch/>
        </p:blipFill>
        <p:spPr>
          <a:xfrm>
            <a:off x="7863975" y="3821050"/>
            <a:ext cx="1280025" cy="1322450"/>
          </a:xfrm>
          <a:prstGeom prst="rect">
            <a:avLst/>
          </a:prstGeom>
          <a:noFill/>
          <a:ln>
            <a:noFill/>
          </a:ln>
        </p:spPr>
      </p:pic>
      <p:sp>
        <p:nvSpPr>
          <p:cNvPr id="136" name="Google Shape;136;p21"/>
          <p:cNvSpPr txBox="1"/>
          <p:nvPr/>
        </p:nvSpPr>
        <p:spPr>
          <a:xfrm>
            <a:off x="387900" y="1308250"/>
            <a:ext cx="8368200" cy="3253500"/>
          </a:xfrm>
          <a:prstGeom prst="rect">
            <a:avLst/>
          </a:prstGeom>
          <a:noFill/>
          <a:ln>
            <a:noFill/>
          </a:ln>
        </p:spPr>
        <p:txBody>
          <a:bodyPr anchorCtr="0" anchor="t" bIns="91425" lIns="91425" spcFirstLastPara="1" rIns="91425" wrap="square" tIns="91425">
            <a:noAutofit/>
          </a:bodyPr>
          <a:lstStyle/>
          <a:p>
            <a:pPr indent="-381000" lvl="0" marL="457200" rtl="0" algn="l">
              <a:lnSpc>
                <a:spcPct val="115000"/>
              </a:lnSpc>
              <a:spcBef>
                <a:spcPts val="0"/>
              </a:spcBef>
              <a:spcAft>
                <a:spcPts val="0"/>
              </a:spcAft>
              <a:buClr>
                <a:schemeClr val="dk2"/>
              </a:buClr>
              <a:buSzPts val="2400"/>
              <a:buFont typeface="Roboto"/>
              <a:buChar char="➢"/>
            </a:pPr>
            <a:r>
              <a:rPr b="1" lang="en-GB" sz="2400">
                <a:solidFill>
                  <a:schemeClr val="dk2"/>
                </a:solidFill>
                <a:latin typeface="Roboto"/>
                <a:ea typeface="Roboto"/>
                <a:cs typeface="Roboto"/>
                <a:sym typeface="Roboto"/>
              </a:rPr>
              <a:t>How do you detect </a:t>
            </a:r>
            <a:r>
              <a:rPr b="1" lang="en-GB" sz="2400">
                <a:solidFill>
                  <a:schemeClr val="accent1"/>
                </a:solidFill>
                <a:latin typeface="Roboto"/>
                <a:ea typeface="Roboto"/>
                <a:cs typeface="Roboto"/>
                <a:sym typeface="Roboto"/>
              </a:rPr>
              <a:t>clickables</a:t>
            </a:r>
            <a:r>
              <a:rPr b="1" lang="en-GB" sz="2400">
                <a:solidFill>
                  <a:schemeClr val="dk2"/>
                </a:solidFill>
                <a:latin typeface="Roboto"/>
                <a:ea typeface="Roboto"/>
                <a:cs typeface="Roboto"/>
                <a:sym typeface="Roboto"/>
              </a:rPr>
              <a:t>?</a:t>
            </a:r>
            <a:endParaRPr b="1" sz="2400">
              <a:solidFill>
                <a:schemeClr val="dk2"/>
              </a:solidFill>
              <a:latin typeface="Roboto"/>
              <a:ea typeface="Roboto"/>
              <a:cs typeface="Roboto"/>
              <a:sym typeface="Roboto"/>
            </a:endParaRPr>
          </a:p>
          <a:p>
            <a:pPr indent="0" lvl="0" marL="457200" rtl="0" algn="l">
              <a:lnSpc>
                <a:spcPct val="115000"/>
              </a:lnSpc>
              <a:spcBef>
                <a:spcPts val="1200"/>
              </a:spcBef>
              <a:spcAft>
                <a:spcPts val="0"/>
              </a:spcAft>
              <a:buNone/>
            </a:pPr>
            <a:r>
              <a:t/>
            </a:r>
            <a:endParaRPr b="1" sz="2400">
              <a:solidFill>
                <a:schemeClr val="dk2"/>
              </a:solidFill>
              <a:latin typeface="Roboto"/>
              <a:ea typeface="Roboto"/>
              <a:cs typeface="Roboto"/>
              <a:sym typeface="Roboto"/>
            </a:endParaRPr>
          </a:p>
          <a:p>
            <a:pPr indent="-381000" lvl="0" marL="457200" rtl="0" algn="l">
              <a:lnSpc>
                <a:spcPct val="115000"/>
              </a:lnSpc>
              <a:spcBef>
                <a:spcPts val="1200"/>
              </a:spcBef>
              <a:spcAft>
                <a:spcPts val="0"/>
              </a:spcAft>
              <a:buClr>
                <a:schemeClr val="dk2"/>
              </a:buClr>
              <a:buSzPts val="2400"/>
              <a:buFont typeface="Roboto"/>
              <a:buChar char="➢"/>
            </a:pPr>
            <a:r>
              <a:rPr b="1" lang="en-GB" sz="2400">
                <a:solidFill>
                  <a:schemeClr val="dk2"/>
                </a:solidFill>
                <a:latin typeface="Roboto"/>
                <a:ea typeface="Roboto"/>
                <a:cs typeface="Roboto"/>
                <a:sym typeface="Roboto"/>
              </a:rPr>
              <a:t>How do you </a:t>
            </a:r>
            <a:r>
              <a:rPr b="1" lang="en-GB" sz="2400">
                <a:solidFill>
                  <a:schemeClr val="accent1"/>
                </a:solidFill>
                <a:latin typeface="Roboto"/>
                <a:ea typeface="Roboto"/>
                <a:cs typeface="Roboto"/>
                <a:sym typeface="Roboto"/>
              </a:rPr>
              <a:t>detect </a:t>
            </a:r>
            <a:r>
              <a:rPr b="1" lang="en-GB" sz="2400">
                <a:solidFill>
                  <a:schemeClr val="dk2"/>
                </a:solidFill>
                <a:latin typeface="Roboto"/>
                <a:ea typeface="Roboto"/>
                <a:cs typeface="Roboto"/>
                <a:sym typeface="Roboto"/>
              </a:rPr>
              <a:t>a dark pattern?</a:t>
            </a:r>
            <a:endParaRPr b="1" sz="2400">
              <a:solidFill>
                <a:schemeClr val="dk2"/>
              </a:solidFill>
              <a:latin typeface="Roboto"/>
              <a:ea typeface="Roboto"/>
              <a:cs typeface="Roboto"/>
              <a:sym typeface="Roboto"/>
            </a:endParaRPr>
          </a:p>
          <a:p>
            <a:pPr indent="0" lvl="0" marL="0" rtl="0" algn="l">
              <a:lnSpc>
                <a:spcPct val="115000"/>
              </a:lnSpc>
              <a:spcBef>
                <a:spcPts val="1200"/>
              </a:spcBef>
              <a:spcAft>
                <a:spcPts val="1200"/>
              </a:spcAft>
              <a:buNone/>
            </a:pPr>
            <a:r>
              <a:t/>
            </a:r>
            <a:endParaRPr b="1" sz="2400">
              <a:solidFill>
                <a:schemeClr val="dk2"/>
              </a:solidFill>
              <a:latin typeface="Roboto"/>
              <a:ea typeface="Roboto"/>
              <a:cs typeface="Roboto"/>
              <a:sym typeface="Roboto"/>
            </a:endParaRPr>
          </a:p>
        </p:txBody>
      </p:sp>
      <p:pic>
        <p:nvPicPr>
          <p:cNvPr id="137" name="Google Shape;137;p21"/>
          <p:cNvPicPr preferRelativeResize="0"/>
          <p:nvPr/>
        </p:nvPicPr>
        <p:blipFill>
          <a:blip r:embed="rId4">
            <a:alphaModFix/>
          </a:blip>
          <a:stretch>
            <a:fillRect/>
          </a:stretch>
        </p:blipFill>
        <p:spPr>
          <a:xfrm>
            <a:off x="5585475" y="1155000"/>
            <a:ext cx="2141025" cy="3560000"/>
          </a:xfrm>
          <a:prstGeom prst="rect">
            <a:avLst/>
          </a:prstGeom>
          <a:noFill/>
          <a:ln>
            <a:noFill/>
          </a:ln>
        </p:spPr>
      </p:pic>
      <p:sp>
        <p:nvSpPr>
          <p:cNvPr id="138" name="Google Shape;138;p21"/>
          <p:cNvSpPr txBox="1"/>
          <p:nvPr/>
        </p:nvSpPr>
        <p:spPr>
          <a:xfrm>
            <a:off x="6042600" y="4715000"/>
            <a:ext cx="1683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dk2"/>
                </a:solidFill>
                <a:latin typeface="Roboto"/>
                <a:ea typeface="Roboto"/>
                <a:cs typeface="Roboto"/>
                <a:sym typeface="Roboto"/>
              </a:rPr>
              <a:t>Source: ico.org.uk</a:t>
            </a:r>
            <a:endParaRPr>
              <a:solidFill>
                <a:schemeClr val="dk2"/>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