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7" r:id="rId3"/>
    <p:sldId id="294" r:id="rId5"/>
    <p:sldId id="312" r:id="rId6"/>
    <p:sldId id="295" r:id="rId7"/>
    <p:sldId id="296" r:id="rId8"/>
    <p:sldId id="308" r:id="rId9"/>
    <p:sldId id="297" r:id="rId10"/>
    <p:sldId id="309" r:id="rId11"/>
    <p:sldId id="298" r:id="rId12"/>
    <p:sldId id="310" r:id="rId13"/>
    <p:sldId id="311" r:id="rId14"/>
    <p:sldId id="299" r:id="rId15"/>
    <p:sldId id="336" r:id="rId16"/>
    <p:sldId id="300" r:id="rId17"/>
    <p:sldId id="313" r:id="rId18"/>
    <p:sldId id="301" r:id="rId19"/>
    <p:sldId id="302" r:id="rId20"/>
    <p:sldId id="303" r:id="rId21"/>
    <p:sldId id="314" r:id="rId22"/>
    <p:sldId id="315" r:id="rId23"/>
    <p:sldId id="316" r:id="rId24"/>
    <p:sldId id="304" r:id="rId25"/>
    <p:sldId id="317" r:id="rId26"/>
    <p:sldId id="305" r:id="rId27"/>
    <p:sldId id="318" r:id="rId28"/>
    <p:sldId id="319" r:id="rId29"/>
    <p:sldId id="293" r:id="rId30"/>
  </p:sldIdLst>
  <p:sldSz cx="9144000" cy="6858000" type="screen4x3"/>
  <p:notesSz cx="7099300" cy="10234295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1EC652"/>
    <a:srgbClr val="66CCFF"/>
    <a:srgbClr val="00CCFF"/>
    <a:srgbClr val="5F5F5F"/>
    <a:srgbClr val="80808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1753" autoAdjust="0"/>
  </p:normalViewPr>
  <p:slideViewPr>
    <p:cSldViewPr snapToGrid="0">
      <p:cViewPr varScale="1">
        <p:scale>
          <a:sx n="88" d="100"/>
          <a:sy n="88" d="100"/>
        </p:scale>
        <p:origin x="432" y="4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t" anchorCtr="0" compatLnSpc="1"/>
          <a:lstStyle>
            <a:lvl1pPr algn="l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t" anchorCtr="0" compatLnSpc="1"/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b" anchorCtr="0" compatLnSpc="1"/>
          <a:lstStyle>
            <a:lvl1pPr algn="l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b" anchorCtr="0" compatLnSpc="1"/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fld id="{A397AE2E-8F4D-427F-B83D-16F6A229CBE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t" anchorCtr="0" compatLnSpc="1"/>
          <a:lstStyle>
            <a:lvl1pPr algn="l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t" anchorCtr="0" compatLnSpc="1"/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b" anchorCtr="0" compatLnSpc="1"/>
          <a:lstStyle>
            <a:lvl1pPr algn="l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3" tIns="49521" rIns="99043" bIns="49521" numCol="1" anchor="b" anchorCtr="0" compatLnSpc="1"/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fld id="{31D8DDA8-E098-403B-A741-14AB6EB93D8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E696A2-551D-4EB2-B4C5-C416462065BE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kern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our setting, action is perturbation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8DDA8-E098-403B-A741-14AB6EB93D8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ADB83-B44F-4DCA-AFE7-CEFA9CAB706D}" type="slidenum">
              <a:rPr lang="en-US" altLang="zh-CN" sz="1300" smtClean="0">
                <a:latin typeface="Tahoma" panose="020B0604030504040204" pitchFamily="34" charset="0"/>
              </a:rPr>
            </a:fld>
            <a:endParaRPr lang="en-US" altLang="zh-CN" sz="130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8DDA8-E098-403B-A741-14AB6EB93D8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9" name="Picture 3" descr="F:\My Pictures\HUST\Logo\xiaohu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9688"/>
            <a:ext cx="13493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形 1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3"/>
          <a:stretch>
            <a:fillRect/>
          </a:stretch>
        </p:blipFill>
        <p:spPr bwMode="auto">
          <a:xfrm>
            <a:off x="58738" y="47625"/>
            <a:ext cx="9985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PS\校徽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9688"/>
            <a:ext cx="10223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1F8AE7-3090-4787-B1E5-5FDA1E7E0C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2F76-701E-41BC-A9C6-4592D66DEE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238125"/>
            <a:ext cx="2162175" cy="608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8125"/>
            <a:ext cx="6335713" cy="608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FF85-5C88-456A-AF5A-AD2BC39C14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E3F7-F74C-4411-BAFB-3C473A2E16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5CE8-1E70-4EE5-A319-CDD42DF520B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481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828800"/>
            <a:ext cx="42497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9707-DBBA-4E8B-883C-9E7BA0758DA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60E9-A869-48E2-838E-58173025DBA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F75E-D454-4A15-B8D8-01AAC39140D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3328-A13C-43FB-9004-2A6E1469D6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898E-1456-449B-BA4F-A2A72E4491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0D37-8942-442F-A53A-E84FE290026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/>
          <p:nvPr userDrawn="1"/>
        </p:nvGrpSpPr>
        <p:grpSpPr bwMode="auto">
          <a:xfrm>
            <a:off x="442913" y="619125"/>
            <a:ext cx="8226425" cy="1052513"/>
            <a:chOff x="279" y="432"/>
            <a:chExt cx="5182" cy="663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ltGray">
            <a:xfrm>
              <a:off x="341" y="766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altLang="zh-CN" sz="2400">
                <a:ea typeface="SimSun" panose="02010600030101010101" pitchFamily="2" charset="-122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ltGray">
            <a:xfrm>
              <a:off x="574" y="766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altLang="zh-CN" sz="2400">
                <a:ea typeface="SimSun" panose="02010600030101010101" pitchFamily="2" charset="-122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gray">
            <a:xfrm>
              <a:off x="480" y="432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altLang="zh-CN" sz="2400">
                <a:ea typeface="SimSun" panose="02010600030101010101" pitchFamily="2" charset="-122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gray">
            <a:xfrm>
              <a:off x="279" y="930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spcBef>
                  <a:spcPct val="35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altLang="zh-CN" sz="2400">
                <a:ea typeface="SimSun" panose="02010600030101010101" pitchFamily="2" charset="-122"/>
              </a:endParaRPr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8125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502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B5DF35EA-8659-48C1-A421-D4047E10579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6" Type="http://schemas.openxmlformats.org/officeDocument/2006/relationships/notesSlide" Target="../notesSlides/notesSlide11.xml"/><Relationship Id="rId25" Type="http://schemas.openxmlformats.org/officeDocument/2006/relationships/vmlDrawing" Target="../drawings/vmlDrawing3.v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49.wmf"/><Relationship Id="rId22" Type="http://schemas.openxmlformats.org/officeDocument/2006/relationships/oleObject" Target="../embeddings/oleObject4.bin"/><Relationship Id="rId21" Type="http://schemas.openxmlformats.org/officeDocument/2006/relationships/image" Target="../media/image48.wmf"/><Relationship Id="rId20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9" Type="http://schemas.openxmlformats.org/officeDocument/2006/relationships/image" Target="../media/image47.png"/><Relationship Id="rId18" Type="http://schemas.openxmlformats.org/officeDocument/2006/relationships/image" Target="../media/image46.pn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78CD48-1332-4F3E-B299-C4F906D60007}" type="slidenum">
              <a:rPr lang="en-US" altLang="zh-CN" sz="1400" smtClean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en-US" altLang="zh-CN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Certified Radius-Guided Attack Framework to Image Segmentation Models</a:t>
            </a:r>
            <a:endParaRPr lang="en-US" altLang="zh-CN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113" y="3413125"/>
            <a:ext cx="8772525" cy="3001963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Wenjie Qu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Youqi Li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†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Binghui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Wang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‡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*Huazhong University of Science and Technology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†School of Computer Science and Technology, BIT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‡Department of Computer Science, IIT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07/07/2023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38125"/>
            <a:ext cx="8650287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guided attack loss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Associate each pixel’s loss with a weight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E3F7-F74C-4411-BAFB-3C473A2E1693}" type="slidenum">
              <a:rPr lang="en-US" altLang="zh-CN" smtClean="0"/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5103969" y="3592454"/>
            <a:ext cx="160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Loss</a:t>
            </a:r>
            <a:endParaRPr lang="en-US" sz="1800" dirty="0"/>
          </a:p>
          <a:p>
            <a:pPr algn="ctr"/>
            <a:r>
              <a:rPr lang="en-US" sz="1800" dirty="0"/>
              <a:t>Function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08871" y="2995448"/>
            <a:ext cx="0" cy="520262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4261" y="3598089"/>
            <a:ext cx="160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Weight</a:t>
            </a:r>
            <a:endParaRPr lang="en-US" sz="1800" dirty="0"/>
          </a:p>
          <a:p>
            <a:pPr algn="ctr"/>
            <a:r>
              <a:rPr lang="en-US" sz="1800" dirty="0"/>
              <a:t>Function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34607" y="2995448"/>
            <a:ext cx="0" cy="520262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38125"/>
            <a:ext cx="8650287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guided weight design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Weight function design principle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pixel with a larger (smaller) certified radius should be assigned a smaller (larger) weight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Weight function design 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exp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E3F7-F74C-4411-BAFB-3C473A2E1693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65" y="4762485"/>
            <a:ext cx="2886096" cy="2095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 guided white-box attack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334645" y="1983105"/>
                <a:ext cx="8274050" cy="4495800"/>
              </a:xfrm>
            </p:spPr>
            <p:txBody>
              <a:bodyPr/>
              <a:lstStyle/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certified radius-guided PGD attack iteratively generates perturbations as follows:</a:t>
                </a:r>
                <a:b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Proj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sz="18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645" y="1983105"/>
                <a:ext cx="8274050" cy="44958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36" y="4440285"/>
            <a:ext cx="2278625" cy="115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13" y="4440285"/>
            <a:ext cx="2232314" cy="113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201" y="4454774"/>
            <a:ext cx="2576109" cy="1138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4809" y="4008218"/>
            <a:ext cx="1329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Groundtruth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521" y="3995186"/>
            <a:ext cx="1421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Input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4769" y="3995186"/>
            <a:ext cx="888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PGD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3695" y="4008218"/>
            <a:ext cx="106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CR-PGD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0582" y="4046271"/>
            <a:ext cx="106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Pixel CR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5542" y="4065857"/>
            <a:ext cx="1272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 Weight</a:t>
            </a:r>
            <a:endParaRPr lang="en-US" sz="1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</p:nvPr>
        </p:nvGraphicFramePr>
        <p:xfrm>
          <a:off x="8158798" y="4237673"/>
          <a:ext cx="23812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238125" imgH="1805305" progId="Paint.Picture">
                  <p:embed/>
                </p:oleObj>
              </mc:Choice>
              <mc:Fallback>
                <p:oleObj name="" r:id="rId5" imgW="238125" imgH="1805305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8798" y="4237673"/>
                        <a:ext cx="238125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White-box attack example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15" y="4725035"/>
            <a:ext cx="105346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Pixel CR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8750" y="2162810"/>
            <a:ext cx="13112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Input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7015" y="6067425"/>
            <a:ext cx="12674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 Weight</a:t>
            </a:r>
            <a:endParaRPr lang="en-US" sz="1800" dirty="0"/>
          </a:p>
        </p:txBody>
      </p:sp>
      <p:sp>
        <p:nvSpPr>
          <p:cNvPr id="8" name="TextBox 8"/>
          <p:cNvSpPr txBox="1"/>
          <p:nvPr/>
        </p:nvSpPr>
        <p:spPr>
          <a:xfrm>
            <a:off x="247015" y="3382645"/>
            <a:ext cx="11347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our_CR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25" y="4486275"/>
            <a:ext cx="980440" cy="980440"/>
          </a:xfrm>
          <a:prstGeom prst="rect">
            <a:avLst/>
          </a:prstGeom>
        </p:spPr>
      </p:pic>
      <p:pic>
        <p:nvPicPr>
          <p:cNvPr id="27" name="Picture 26" descr="our_CR_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35" y="4486275"/>
            <a:ext cx="981075" cy="981075"/>
          </a:xfrm>
          <a:prstGeom prst="rect">
            <a:avLst/>
          </a:prstGeom>
        </p:spPr>
      </p:pic>
      <p:pic>
        <p:nvPicPr>
          <p:cNvPr id="29" name="Picture 28" descr="our_CR_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05" y="4481195"/>
            <a:ext cx="980440" cy="980440"/>
          </a:xfrm>
          <a:prstGeom prst="rect">
            <a:avLst/>
          </a:prstGeom>
        </p:spPr>
      </p:pic>
      <p:pic>
        <p:nvPicPr>
          <p:cNvPr id="30" name="Picture 29" descr="our_CR_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305" y="4465320"/>
            <a:ext cx="980440" cy="980440"/>
          </a:xfrm>
          <a:prstGeom prst="rect">
            <a:avLst/>
          </a:prstGeom>
        </p:spPr>
      </p:pic>
      <p:pic>
        <p:nvPicPr>
          <p:cNvPr id="31" name="Picture 30" descr="our_CR_49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305" y="4465320"/>
            <a:ext cx="980440" cy="980440"/>
          </a:xfrm>
          <a:prstGeom prst="rect">
            <a:avLst/>
          </a:prstGeom>
        </p:spPr>
      </p:pic>
      <p:pic>
        <p:nvPicPr>
          <p:cNvPr id="38" name="Picture 37" descr="our_CR_Weight_49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305" y="5834380"/>
            <a:ext cx="979805" cy="979805"/>
          </a:xfrm>
          <a:prstGeom prst="rect">
            <a:avLst/>
          </a:prstGeom>
        </p:spPr>
      </p:pic>
      <p:pic>
        <p:nvPicPr>
          <p:cNvPr id="39" name="Picture 38" descr="our_CR_Weight_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590" y="5843905"/>
            <a:ext cx="979170" cy="979170"/>
          </a:xfrm>
          <a:prstGeom prst="rect">
            <a:avLst/>
          </a:prstGeom>
        </p:spPr>
      </p:pic>
      <p:pic>
        <p:nvPicPr>
          <p:cNvPr id="40" name="Picture 39" descr="our_CR_Weight_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925" y="5837555"/>
            <a:ext cx="980440" cy="980440"/>
          </a:xfrm>
          <a:prstGeom prst="rect">
            <a:avLst/>
          </a:prstGeom>
        </p:spPr>
      </p:pic>
      <p:pic>
        <p:nvPicPr>
          <p:cNvPr id="41" name="Picture 40" descr="our_CR_Weight_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165" y="5835650"/>
            <a:ext cx="978535" cy="978535"/>
          </a:xfrm>
          <a:prstGeom prst="rect">
            <a:avLst/>
          </a:prstGeom>
        </p:spPr>
      </p:pic>
      <p:pic>
        <p:nvPicPr>
          <p:cNvPr id="42" name="Picture 41" descr="our_CR_Weight_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115" y="5847715"/>
            <a:ext cx="981075" cy="981075"/>
          </a:xfrm>
          <a:prstGeom prst="rect">
            <a:avLst/>
          </a:prstGeom>
        </p:spPr>
      </p:pic>
      <p:pic>
        <p:nvPicPr>
          <p:cNvPr id="43" name="Picture 42" descr="our_CR_Weight_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8910" y="5847715"/>
            <a:ext cx="981075" cy="981075"/>
          </a:xfrm>
          <a:prstGeom prst="rect">
            <a:avLst/>
          </a:prstGeom>
        </p:spPr>
      </p:pic>
      <p:pic>
        <p:nvPicPr>
          <p:cNvPr id="44" name="Picture 43" descr="our_output_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4465" y="3132455"/>
            <a:ext cx="998855" cy="998855"/>
          </a:xfrm>
          <a:prstGeom prst="rect">
            <a:avLst/>
          </a:prstGeom>
        </p:spPr>
      </p:pic>
      <p:pic>
        <p:nvPicPr>
          <p:cNvPr id="45" name="Picture 44" descr="our_output_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685" y="3136900"/>
            <a:ext cx="982345" cy="982345"/>
          </a:xfrm>
          <a:prstGeom prst="rect">
            <a:avLst/>
          </a:prstGeom>
        </p:spPr>
      </p:pic>
      <p:pic>
        <p:nvPicPr>
          <p:cNvPr id="46" name="Picture 45" descr="our_output_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1925" y="3132455"/>
            <a:ext cx="980440" cy="980440"/>
          </a:xfrm>
          <a:prstGeom prst="rect">
            <a:avLst/>
          </a:prstGeom>
        </p:spPr>
      </p:pic>
      <p:pic>
        <p:nvPicPr>
          <p:cNvPr id="47" name="Picture 46" descr="our_output_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5260" y="3136900"/>
            <a:ext cx="981075" cy="981075"/>
          </a:xfrm>
          <a:prstGeom prst="rect">
            <a:avLst/>
          </a:prstGeom>
        </p:spPr>
      </p:pic>
      <p:pic>
        <p:nvPicPr>
          <p:cNvPr id="48" name="Picture 47" descr="our_output_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6210" y="3138805"/>
            <a:ext cx="993140" cy="993140"/>
          </a:xfrm>
          <a:prstGeom prst="rect">
            <a:avLst/>
          </a:prstGeom>
        </p:spPr>
      </p:pic>
      <p:pic>
        <p:nvPicPr>
          <p:cNvPr id="49" name="Picture 48" descr="our_output_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8115" y="3143250"/>
            <a:ext cx="996950" cy="996950"/>
          </a:xfrm>
          <a:prstGeom prst="rect">
            <a:avLst/>
          </a:prstGeom>
        </p:spPr>
      </p:pic>
      <p:pic>
        <p:nvPicPr>
          <p:cNvPr id="52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01925" y="1905000"/>
            <a:ext cx="98679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165" y="1905635"/>
            <a:ext cx="98679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3670" y="1905635"/>
            <a:ext cx="98679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1925" y="1905000"/>
            <a:ext cx="98679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0180" y="1905635"/>
            <a:ext cx="98679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our_CR_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6685" y="4468495"/>
            <a:ext cx="991870" cy="991870"/>
          </a:xfrm>
          <a:prstGeom prst="rect">
            <a:avLst/>
          </a:prstGeom>
        </p:spPr>
      </p:pic>
      <p:sp>
        <p:nvSpPr>
          <p:cNvPr id="58" name="TextBox 8"/>
          <p:cNvSpPr txBox="1"/>
          <p:nvPr/>
        </p:nvSpPr>
        <p:spPr>
          <a:xfrm>
            <a:off x="1345565" y="1459230"/>
            <a:ext cx="11347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1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2509520" y="1459230"/>
            <a:ext cx="12928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10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3878580" y="1459230"/>
            <a:ext cx="12928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20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128895" y="1459230"/>
            <a:ext cx="12928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30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6358890" y="1487805"/>
            <a:ext cx="12928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40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7637145" y="1487805"/>
            <a:ext cx="12928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50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Content Placeholder 63"/>
          <p:cNvGraphicFramePr>
            <a:graphicFrameLocks noGrp="1"/>
          </p:cNvGraphicFramePr>
          <p:nvPr>
            <p:ph sz="half" idx="2"/>
          </p:nvPr>
        </p:nvGraphicFramePr>
        <p:xfrm>
          <a:off x="8934450" y="5774055"/>
          <a:ext cx="124460" cy="109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0" imgW="276225" imgH="1824355" progId="Paint.Picture">
                  <p:embed/>
                </p:oleObj>
              </mc:Choice>
              <mc:Fallback>
                <p:oleObj name="" r:id="rId20" imgW="276225" imgH="1824355" progId="Paint.Picture">
                  <p:embed/>
                  <p:pic>
                    <p:nvPicPr>
                      <p:cNvPr id="0" name="Picture 6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34450" y="5774055"/>
                        <a:ext cx="124460" cy="109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Content Placeholder 66"/>
          <p:cNvGraphicFramePr>
            <a:graphicFrameLocks noGrp="1" noChangeAspect="1"/>
          </p:cNvGraphicFramePr>
          <p:nvPr>
            <p:ph sz="half" idx="1"/>
          </p:nvPr>
        </p:nvGraphicFramePr>
        <p:xfrm>
          <a:off x="8898255" y="4438650"/>
          <a:ext cx="13398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2" imgW="224155" imgH="1795145" progId="Paint.Picture">
                  <p:embed/>
                </p:oleObj>
              </mc:Choice>
              <mc:Fallback>
                <p:oleObj name="" r:id="rId22" imgW="224155" imgH="1795145" progId="Paint.Picture">
                  <p:embed/>
                  <p:pic>
                    <p:nvPicPr>
                      <p:cNvPr id="0" name="Picture 6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898255" y="4438650"/>
                        <a:ext cx="13398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Content Placeholder 49" descr="our_picture_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6685" y="1904365"/>
            <a:ext cx="986790" cy="9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322209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Bandit for Black-Box Attacks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532255"/>
                <a:ext cx="8650605" cy="5568950"/>
              </a:xfrm>
            </p:spPr>
            <p:txBody>
              <a:bodyPr/>
              <a:lstStyle/>
              <a:p>
                <a:pPr eaLnBrk="1" hangingPunct="1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Action: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Select an action from action space</a:t>
                </a:r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action is perturbation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∈∆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zh-CN" altLang="en-US" i="1" kern="12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kern="12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kern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zh-CN" altLang="en-US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Feedback: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Observe black-box function’s value</a:t>
                </a:r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attack loss value:</a:t>
                </a:r>
                <a:r>
                  <a:rPr lang="zh-CN" altLang="en-US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kern="1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i="1" kern="1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i="1" kern="1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Goal: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Optimize (Min/Max) black-box function</a:t>
                </a:r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Theoretical performance metric: </a:t>
                </a:r>
                <a:r>
                  <a:rPr lang="en-US" altLang="zh-CN" i="1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regret</a:t>
                </a:r>
                <a:endParaRPr lang="en-US" altLang="zh-CN" i="1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kern="12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r>
                          <a:rPr lang="zh-CN" altLang="en-US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kern="12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altLang="zh-CN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 kern="12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 kern="12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altLang="zh-CN" i="1" kern="12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zh-CN" kern="1200" dirty="0"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b="0" i="1" kern="12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zh-CN" altLang="en-US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zh-CN" altLang="en-US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altLang="zh-CN" i="1" kern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kern="12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CN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altLang="zh-CN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zh-CN" altLang="en-US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en-US" altLang="zh-CN" i="1" kern="12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minimize the regret to be as </a:t>
                </a:r>
                <a:r>
                  <a:rPr lang="en-US" altLang="zh-CN" i="1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sublinear</a:t>
                </a:r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as possible </a:t>
                </a:r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Core: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Estimate gradient with loss feedback</a:t>
                </a:r>
                <a:endParaRPr lang="en-US" altLang="zh-CN" kern="1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532255"/>
                <a:ext cx="8650605" cy="55689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gradient estimators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ZOO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ˆ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𝑍𝑂𝑂</m:t>
                          </m:r>
                        </m:sup>
                      </m:sSub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OPGE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ˆ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𝑂𝑃𝐺𝐸</m:t>
                          </m:r>
                        </m:sup>
                      </m:s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∇</m:t>
                      </m:r>
                      <m:acc>
                        <m:accPr>
                          <m:chr m:val="ˆ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E3F7-F74C-4411-BAFB-3C473A2E169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Two-point gradient estimator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Two-point gradient estimator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sz="1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ˆ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𝑇𝑃𝐺𝐸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acc>
                      <m:accPr>
                        <m:chr m:val="ˆ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li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))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Comparison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3" y="4076700"/>
            <a:ext cx="5759800" cy="1689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 guided black-box attack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Projected bandit gradient descent(PBGD)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˜"/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𝑇𝑃𝐺𝐸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solidFill>
                    <a:srgbClr val="99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 guided two-point gradient estimator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ˆ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𝑐𝑟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𝑇𝑃𝐺𝐸</m:t>
                          </m:r>
                        </m:sup>
                      </m:sSubSup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ˆ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𝔼</m:t>
                          </m:r>
                        </m:e>
                        <m:li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Combine together -&gt; CR guided PBGD: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Proj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˜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𝑐𝑟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𝑇𝑃𝐺𝐸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"/>
                <a:stretch>
                  <a:fillRect r="4" b="-92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Dataset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Pascal VOC, Cityscapes, ADE20K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PSPNet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PSANet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HRNet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-OCR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6845" y="2509831"/>
            <a:ext cx="3486175" cy="18383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 baselines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solidFill>
                <a:srgbClr val="99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solidFill>
                <a:srgbClr val="99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solidFill>
                <a:srgbClr val="99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solidFill>
                <a:srgbClr val="99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PGD attack consistently outperforms others,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We adopt PGD as our evaluation baseline.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598" y="1992525"/>
            <a:ext cx="5941195" cy="2195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 dirty="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 segmentation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62000" y="1828800"/>
            <a:ext cx="8411210" cy="44958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 Segmentation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Labeling pixels in an image such that pixels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belonging to the same type of object are assigned a same label.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3841750"/>
            <a:ext cx="1769745" cy="25336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0175" y="3841115"/>
            <a:ext cx="1724660" cy="253428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832475" y="4354830"/>
            <a:ext cx="115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solidFill>
                  <a:schemeClr val="bg1"/>
                </a:solidFill>
              </a:rPr>
              <a:t>Person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69610" y="5565140"/>
            <a:ext cx="115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>
                <a:solidFill>
                  <a:schemeClr val="bg1"/>
                </a:solidFill>
              </a:rPr>
              <a:t>Bike</a:t>
            </a:r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30270" y="5103495"/>
            <a:ext cx="1664335" cy="101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 metrics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Pixel Accuracy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Fraction of pixels predicted correctly by the target model.</a:t>
                </a: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Mean Intersection over Union (</a:t>
                </a:r>
                <a:r>
                  <a:rPr lang="en-US" altLang="zh-CN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MIoU</a:t>
                </a:r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label c, image x,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𝐼𝑜</m:t>
                    </m:r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b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bSup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bSup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⋃</m:t>
                            </m:r>
                            <m:sSubSup>
                              <m:sSub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MIoU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average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𝐼𝑜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over all pixel labels and images.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1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Hyperameter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impact: CR-PGD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828800"/>
                <a:ext cx="8839200" cy="4495800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According to the following result, we choose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as the default 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hyperameter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for our weight function.</a:t>
                </a: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828800"/>
                <a:ext cx="8839200" cy="44958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14" y="3355780"/>
            <a:ext cx="5223336" cy="23158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Compare PGD &amp; CR-PGD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CR-PGD consistently outperforms PGD.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Pixel accuracy with L2 perturbation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90855"/>
            <a:ext cx="8258235" cy="19716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Compare gradient estimators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TPGE outperforms OPGE.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31" y="3552805"/>
            <a:ext cx="7410504" cy="27717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Compare PBGD &amp; CR-PBGD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Certified radius consistently improves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blackbox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attack performance.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8928"/>
            <a:ext cx="9144000" cy="2215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Against Defenses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CR-PGD is more effective than PGD against adversarial training.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44" y="2201337"/>
            <a:ext cx="9144000" cy="21445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Conclusion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propose to leverage certified radius from attackers’ perspective.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design a certified radius-guide attack framework for both white-box and black-box attacks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also design a random-free gradient estimator based on bandit.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Q&amp;A</a:t>
            </a:r>
            <a:endParaRPr lang="zh-CN" altLang="en-US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699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Thanks for your watching.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https://github.com/randomizedheap/CR_Attack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DF275C-E0AE-4DCF-B32D-ECAD4D5AC1D6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 segmentation applications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Medical imaging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Autonomous Driving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1903" y="4169965"/>
            <a:ext cx="5694897" cy="1554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88" y="2399760"/>
            <a:ext cx="1426714" cy="146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85" y="2399760"/>
            <a:ext cx="1385351" cy="1411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Image segmentation adversarial example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=                  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Adversarial</a:t>
            </a:r>
            <a:endParaRPr lang="en-US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example</a:t>
            </a:r>
            <a:endParaRPr lang="en-US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Carefully crafted noise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050" y="2282095"/>
            <a:ext cx="1504961" cy="120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19" y="2282095"/>
            <a:ext cx="1495436" cy="118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1419" y="2282095"/>
            <a:ext cx="1504961" cy="120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40" y="4091246"/>
            <a:ext cx="545138" cy="56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98" y="4073514"/>
            <a:ext cx="545138" cy="5650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368309" y="3629671"/>
            <a:ext cx="221" cy="2964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00167" y="3629671"/>
            <a:ext cx="221" cy="2964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68309" y="4807547"/>
            <a:ext cx="221" cy="2964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00166" y="4755214"/>
            <a:ext cx="221" cy="2964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0" y="5255222"/>
            <a:ext cx="1504961" cy="1162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211" y="5229826"/>
            <a:ext cx="1485911" cy="117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Certified Defense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certified defense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Build a certifiably robust classifier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ℎ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on top of base classifier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Derive the certified radius</a:t>
                </a: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Certifiably robust classifier</a:t>
                </a: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"/>
                <a:stretch>
                  <a:fillRect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/>
          <p:cNvSpPr txBox="1"/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3E66CC14-3FDD-9F4E-80DE-B9305690C8B0}" type="slidenum">
              <a:rPr lang="en-US" smtClean="0"/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70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2743200" imgH="4267200" progId="Equation.DSMT4">
                  <p:embed/>
                </p:oleObj>
              </mc:Choice>
              <mc:Fallback>
                <p:oleObj name="Equation" r:id="rId2" imgW="2743200" imgH="4267200" progId="Equation.DSMT4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0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4"/>
              <p:cNvSpPr txBox="1"/>
              <p:nvPr/>
            </p:nvSpPr>
            <p:spPr>
              <a:xfrm>
                <a:off x="1227138" y="4656138"/>
                <a:ext cx="4073525" cy="63658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38" y="4656138"/>
                <a:ext cx="4073525" cy="636587"/>
              </a:xfrm>
              <a:prstGeom prst="rect">
                <a:avLst/>
              </a:prstGeom>
              <a:blipFill rotWithShape="1">
                <a:blip r:embed="rId4"/>
                <a:stretch>
                  <a:fillRect l="-8" t="-50" r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5039710" y="4882482"/>
            <a:ext cx="898267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7977" y="4705906"/>
            <a:ext cx="18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Certified radius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56344" y="5115682"/>
            <a:ext cx="310676" cy="271464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6050" y="5342890"/>
            <a:ext cx="1210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Certifiably</a:t>
            </a:r>
            <a:endParaRPr lang="en-US" sz="1800" dirty="0"/>
          </a:p>
          <a:p>
            <a:r>
              <a:rPr lang="en-US" sz="1800" dirty="0"/>
              <a:t>Robust Classifier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54638" y="5115682"/>
            <a:ext cx="0" cy="30572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70750" y="5373211"/>
            <a:ext cx="102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Testing input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282195" y="5148672"/>
            <a:ext cx="277695" cy="22453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08031" y="5371852"/>
            <a:ext cx="215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Perturbation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Smoothing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E3F7-F74C-4411-BAFB-3C473A2E1693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Picture 4" descr="Presentation1_01"/>
          <p:cNvPicPr>
            <a:picLocks noChangeAspect="1"/>
          </p:cNvPicPr>
          <p:nvPr/>
        </p:nvPicPr>
        <p:blipFill>
          <a:blip r:embed="rId1"/>
          <a:srcRect l="8917" t="28287" r="10698" b="24444"/>
          <a:stretch>
            <a:fillRect/>
          </a:stretch>
        </p:blipFill>
        <p:spPr>
          <a:xfrm>
            <a:off x="1617253" y="4984394"/>
            <a:ext cx="5433474" cy="17974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4"/>
              <p:cNvSpPr txBox="1"/>
              <p:nvPr/>
            </p:nvSpPr>
            <p:spPr>
              <a:xfrm>
                <a:off x="1731688" y="2355727"/>
                <a:ext cx="6099175" cy="69056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lim>
                      </m:limLow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88" y="2355727"/>
                <a:ext cx="6099175" cy="690563"/>
              </a:xfrm>
              <a:prstGeom prst="rect">
                <a:avLst/>
              </a:prstGeom>
              <a:blipFill rotWithShape="1">
                <a:blip r:embed="rId2"/>
                <a:stretch>
                  <a:fillRect l="-1" t="-74" r="1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739552" y="2813963"/>
            <a:ext cx="409297" cy="428322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4569" y="3287576"/>
            <a:ext cx="134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Smoothed</a:t>
            </a:r>
            <a:endParaRPr lang="en-US" sz="1800" dirty="0"/>
          </a:p>
          <a:p>
            <a:pPr algn="ctr"/>
            <a:r>
              <a:rPr lang="en-US" sz="1800" dirty="0"/>
              <a:t>classifier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05350" y="2776398"/>
            <a:ext cx="144740" cy="38380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0160" y="3215850"/>
            <a:ext cx="123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Base classifier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59623" y="2761913"/>
            <a:ext cx="401576" cy="34492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9170" y="3267810"/>
            <a:ext cx="183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Gaussian noise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91966" y="2786451"/>
            <a:ext cx="218166" cy="37374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4074" y="3236499"/>
            <a:ext cx="9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Testing</a:t>
            </a:r>
            <a:endParaRPr lang="en-US" sz="1800" dirty="0"/>
          </a:p>
          <a:p>
            <a:pPr algn="ctr"/>
            <a:r>
              <a:rPr lang="en-US" sz="1800" dirty="0"/>
              <a:t>input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5707" y="3980063"/>
            <a:ext cx="6416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the base classifier to predict the labels of multiple noisy versions of a testing input.</a:t>
            </a:r>
            <a:endParaRPr lang="en-US" altLang="en-US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5780" y="1630975"/>
            <a:ext cx="6379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Build a certifiably robust smoothed classifier upon a base classifier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8" grpId="0"/>
      <p:bldP spid="8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 dirty="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Attacker’s Goal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828800"/>
            <a:ext cx="9101959" cy="44958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Make as many pixels as possible wrongly predicted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function is hard to directly optimize.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5937" y="2970301"/>
                <a:ext cx="8382001" cy="332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bSup>
                      <m:sSub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arg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𝒴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s.t.</a:t>
                </a:r>
                <a:r>
                  <a:rPr lang="en-US" sz="2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endParaRPr lang="en-US" sz="2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7" y="2970301"/>
                <a:ext cx="8382001" cy="332783"/>
              </a:xfrm>
              <a:prstGeom prst="rect">
                <a:avLst/>
              </a:prstGeom>
              <a:blipFill rotWithShape="1">
                <a:blip r:embed="rId1"/>
                <a:stretch>
                  <a:fillRect l="-4" t="-69006" r="4" b="1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3872697" y="3277146"/>
            <a:ext cx="630470" cy="45871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7795" y="3735863"/>
            <a:ext cx="160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Segmentation</a:t>
            </a:r>
            <a:endParaRPr lang="en-US" sz="1800" dirty="0"/>
          </a:p>
          <a:p>
            <a:pPr algn="ctr"/>
            <a:r>
              <a:rPr lang="en-US" sz="1800" dirty="0"/>
              <a:t>Model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598546" y="3835190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Input image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001419" y="3318512"/>
            <a:ext cx="370141" cy="41735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2549" y="3742552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Perturbation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8081100" y="3277146"/>
            <a:ext cx="346351" cy="46540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08349" y="3807554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Groundtruth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928586" y="3333941"/>
            <a:ext cx="1" cy="47361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 dirty="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Prior work attack goal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828800"/>
            <a:ext cx="9101959" cy="44958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Maximize loss function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Suboptimal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Attack idea follows attacks to classification models,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didn’t leverage pixel-wise information .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38946" y="3057091"/>
            <a:ext cx="794850" cy="57008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1032" y="3637107"/>
            <a:ext cx="160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Segmentation</a:t>
            </a:r>
            <a:endParaRPr lang="en-US" sz="1800" dirty="0"/>
          </a:p>
          <a:p>
            <a:pPr algn="ctr"/>
            <a:r>
              <a:rPr lang="en-US" sz="1800" dirty="0"/>
              <a:t>Model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839153" y="3650525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Input image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44055" y="3081705"/>
            <a:ext cx="0" cy="59020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0860" y="3643816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Perturbation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254274" y="3009123"/>
            <a:ext cx="346351" cy="46540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37276" y="3650525"/>
            <a:ext cx="16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Groundtruth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036539" y="3081705"/>
            <a:ext cx="1" cy="47361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6525" y="2686667"/>
                <a:ext cx="9022145" cy="29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s.t.</a:t>
                </a:r>
                <a:r>
                  <a:rPr lang="en-US" sz="2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endParaRPr lang="en-US" sz="28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5" y="2686667"/>
                <a:ext cx="9022145" cy="290657"/>
              </a:xfrm>
              <a:prstGeom prst="rect">
                <a:avLst/>
              </a:prstGeom>
              <a:blipFill rotWithShape="1">
                <a:blip r:embed="rId1"/>
                <a:stretch>
                  <a:fillRect l="-2" t="-62258" r="2" b="1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55359" y="3647986"/>
            <a:ext cx="160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Loss</a:t>
            </a:r>
            <a:endParaRPr lang="en-US" sz="1800" dirty="0"/>
          </a:p>
          <a:p>
            <a:pPr algn="ctr"/>
            <a:r>
              <a:rPr lang="en-US" sz="1800" dirty="0"/>
              <a:t>Function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34899" y="3048000"/>
            <a:ext cx="2110522" cy="66203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743D1-6A52-4643-ADAC-326B15A905FE}" type="slidenum">
              <a:rPr lang="en-US" altLang="zh-CN" sz="1400" smtClean="0">
                <a:latin typeface="Tahoma" panose="020B0604030504040204" pitchFamily="34" charset="0"/>
              </a:rPr>
            </a:fld>
            <a:endParaRPr lang="en-US" altLang="zh-CN" sz="140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attack idea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more robust pixel should be perturbed by a larger perturbation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quantify pixel-wise robustness?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 calculate pixel-wise certified radius with randomized smoothing.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zh-CN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EX2PSBATCH" val="latex --interaction=nonstopmode $(base).tex; dvips -D $(res) -E -o $(base).ps $(base).dvi"/>
  <p:tag name="TEXPOINTINIT" val=""/>
  <p:tag name="USEAMSFONTS" val="True"/>
  <p:tag name="EMBEDFONTS" val="False"/>
  <p:tag name="USEBOLDAMS" val="False"/>
  <p:tag name="DEFAULTDISPLAYSOURCE" val="\documentclass{slides}\pagestyle{empty}&#10;\usepackage{amsmath}&#10;\usepackage{color}&#10;\color{black}&#10;\begin{document}&#10;$$&#10;\end{document}&#10;"/>
  <p:tag name="TEX2PS" val="latex $(base).tex; dvips -D $(res) -E -o $(base).ps $(base).dvi"/>
  <p:tag name="EXTERNALEDITCOMMAND" val="notepad %"/>
  <p:tag name="GHOSTSCRIPTCOMMAND" val="C:\gs\gs7.05\bin\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1.2"/>
  <p:tag name="DEFAULTFONTSIZE" val="10"/>
  <p:tag name="DEFAULTWIDTH" val="513"/>
  <p:tag name="DEFAULTHEIGHT" val="416"/>
</p:tagLst>
</file>

<file path=ppt/theme/theme1.xml><?xml version="1.0" encoding="utf-8"?>
<a:theme xmlns:a="http://schemas.openxmlformats.org/drawingml/2006/main" name="MyPresentationTemplate">
  <a:themeElements>
    <a:clrScheme name="MyPresentationTemplat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yPresentationTemplate">
      <a:majorFont>
        <a:latin typeface="Tahom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Char char="n"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Char char="n"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yPresentation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Z:\paper\presentation\MyPresentationTemplate.pot</Template>
  <TotalTime>0</TotalTime>
  <Words>5186</Words>
  <Application>WPS Presentation</Application>
  <PresentationFormat>全屏显示(4:3)</PresentationFormat>
  <Paragraphs>363</Paragraphs>
  <Slides>27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SimSun</vt:lpstr>
      <vt:lpstr>Wingdings</vt:lpstr>
      <vt:lpstr>Tahoma</vt:lpstr>
      <vt:lpstr>Times New Roman</vt:lpstr>
      <vt:lpstr>Book Antiqua</vt:lpstr>
      <vt:lpstr>Cambria Math</vt:lpstr>
      <vt:lpstr>MS PGothic</vt:lpstr>
      <vt:lpstr>Calibri</vt:lpstr>
      <vt:lpstr>Georgia</vt:lpstr>
      <vt:lpstr>Microsoft YaHei</vt:lpstr>
      <vt:lpstr>Arial Unicode MS</vt:lpstr>
      <vt:lpstr>MyPresentationTemplate</vt:lpstr>
      <vt:lpstr>Equation.DSMT4</vt:lpstr>
      <vt:lpstr>Paint.Picture</vt:lpstr>
      <vt:lpstr>Paint.Picture</vt:lpstr>
      <vt:lpstr>Paint.Picture</vt:lpstr>
      <vt:lpstr>A Certified Radius-Guided Attack Framework to Image Segmentation Models</vt:lpstr>
      <vt:lpstr>Image segmentation</vt:lpstr>
      <vt:lpstr>Image segmentation applications</vt:lpstr>
      <vt:lpstr>Image segmentation adversarial example</vt:lpstr>
      <vt:lpstr>Certified Defense</vt:lpstr>
      <vt:lpstr>Randomized Smoothing</vt:lpstr>
      <vt:lpstr>Attacker’s Goal</vt:lpstr>
      <vt:lpstr>Prior work attack goal</vt:lpstr>
      <vt:lpstr>Our attack idea</vt:lpstr>
      <vt:lpstr>CR guided attack loss</vt:lpstr>
      <vt:lpstr>CR guided weight design</vt:lpstr>
      <vt:lpstr>CR guided white-box attack</vt:lpstr>
      <vt:lpstr>White-box attack example</vt:lpstr>
      <vt:lpstr>Bandit for Black-Box Attacks</vt:lpstr>
      <vt:lpstr>Existing gradient estimators</vt:lpstr>
      <vt:lpstr>Two-point gradient estimator</vt:lpstr>
      <vt:lpstr>CR guided black-box attack</vt:lpstr>
      <vt:lpstr>Evaluation</vt:lpstr>
      <vt:lpstr>Evaluation baselines</vt:lpstr>
      <vt:lpstr>Evaluation metrics</vt:lpstr>
      <vt:lpstr>Hyperameter impact: CR-PGD</vt:lpstr>
      <vt:lpstr>Compare PGD &amp; CR-PGD</vt:lpstr>
      <vt:lpstr>Compare gradient estimators</vt:lpstr>
      <vt:lpstr>Compare PBGD &amp; CR-PBGD</vt:lpstr>
      <vt:lpstr>Against Defenses</vt:lpstr>
      <vt:lpstr>Conclusion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v-wenjiequ</cp:lastModifiedBy>
  <cp:revision>2711</cp:revision>
  <dcterms:created xsi:type="dcterms:W3CDTF">2113-01-01T00:00:00Z</dcterms:created>
  <dcterms:modified xsi:type="dcterms:W3CDTF">2023-07-01T11:50:36Z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68F7BA58EF8D479F995B06F008C95C7E</vt:lpwstr>
  </property>
  <property fmtid="{D5CDD505-2E9C-101B-9397-08002B2CF9AE}" pid="3" name="KSOProductBuildVer">
    <vt:lpwstr>1033-11.2.0.11537</vt:lpwstr>
  </property>
</Properties>
</file>