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Yuzhe Tang (tristartom)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6-30T10:32:29.969">
    <p:pos x="196" y="725"/>
    <p:text>@jchen217@syr.edu what's GitHUB URL? can you put the QR code (of the URL) in this slide?
_Assigned to jchen217_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b8e1818a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fb8e1818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5af4ea54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5af4ea54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5af4ea549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55af4ea54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5af4ea549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55af4ea54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5af4ea549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55af4ea54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5af4ea549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55af4ea549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exploitability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5fa798f62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55fa798f6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exploitability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5af4ea549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5af4ea549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exploitability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55af4ea549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55af4ea549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exploitability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5af4ea549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55af4ea549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exploitability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5af4ea549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55af4ea549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exploitability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b8e1818a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fb8e1818a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5af4ea549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55af4ea549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b8e1818a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b8e1818a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5af4ea54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5af4ea54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5af4ea54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5af4ea54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5af4ea54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55af4ea54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5af4ea54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5af4ea54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5af4ea54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55af4ea54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5af4ea54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5af4ea54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556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comments" Target="../comments/comment1.xml"/><Relationship Id="rId4" Type="http://schemas.openxmlformats.org/officeDocument/2006/relationships/image" Target="../media/image20.png"/><Relationship Id="rId5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25" y="442124"/>
            <a:ext cx="1005650" cy="100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628700" y="1076475"/>
            <a:ext cx="79743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i="1" lang="en-US" sz="3300"/>
              <a:t>Understanding the Security Risks of Decentralized Exchanges by Uncovering Unfair Trades in the Wild</a:t>
            </a:r>
            <a:endParaRPr i="1" sz="3300"/>
          </a:p>
        </p:txBody>
      </p:sp>
      <p:sp>
        <p:nvSpPr>
          <p:cNvPr id="56" name="Google Shape;56;p13"/>
          <p:cNvSpPr txBox="1"/>
          <p:nvPr/>
        </p:nvSpPr>
        <p:spPr>
          <a:xfrm>
            <a:off x="119250" y="2482900"/>
            <a:ext cx="8465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u="sng">
                <a:solidFill>
                  <a:srgbClr val="FF9900"/>
                </a:solidFill>
              </a:rPr>
              <a:t>Jiaqi Chen</a:t>
            </a:r>
            <a:r>
              <a:rPr lang="en-US" sz="2700">
                <a:solidFill>
                  <a:srgbClr val="FF9900"/>
                </a:solidFill>
              </a:rPr>
              <a:t>, Yibo Wang, Yuxuan Zhou, Wanning Ding, Yuzhe Tang</a:t>
            </a:r>
            <a:r>
              <a:rPr lang="en-US" sz="2700">
                <a:solidFill>
                  <a:srgbClr val="3366FF"/>
                </a:solidFill>
              </a:rPr>
              <a:t>, </a:t>
            </a:r>
            <a:r>
              <a:rPr lang="en-US" sz="2700">
                <a:solidFill>
                  <a:srgbClr val="0000FF"/>
                </a:solidFill>
              </a:rPr>
              <a:t>XiaoFeng Wang</a:t>
            </a:r>
            <a:r>
              <a:rPr lang="en-US" sz="2700">
                <a:solidFill>
                  <a:srgbClr val="3366FF"/>
                </a:solidFill>
              </a:rPr>
              <a:t>, </a:t>
            </a:r>
            <a:r>
              <a:rPr lang="en-US" sz="2700">
                <a:solidFill>
                  <a:srgbClr val="38761D"/>
                </a:solidFill>
              </a:rPr>
              <a:t>Kai Li</a:t>
            </a:r>
            <a:endParaRPr sz="2700">
              <a:solidFill>
                <a:srgbClr val="38761D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1110" y="4137850"/>
            <a:ext cx="5192890" cy="100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0" y="3678950"/>
            <a:ext cx="3000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F9900"/>
                </a:solidFill>
              </a:rPr>
              <a:t>Syracuse Univ.</a:t>
            </a:r>
            <a:r>
              <a:rPr b="1" lang="en-US" sz="2700">
                <a:solidFill>
                  <a:schemeClr val="dk1"/>
                </a:solidFill>
              </a:rPr>
              <a:t> </a:t>
            </a:r>
            <a:r>
              <a:rPr lang="en-US" sz="2700">
                <a:solidFill>
                  <a:srgbClr val="0000FF"/>
                </a:solidFill>
              </a:rPr>
              <a:t>Indiana Univ</a:t>
            </a:r>
            <a:r>
              <a:rPr lang="en-US" sz="2700">
                <a:solidFill>
                  <a:schemeClr val="dk1"/>
                </a:solidFill>
              </a:rPr>
              <a:t>.</a:t>
            </a:r>
            <a:r>
              <a:rPr lang="en-US" sz="2700">
                <a:solidFill>
                  <a:schemeClr val="dk1"/>
                </a:solidFill>
              </a:rPr>
              <a:t> </a:t>
            </a:r>
            <a:r>
              <a:rPr lang="en-US" sz="2700">
                <a:solidFill>
                  <a:srgbClr val="38761D"/>
                </a:solidFill>
              </a:rPr>
              <a:t>SDSU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4125"/>
                </a:solidFill>
              </a:rPr>
              <a:t>Outline: </a:t>
            </a:r>
            <a:r>
              <a:rPr lang="en-US"/>
              <a:t>Measurement and Data-Analytics Pipeline</a:t>
            </a:r>
            <a:endParaRPr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311700" y="1152475"/>
            <a:ext cx="8520600" cy="3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7528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 sz="3300"/>
              <a:t>Measurement and data analytics </a:t>
            </a:r>
            <a:endParaRPr b="1" sz="3300"/>
          </a:p>
          <a:p>
            <a:pPr indent="-37528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-US" sz="3300"/>
              <a:t>(1) </a:t>
            </a:r>
            <a:r>
              <a:rPr b="1" lang="en-US" sz="3300"/>
              <a:t>Find unfair trades</a:t>
            </a:r>
            <a:endParaRPr b="1" sz="3300"/>
          </a:p>
          <a:p>
            <a:pPr indent="-37528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-US" sz="3300"/>
              <a:t>(2) </a:t>
            </a:r>
            <a:r>
              <a:rPr b="1" lang="en-US" sz="3300"/>
              <a:t>Detect theft from unfair trades</a:t>
            </a:r>
            <a:endParaRPr b="1" sz="3300"/>
          </a:p>
          <a:p>
            <a:pPr indent="-37528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300"/>
              <a:t>(3) </a:t>
            </a:r>
            <a:r>
              <a:rPr lang="en-US" sz="3300"/>
              <a:t>Detect lost tokens from unfair trades</a:t>
            </a:r>
            <a:endParaRPr sz="33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-37528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en-US" sz="3300"/>
              <a:t>Mitigations</a:t>
            </a:r>
            <a:endParaRPr b="1" sz="3300"/>
          </a:p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650" y="2720625"/>
            <a:ext cx="5040700" cy="132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Measurement (1)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</a:t>
            </a:r>
            <a:r>
              <a:rPr lang="en-US"/>
              <a:t>Find Unfair Trades: Method</a:t>
            </a:r>
            <a:endParaRPr/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Input data: txs, contract calls, and log events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Algorithm: 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Match deposits and withdrawals, </a:t>
            </a:r>
            <a:br>
              <a:rPr lang="en-US"/>
            </a:br>
            <a:r>
              <a:rPr lang="en-US"/>
              <a:t>check the rest for value mismatch</a:t>
            </a:r>
            <a:br>
              <a:rPr lang="en-US"/>
            </a:br>
            <a:r>
              <a:rPr lang="en-US"/>
              <a:t>and standalone operations.</a:t>
            </a:r>
            <a:endParaRPr/>
          </a:p>
        </p:txBody>
      </p:sp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587" y="1593450"/>
            <a:ext cx="3485563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Measurement (1)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Find Unfair Trades: Results</a:t>
            </a:r>
            <a:endParaRPr/>
          </a:p>
        </p:txBody>
      </p:sp>
      <p:sp>
        <p:nvSpPr>
          <p:cNvPr id="163" name="Google Shape;16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00" y="1284688"/>
            <a:ext cx="8839198" cy="295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311700" y="445025"/>
            <a:ext cx="84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Measurement (1)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Find Unfair Trades: Causes</a:t>
            </a:r>
            <a:endParaRPr/>
          </a:p>
        </p:txBody>
      </p:sp>
      <p:sp>
        <p:nvSpPr>
          <p:cNvPr id="170" name="Google Shape;17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6625"/>
            <a:ext cx="8681126" cy="367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Measurement (2)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Detect Token Thefts: Methods</a:t>
            </a:r>
            <a:endParaRPr/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Heuristics-based indicators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 thief would eagerly withdraw an exploitable deposit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 thief may exploit Causes P1/P2/P3, observable by tx patterns  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 thief would </a:t>
            </a:r>
            <a:r>
              <a:rPr lang="en-US"/>
              <a:t>always</a:t>
            </a:r>
            <a:r>
              <a:rPr lang="en-US"/>
              <a:t> withdraw the full balance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 thief does not deposit value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 thief would send frontrunning txs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Cross-check the detected txs with external incident reports.</a:t>
            </a:r>
            <a:endParaRPr/>
          </a:p>
        </p:txBody>
      </p:sp>
      <p:sp>
        <p:nvSpPr>
          <p:cNvPr id="178" name="Google Shape;17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Measurement (2):</a:t>
            </a:r>
            <a:r>
              <a:rPr lang="en-US"/>
              <a:t> Detect Token Thefts: Results</a:t>
            </a:r>
            <a:endParaRPr/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Found cases</a:t>
            </a:r>
            <a:endParaRPr/>
          </a:p>
        </p:txBody>
      </p:sp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6" name="Google Shape;186;p27"/>
          <p:cNvGrpSpPr/>
          <p:nvPr/>
        </p:nvGrpSpPr>
        <p:grpSpPr>
          <a:xfrm>
            <a:off x="4210279" y="1275849"/>
            <a:ext cx="4851614" cy="3508423"/>
            <a:chOff x="2365975" y="1251725"/>
            <a:chExt cx="3907550" cy="2803150"/>
          </a:xfrm>
        </p:grpSpPr>
        <p:pic>
          <p:nvPicPr>
            <p:cNvPr id="187" name="Google Shape;187;p27"/>
            <p:cNvPicPr preferRelativeResize="0"/>
            <p:nvPr/>
          </p:nvPicPr>
          <p:blipFill rotWithShape="1">
            <a:blip r:embed="rId3">
              <a:alphaModFix/>
            </a:blip>
            <a:srcRect b="48159" l="0" r="51883" t="0"/>
            <a:stretch/>
          </p:blipFill>
          <p:spPr>
            <a:xfrm>
              <a:off x="2365975" y="1375250"/>
              <a:ext cx="3615024" cy="2271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27"/>
            <p:cNvSpPr/>
            <p:nvPr/>
          </p:nvSpPr>
          <p:spPr>
            <a:xfrm>
              <a:off x="5724825" y="1251725"/>
              <a:ext cx="548700" cy="712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2365975" y="3342075"/>
              <a:ext cx="548700" cy="712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Measurement (2)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Detect Token Thefts: Results</a:t>
            </a:r>
            <a:endParaRPr/>
          </a:p>
        </p:txBody>
      </p:sp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Found cases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Block gaps</a:t>
            </a:r>
            <a:endParaRPr/>
          </a:p>
        </p:txBody>
      </p:sp>
      <p:sp>
        <p:nvSpPr>
          <p:cNvPr id="196" name="Google Shape;19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350" y="2037850"/>
            <a:ext cx="7097318" cy="28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Measurement (2)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Detect Token Thefts: Results</a:t>
            </a:r>
            <a:endParaRPr/>
          </a:p>
        </p:txBody>
      </p:sp>
      <p:sp>
        <p:nvSpPr>
          <p:cNvPr id="203" name="Google Shape;20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Found cases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Block gaps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Top attackers</a:t>
            </a:r>
            <a:endParaRPr/>
          </a:p>
        </p:txBody>
      </p:sp>
      <p:sp>
        <p:nvSpPr>
          <p:cNvPr id="204" name="Google Shape;20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5" name="Google Shape;20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550" y="2966925"/>
            <a:ext cx="7349574" cy="21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Measurement (2)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Detect Token Thefts: Results</a:t>
            </a:r>
            <a:endParaRPr/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Found cases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Block gaps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Top attackers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Top victims</a:t>
            </a:r>
            <a:endParaRPr/>
          </a:p>
        </p:txBody>
      </p:sp>
      <p:sp>
        <p:nvSpPr>
          <p:cNvPr id="212" name="Google Shape;21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3" name="Google Shape;2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325" y="2888950"/>
            <a:ext cx="7069350" cy="21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1"/>
          <p:cNvPicPr preferRelativeResize="0"/>
          <p:nvPr/>
        </p:nvPicPr>
        <p:blipFill rotWithShape="1">
          <a:blip r:embed="rId4">
            <a:alphaModFix/>
          </a:blip>
          <a:srcRect b="0" l="47715" r="0" t="55527"/>
          <a:stretch/>
        </p:blipFill>
        <p:spPr>
          <a:xfrm>
            <a:off x="5274775" y="2994896"/>
            <a:ext cx="2445851" cy="131755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 Mitigation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Secure Redesign of DEX</a:t>
            </a:r>
            <a:endParaRPr/>
          </a:p>
        </p:txBody>
      </p:sp>
      <p:sp>
        <p:nvSpPr>
          <p:cNvPr id="220" name="Google Shape;22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Idea: Use ETHRelay to reconnect the deposit and withdrawal in two separate </a:t>
            </a:r>
            <a:r>
              <a:rPr lang="en-US"/>
              <a:t>transactions</a:t>
            </a:r>
            <a:r>
              <a:rPr lang="en-US"/>
              <a:t>. </a:t>
            </a:r>
            <a:endParaRPr/>
          </a:p>
        </p:txBody>
      </p:sp>
      <p:sp>
        <p:nvSpPr>
          <p:cNvPr id="221" name="Google Shape;2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2" name="Google Shape;222;p31"/>
          <p:cNvGrpSpPr/>
          <p:nvPr/>
        </p:nvGrpSpPr>
        <p:grpSpPr>
          <a:xfrm>
            <a:off x="464100" y="2570250"/>
            <a:ext cx="7003025" cy="1620863"/>
            <a:chOff x="311700" y="2570250"/>
            <a:chExt cx="7003025" cy="1620863"/>
          </a:xfrm>
        </p:grpSpPr>
        <p:pic>
          <p:nvPicPr>
            <p:cNvPr id="223" name="Google Shape;223;p31"/>
            <p:cNvPicPr preferRelativeResize="0"/>
            <p:nvPr/>
          </p:nvPicPr>
          <p:blipFill rotWithShape="1">
            <a:blip r:embed="rId4">
              <a:alphaModFix/>
            </a:blip>
            <a:srcRect b="45340" l="0" r="0" t="0"/>
            <a:stretch/>
          </p:blipFill>
          <p:spPr>
            <a:xfrm>
              <a:off x="311700" y="2571750"/>
              <a:ext cx="4677875" cy="1619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31"/>
            <p:cNvPicPr preferRelativeResize="0"/>
            <p:nvPr/>
          </p:nvPicPr>
          <p:blipFill rotWithShape="1">
            <a:blip r:embed="rId4">
              <a:alphaModFix/>
            </a:blip>
            <a:srcRect b="0" l="0" r="52360" t="55527"/>
            <a:stretch/>
          </p:blipFill>
          <p:spPr>
            <a:xfrm>
              <a:off x="5086225" y="2570250"/>
              <a:ext cx="2228500" cy="1317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5" name="Google Shape;22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7912" y="122062"/>
            <a:ext cx="1097664" cy="1097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4125"/>
                </a:solidFill>
              </a:rPr>
              <a:t>Introduction</a:t>
            </a:r>
            <a:r>
              <a:rPr lang="en-US"/>
              <a:t>: Security Risks of </a:t>
            </a:r>
            <a:r>
              <a:rPr lang="en-US" u="sng"/>
              <a:t>DEX</a:t>
            </a:r>
            <a:r>
              <a:rPr lang="en-US"/>
              <a:t> by Unfair Trades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Decentralized Exchange (DEX):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Popular DeFi </a:t>
            </a:r>
            <a:r>
              <a:rPr lang="en-US"/>
              <a:t>application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Trader Alice deposits Token X to a pool and withdraw Token Y from the pool.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File:Uniswap Logo and Wordmark.svg - Wikimedia Commons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00" y="2860850"/>
            <a:ext cx="428625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rve Finance Tokenomics Explained" id="67" name="Google Shape;67;p14"/>
          <p:cNvPicPr preferRelativeResize="0"/>
          <p:nvPr/>
        </p:nvPicPr>
        <p:blipFill rotWithShape="1">
          <a:blip r:embed="rId4">
            <a:alphaModFix/>
          </a:blip>
          <a:srcRect b="19704" l="0" r="0" t="20440"/>
          <a:stretch/>
        </p:blipFill>
        <p:spPr>
          <a:xfrm>
            <a:off x="5877250" y="3870400"/>
            <a:ext cx="2867025" cy="95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Is Balancer (BAL)?" id="68" name="Google Shape;68;p14"/>
          <p:cNvPicPr preferRelativeResize="0"/>
          <p:nvPr/>
        </p:nvPicPr>
        <p:blipFill rotWithShape="1">
          <a:blip r:embed="rId5">
            <a:alphaModFix/>
          </a:blip>
          <a:srcRect b="28932" l="0" r="0" t="25003"/>
          <a:stretch/>
        </p:blipFill>
        <p:spPr>
          <a:xfrm>
            <a:off x="2969800" y="3957087"/>
            <a:ext cx="3028950" cy="69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Is Pancakeswap?" id="69" name="Google Shape;69;p14"/>
          <p:cNvPicPr preferRelativeResize="0"/>
          <p:nvPr/>
        </p:nvPicPr>
        <p:blipFill rotWithShape="1">
          <a:blip r:embed="rId6">
            <a:alphaModFix/>
          </a:blip>
          <a:srcRect b="30675" l="0" r="0" t="32438"/>
          <a:stretch/>
        </p:blipFill>
        <p:spPr>
          <a:xfrm>
            <a:off x="4979800" y="3183825"/>
            <a:ext cx="295275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vesting In SushiSwap (SUSHI) - Everything You Need to Know - Securities.io" id="70" name="Google Shape;70;p14"/>
          <p:cNvPicPr preferRelativeResize="0"/>
          <p:nvPr/>
        </p:nvPicPr>
        <p:blipFill rotWithShape="1">
          <a:blip r:embed="rId7">
            <a:alphaModFix/>
          </a:blip>
          <a:srcRect b="19823" l="0" r="0" t="15606"/>
          <a:stretch/>
        </p:blipFill>
        <p:spPr>
          <a:xfrm>
            <a:off x="672550" y="3957075"/>
            <a:ext cx="2449659" cy="9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 and Q/A</a:t>
            </a:r>
            <a:endParaRPr/>
          </a:p>
        </p:txBody>
      </p:sp>
      <p:sp>
        <p:nvSpPr>
          <p:cNvPr id="231" name="Google Shape;23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en-US" sz="2700"/>
              <a:t>Measure</a:t>
            </a:r>
            <a:r>
              <a:rPr lang="en-US" sz="2700"/>
              <a:t> the unfair trades in the wild on leading DEXes.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en-US" sz="2700"/>
              <a:t>Detect resultant security incidents including token thefts and lost tokens.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en-US" sz="2700"/>
              <a:t>Propose mitigations to patch or redesign DEXes.</a:t>
            </a:r>
            <a:endParaRPr sz="2700"/>
          </a:p>
        </p:txBody>
      </p:sp>
      <p:sp>
        <p:nvSpPr>
          <p:cNvPr id="232" name="Google Shape;2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3" name="Google Shape;233;p32"/>
          <p:cNvPicPr preferRelativeResize="0"/>
          <p:nvPr/>
        </p:nvPicPr>
        <p:blipFill rotWithShape="1">
          <a:blip r:embed="rId3">
            <a:alphaModFix/>
          </a:blip>
          <a:srcRect b="8310" l="17347" r="18970" t="3839"/>
          <a:stretch/>
        </p:blipFill>
        <p:spPr>
          <a:xfrm>
            <a:off x="8196986" y="311895"/>
            <a:ext cx="590700" cy="7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-US">
                <a:solidFill>
                  <a:srgbClr val="CC4125"/>
                </a:solidFill>
              </a:rPr>
              <a:t>Introduction</a:t>
            </a:r>
            <a:r>
              <a:rPr lang="en-US"/>
              <a:t>: Security Risks of DEX by </a:t>
            </a:r>
            <a:r>
              <a:rPr lang="en-US" u="sng"/>
              <a:t>Unfair Trades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23950"/>
            <a:ext cx="8520600" cy="29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 fair trade: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Alice depositing TokenX can withdraw TokenY of the same value.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57034" l="0" r="66032" t="5970"/>
          <a:stretch/>
        </p:blipFill>
        <p:spPr>
          <a:xfrm>
            <a:off x="5183770" y="2260850"/>
            <a:ext cx="3648531" cy="23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0" l="32664" r="0" t="80905"/>
          <a:stretch/>
        </p:blipFill>
        <p:spPr>
          <a:xfrm>
            <a:off x="378775" y="4570800"/>
            <a:ext cx="3474099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-US">
                <a:solidFill>
                  <a:srgbClr val="CC4125"/>
                </a:solidFill>
              </a:rPr>
              <a:t>Introduction</a:t>
            </a:r>
            <a:r>
              <a:rPr lang="en-US"/>
              <a:t>: Security Risks of DEX by </a:t>
            </a:r>
            <a:r>
              <a:rPr lang="en-US" u="sng"/>
              <a:t>Unfair Trades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123950"/>
            <a:ext cx="8520600" cy="29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 fair trade: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Alice depositing TokenX can withdraw TokenY of the same value.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Unfair trades: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Standalone</a:t>
            </a:r>
            <a:r>
              <a:rPr lang="en-US"/>
              <a:t> deposit/withdrawal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57034" l="34527" r="31504" t="5970"/>
          <a:stretch/>
        </p:blipFill>
        <p:spPr>
          <a:xfrm>
            <a:off x="5183770" y="2260850"/>
            <a:ext cx="3648531" cy="23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0" l="32664" r="0" t="80905"/>
          <a:stretch/>
        </p:blipFill>
        <p:spPr>
          <a:xfrm>
            <a:off x="378775" y="4570800"/>
            <a:ext cx="3474099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0238" y="3390700"/>
            <a:ext cx="352625" cy="3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5825" y="3390700"/>
            <a:ext cx="428826" cy="4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-US">
                <a:solidFill>
                  <a:srgbClr val="CC4125"/>
                </a:solidFill>
              </a:rPr>
              <a:t>Introduction</a:t>
            </a:r>
            <a:r>
              <a:rPr lang="en-US"/>
              <a:t>: Security Risks of DEX by </a:t>
            </a:r>
            <a:r>
              <a:rPr lang="en-US" u="sng"/>
              <a:t>Unfair Trades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123950"/>
            <a:ext cx="8520600" cy="29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 fair trade: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Alice depositing TokenX can withdraw TokenY of the same value.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Unfair trades: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Standalone deposit/withdrawal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0" l="32664" r="0" t="80905"/>
          <a:stretch/>
        </p:blipFill>
        <p:spPr>
          <a:xfrm>
            <a:off x="378775" y="4570800"/>
            <a:ext cx="3474099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57744" l="67068" r="-1036" t="5260"/>
          <a:stretch/>
        </p:blipFill>
        <p:spPr>
          <a:xfrm>
            <a:off x="5259970" y="2337050"/>
            <a:ext cx="3648531" cy="23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0037" y="2874902"/>
            <a:ext cx="352625" cy="3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5624" y="2874902"/>
            <a:ext cx="428826" cy="4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-US">
                <a:solidFill>
                  <a:srgbClr val="CC4125"/>
                </a:solidFill>
              </a:rPr>
              <a:t>Introduction</a:t>
            </a:r>
            <a:r>
              <a:rPr lang="en-US"/>
              <a:t>: Security Risks of DEX by </a:t>
            </a:r>
            <a:r>
              <a:rPr lang="en-US" u="sng"/>
              <a:t>Unfair Trades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11700" y="1123950"/>
            <a:ext cx="8520600" cy="29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 fair trade: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Alice depositing TokenX can withdraw TokenY of the same value.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Unfair trades: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Standalone deposit/withdrawal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Bob withdraws Alice’s deposit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32664" r="0" t="80905"/>
          <a:stretch/>
        </p:blipFill>
        <p:spPr>
          <a:xfrm>
            <a:off x="378775" y="4570800"/>
            <a:ext cx="3474099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17986" l="0" r="66032" t="45018"/>
          <a:stretch/>
        </p:blipFill>
        <p:spPr>
          <a:xfrm>
            <a:off x="5259970" y="2337050"/>
            <a:ext cx="3648531" cy="23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4039" y="3745298"/>
            <a:ext cx="352625" cy="3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2025" y="2933500"/>
            <a:ext cx="428826" cy="4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-US">
                <a:solidFill>
                  <a:srgbClr val="CC4125"/>
                </a:solidFill>
              </a:rPr>
              <a:t>Introduction</a:t>
            </a:r>
            <a:r>
              <a:rPr lang="en-US"/>
              <a:t>: Security Risks of DEX by </a:t>
            </a:r>
            <a:r>
              <a:rPr lang="en-US" u="sng"/>
              <a:t>Unfair Trades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123950"/>
            <a:ext cx="8520600" cy="29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 fair trade: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Alice depositing TokenX can withdraw TokenY of the same value.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Unfair trades: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Standalone deposit/withdrawal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Bob withdraws Alice’s deposit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Alice withdraws more/less value </a:t>
            </a:r>
            <a:br>
              <a:rPr lang="en-US"/>
            </a:br>
            <a:r>
              <a:rPr lang="en-US"/>
              <a:t>than her deposit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32664" r="0" t="80905"/>
          <a:stretch/>
        </p:blipFill>
        <p:spPr>
          <a:xfrm>
            <a:off x="378775" y="4570800"/>
            <a:ext cx="3474099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18589" l="34629" r="31402" t="44415"/>
          <a:stretch/>
        </p:blipFill>
        <p:spPr>
          <a:xfrm>
            <a:off x="5259970" y="2337050"/>
            <a:ext cx="3648531" cy="23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6438" y="3771700"/>
            <a:ext cx="352625" cy="3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2025" y="3771700"/>
            <a:ext cx="428826" cy="4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-US">
                <a:solidFill>
                  <a:srgbClr val="CC4125"/>
                </a:solidFill>
              </a:rPr>
              <a:t>Introduction</a:t>
            </a:r>
            <a:r>
              <a:rPr lang="en-US"/>
              <a:t>: Security Risks of DEX by </a:t>
            </a:r>
            <a:r>
              <a:rPr lang="en-US" u="sng"/>
              <a:t>Unfair Trades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311700" y="1123950"/>
            <a:ext cx="8520600" cy="29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 fair trade: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Alice depositing TokenX can withdraw TokenY of the same value.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Unfair trades: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Standalone deposit/withdrawal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Bob withdraws Alice’s deposit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Alice withdraws more/less value </a:t>
            </a:r>
            <a:br>
              <a:rPr lang="en-US"/>
            </a:br>
            <a:r>
              <a:rPr lang="en-US"/>
              <a:t>than her deposit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32664" r="0" t="80905"/>
          <a:stretch/>
        </p:blipFill>
        <p:spPr>
          <a:xfrm>
            <a:off x="378775" y="4570800"/>
            <a:ext cx="3474099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18944" l="67707" r="-1674" t="44060"/>
          <a:stretch/>
        </p:blipFill>
        <p:spPr>
          <a:xfrm>
            <a:off x="5259970" y="2337050"/>
            <a:ext cx="3648531" cy="23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6038" y="3816150"/>
            <a:ext cx="352625" cy="3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2827" y="3769249"/>
            <a:ext cx="428826" cy="4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4125"/>
                </a:solidFill>
              </a:rPr>
              <a:t>Introduction</a:t>
            </a:r>
            <a:r>
              <a:rPr lang="en-US"/>
              <a:t>: </a:t>
            </a:r>
            <a:r>
              <a:rPr lang="en-US" u="sng"/>
              <a:t>Security Risks</a:t>
            </a:r>
            <a:r>
              <a:rPr lang="en-US"/>
              <a:t> of DEX by Unfair Trades</a:t>
            </a:r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Research Problem </a:t>
            </a:r>
            <a:br>
              <a:rPr lang="en-US"/>
            </a:br>
            <a:br>
              <a:rPr lang="en-US"/>
            </a:br>
            <a:r>
              <a:rPr lang="en-US" sz="2600">
                <a:solidFill>
                  <a:schemeClr val="dk1"/>
                </a:solidFill>
              </a:rPr>
              <a:t>Understand whether and how often unfair trades occur in operational DEXes?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