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9"/>
  </p:notesMasterIdLst>
  <p:handoutMasterIdLst>
    <p:handoutMasterId r:id="rId30"/>
  </p:handoutMasterIdLst>
  <p:sldIdLst>
    <p:sldId id="335" r:id="rId2"/>
    <p:sldId id="322" r:id="rId3"/>
    <p:sldId id="398" r:id="rId4"/>
    <p:sldId id="395" r:id="rId5"/>
    <p:sldId id="324" r:id="rId6"/>
    <p:sldId id="412" r:id="rId7"/>
    <p:sldId id="428" r:id="rId8"/>
    <p:sldId id="429" r:id="rId9"/>
    <p:sldId id="430" r:id="rId10"/>
    <p:sldId id="402" r:id="rId11"/>
    <p:sldId id="403" r:id="rId12"/>
    <p:sldId id="404" r:id="rId13"/>
    <p:sldId id="405" r:id="rId14"/>
    <p:sldId id="406" r:id="rId15"/>
    <p:sldId id="407" r:id="rId16"/>
    <p:sldId id="419" r:id="rId17"/>
    <p:sldId id="423" r:id="rId18"/>
    <p:sldId id="420" r:id="rId19"/>
    <p:sldId id="424" r:id="rId20"/>
    <p:sldId id="410" r:id="rId21"/>
    <p:sldId id="422" r:id="rId22"/>
    <p:sldId id="413" r:id="rId23"/>
    <p:sldId id="431" r:id="rId24"/>
    <p:sldId id="432" r:id="rId25"/>
    <p:sldId id="433" r:id="rId26"/>
    <p:sldId id="426" r:id="rId27"/>
    <p:sldId id="42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26" autoAdjust="0"/>
  </p:normalViewPr>
  <p:slideViewPr>
    <p:cSldViewPr snapToGrid="0">
      <p:cViewPr>
        <p:scale>
          <a:sx n="60" d="100"/>
          <a:sy n="60" d="100"/>
        </p:scale>
        <p:origin x="-228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1041-F1A4-4930-84BD-EBC82ED83FF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3F0A-0FB8-485C-9871-9567C04A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530" cy="465445"/>
          </a:xfrm>
          <a:prstGeom prst="rect">
            <a:avLst/>
          </a:prstGeom>
        </p:spPr>
        <p:txBody>
          <a:bodyPr vert="horz" wrap="square" lIns="93163" tIns="46580" rIns="93163" bIns="465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18" y="1"/>
            <a:ext cx="3037530" cy="465445"/>
          </a:xfrm>
          <a:prstGeom prst="rect">
            <a:avLst/>
          </a:prstGeom>
        </p:spPr>
        <p:txBody>
          <a:bodyPr vert="horz" wrap="square" lIns="93163" tIns="46580" rIns="93163" bIns="465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9B7E4C9-CA9F-4B54-9EB3-A57D4E7DA1BC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0" rIns="93163" bIns="465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31" y="4415479"/>
            <a:ext cx="5608942" cy="4184316"/>
          </a:xfrm>
          <a:prstGeom prst="rect">
            <a:avLst/>
          </a:prstGeom>
        </p:spPr>
        <p:txBody>
          <a:bodyPr vert="horz" lIns="93163" tIns="46580" rIns="93163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395"/>
            <a:ext cx="3037530" cy="465445"/>
          </a:xfrm>
          <a:prstGeom prst="rect">
            <a:avLst/>
          </a:prstGeom>
        </p:spPr>
        <p:txBody>
          <a:bodyPr vert="horz" wrap="square" lIns="93163" tIns="46580" rIns="93163" bIns="465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18" y="8829395"/>
            <a:ext cx="3037530" cy="465445"/>
          </a:xfrm>
          <a:prstGeom prst="rect">
            <a:avLst/>
          </a:prstGeom>
        </p:spPr>
        <p:txBody>
          <a:bodyPr vert="horz" wrap="square" lIns="93163" tIns="46580" rIns="93163" bIns="465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B863DA-F243-428A-BF32-9C5B19757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Tentative: Change light blue colors. Slide # is </a:t>
            </a:r>
            <a:r>
              <a:rPr lang="en-US" baseline="0" smtClean="0"/>
              <a:t>not clear.</a:t>
            </a:r>
            <a:endParaRPr lang="en-US" baseline="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4DE5-7D44-4B6D-B967-9360CB2E8BF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Now, how to reason about adversaries?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4DE5-7D44-4B6D-B967-9360CB2E8BF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I</a:t>
            </a:r>
            <a:r>
              <a:rPr lang="en-US" baseline="0" dirty="0" smtClean="0"/>
              <a:t> just showed you the SSO triangle of Alice’s browser,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and RP. </a:t>
            </a:r>
            <a:r>
              <a:rPr lang="en-US" dirty="0" smtClean="0"/>
              <a:t>Essentially</a:t>
            </a:r>
            <a:r>
              <a:rPr lang="en-US" baseline="0" dirty="0" smtClean="0"/>
              <a:t> the security analysis is to consider what will happen if a fourth party Bob is involved. </a:t>
            </a:r>
          </a:p>
          <a:p>
            <a:pPr marL="0" indent="0" eaLnBrk="1" hangingPunct="1">
              <a:buNone/>
            </a:pPr>
            <a:r>
              <a:rPr lang="en-US" dirty="0" smtClean="0"/>
              <a:t>Now we can see four SSO triangles.</a:t>
            </a:r>
          </a:p>
          <a:p>
            <a:pPr marL="0" indent="0" eaLnBrk="1" hangingPunct="1">
              <a:buNone/>
            </a:pPr>
            <a:r>
              <a:rPr lang="en-US" dirty="0" smtClean="0"/>
              <a:t>We don’t consider</a:t>
            </a:r>
            <a:r>
              <a:rPr lang="en-US" baseline="0" dirty="0" smtClean="0"/>
              <a:t>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Bob</a:t>
            </a:r>
            <a:r>
              <a:rPr lang="en-US" baseline="0" dirty="0" smtClean="0"/>
              <a:t> has a page in Alice’s browser. Because of this page, bob can influence the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Because our study was conducted on many real systems, in order to speed up our investigations, we built a tool called the BRM analyzer. It can automatically extract useful abstract information by comparing multiple raw traffic traces of the same SSO process.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4DE5-7D44-4B6D-B967-9360CB2E8BF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Raw</a:t>
            </a:r>
            <a:r>
              <a:rPr lang="en-US" baseline="0" dirty="0" smtClean="0"/>
              <a:t> trace is complicated.</a:t>
            </a:r>
          </a:p>
          <a:p>
            <a:pPr marL="0" indent="0" eaLnBrk="1" hangingPunct="1">
              <a:buNone/>
            </a:pPr>
            <a:r>
              <a:rPr lang="en-US" baseline="0" dirty="0" smtClean="0"/>
              <a:t>Stay on positive 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engagement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4DE5-7D44-4B6D-B967-9360CB2E8BF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case is the deployment of Google ID, which is the case that the</a:t>
            </a:r>
            <a:r>
              <a:rPr lang="en-US" baseline="0" dirty="0" smtClean="0"/>
              <a:t> previous video showed.</a:t>
            </a:r>
          </a:p>
          <a:p>
            <a:r>
              <a:rPr lang="en-US" baseline="0" dirty="0" smtClean="0"/>
              <a:t>Google ID is based on…</a:t>
            </a:r>
          </a:p>
          <a:p>
            <a:r>
              <a:rPr lang="en-US" baseline="0" dirty="0" smtClean="0"/>
              <a:t>This is the abstract trace for scenario (A) </a:t>
            </a:r>
          </a:p>
          <a:p>
            <a:r>
              <a:rPr lang="en-US" baseline="0" dirty="0" smtClean="0"/>
              <a:t>Of course there are many details, but we can focus on a few important elements: BRM1 has an element called openid.ext1.required, which is a list. This list is propagated to </a:t>
            </a:r>
            <a:r>
              <a:rPr lang="en-US" baseline="0" dirty="0" err="1" smtClean="0"/>
              <a:t>openid.signed</a:t>
            </a:r>
            <a:r>
              <a:rPr lang="en-US" baseline="0" dirty="0" smtClean="0"/>
              <a:t> in BRM3. The element </a:t>
            </a:r>
            <a:r>
              <a:rPr lang="en-US" baseline="0" dirty="0" err="1" smtClean="0"/>
              <a:t>openid.sig</a:t>
            </a:r>
            <a:r>
              <a:rPr lang="en-US" baseline="0" dirty="0" smtClean="0"/>
              <a:t> is the signature element in BRM3, which protects many elements of the message.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 scheme normally work? Let’s see this simplified illustration. </a:t>
            </a:r>
          </a:p>
          <a:p>
            <a:r>
              <a:rPr lang="en-US" dirty="0" smtClean="0"/>
              <a:t>First, BRM1 is sent to the </a:t>
            </a:r>
            <a:r>
              <a:rPr lang="en-US" dirty="0" err="1" smtClean="0"/>
              <a:t>IdP</a:t>
            </a:r>
            <a:r>
              <a:rPr lang="en-US" dirty="0" smtClean="0"/>
              <a:t>. The realm is the RP’s identity, and required element</a:t>
            </a:r>
            <a:r>
              <a:rPr lang="en-US" baseline="0" dirty="0" smtClean="0"/>
              <a:t> indicates the elements that the RP wants the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to sign.</a:t>
            </a:r>
          </a:p>
          <a:p>
            <a:r>
              <a:rPr lang="en-US" baseline="0" dirty="0" smtClean="0"/>
              <a:t>Then, the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sends and receives BRM2, which is not important in our discussion.</a:t>
            </a:r>
          </a:p>
          <a:p>
            <a:r>
              <a:rPr lang="en-US" baseline="0" dirty="0" smtClean="0"/>
              <a:t>Then, the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sends BRM3 back to the RP, containing the values of email, </a:t>
            </a:r>
            <a:r>
              <a:rPr lang="en-US" baseline="0" dirty="0" err="1" smtClean="0"/>
              <a:t>firstname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lastname</a:t>
            </a:r>
            <a:r>
              <a:rPr lang="en-US" baseline="0" dirty="0" smtClean="0"/>
              <a:t> of the user. Also, the element signed indicates the elements being covered by the signature element.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I tell you what you saw in the video; Google and </a:t>
            </a:r>
            <a:r>
              <a:rPr lang="en-US" baseline="0" dirty="0" err="1" smtClean="0"/>
              <a:t>OpenID</a:t>
            </a:r>
            <a:r>
              <a:rPr lang="en-US" baseline="0" dirty="0" smtClean="0"/>
              <a:t> foundation both published security advisories to address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I looked at the trace, it seems that there was an obvious vulnerability.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aseline="0" dirty="0" smtClean="0"/>
              <a:t>First show smartsheet.com, and show login.</a:t>
            </a:r>
          </a:p>
          <a:p>
            <a:pPr marL="0" indent="0" eaLnBrk="1" hangingPunct="1">
              <a:buNone/>
            </a:pPr>
            <a:r>
              <a:rPr lang="en-US" baseline="0" dirty="0" smtClean="0"/>
              <a:t>Then show sears.com login page. Don’t show login process because it’s slow.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Don’t mention that </a:t>
            </a:r>
            <a:r>
              <a:rPr lang="en-US" dirty="0" err="1" smtClean="0"/>
              <a:t>facebook</a:t>
            </a:r>
            <a:r>
              <a:rPr lang="en-US" dirty="0" smtClean="0"/>
              <a:t> developer did not know the</a:t>
            </a:r>
            <a:r>
              <a:rPr lang="en-US" baseline="0" dirty="0" smtClean="0"/>
              <a:t> cross domain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We reported the issue to Facebook</a:t>
            </a:r>
            <a:r>
              <a:rPr lang="en-US" baseline="0" dirty="0" smtClean="0"/>
              <a:t>. After confirming the problem, Facebook applied a fix on the same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Don’t mention monetary</a:t>
            </a:r>
            <a:r>
              <a:rPr lang="en-US" baseline="0" dirty="0" smtClean="0"/>
              <a:t> reward.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Of course, the goal of the study is not just to report these vulnerabilities. We can summarize some lessons.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4DE5-7D44-4B6D-B967-9360CB2E8BF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For example, if</a:t>
            </a:r>
            <a:r>
              <a:rPr lang="en-US" baseline="0" dirty="0" smtClean="0"/>
              <a:t> you don’t know all the behaviors of adobe flash, even a logically correct protocol can be insecure when deployed on concrete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To summarize my talk, we show</a:t>
            </a:r>
            <a:r>
              <a:rPr lang="en-US" baseline="0" dirty="0" smtClean="0"/>
              <a:t> that logic flaws exist in …. These problems can be discovered using … These are deployment issues, distinguishable from protocol bugs.</a:t>
            </a:r>
          </a:p>
          <a:p>
            <a:pPr marL="0" indent="0" eaLnBrk="1" hangingPunct="1">
              <a:buNone/>
            </a:pPr>
            <a:endParaRPr lang="en-US" baseline="0" dirty="0" smtClean="0"/>
          </a:p>
          <a:p>
            <a:pPr marL="0" indent="0" eaLnBrk="1" hangingPunct="1">
              <a:buNone/>
            </a:pPr>
            <a:r>
              <a:rPr lang="en-US" baseline="0" dirty="0" smtClean="0"/>
              <a:t>We argue that API providers ……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Thank all the people who helped in different stages of the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For</a:t>
            </a:r>
            <a:r>
              <a:rPr lang="en-US" baseline="0" dirty="0" smtClean="0"/>
              <a:t> simplicity of this presentation, let’s assume Alice has already signed into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before SSO.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err="1" smtClean="0"/>
              <a:t>Shuo</a:t>
            </a:r>
            <a:r>
              <a:rPr lang="en-US" baseline="0" dirty="0" smtClean="0"/>
              <a:t> mentioned that I was not very natural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There is a challenge in our field study. Because we don’t own the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or the RP, we cannot see detailed server logic or server-server communication. We can only see ….</a:t>
            </a:r>
          </a:p>
          <a:p>
            <a:pPr marL="0" indent="0">
              <a:buNone/>
            </a:pPr>
            <a:r>
              <a:rPr lang="en-US" baseline="0" dirty="0" smtClean="0"/>
              <a:t>However, the challenge has a positive side – it makes our findings more serious, because for whatever we discover in this study, there is no reason why attackers …. cannot discover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Use the original video, instead of </a:t>
            </a:r>
            <a:r>
              <a:rPr lang="en-US" dirty="0" err="1" smtClean="0"/>
              <a:t>youtube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Now let me give you the background of our study.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4DE5-7D44-4B6D-B967-9360CB2E8BF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err="1" smtClean="0"/>
              <a:t>Todo</a:t>
            </a:r>
            <a:r>
              <a:rPr lang="en-US" dirty="0" smtClean="0"/>
              <a:t>: With redirection example</a:t>
            </a:r>
          </a:p>
          <a:p>
            <a:pPr marL="0" indent="0" eaLnBrk="1" hangingPunct="1">
              <a:buNone/>
            </a:pPr>
            <a:r>
              <a:rPr lang="en-US" dirty="0" smtClean="0"/>
              <a:t>In SSO,</a:t>
            </a:r>
            <a:r>
              <a:rPr lang="en-US" baseline="0" dirty="0" smtClean="0"/>
              <a:t> a typical message could be ….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Essentially, through this</a:t>
            </a:r>
            <a:r>
              <a:rPr lang="en-US" baseline="0" dirty="0" smtClean="0"/>
              <a:t> redirection, the RP website can relay a set of data to the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. And this kind of relay is very common in SSO. Not only through redirection, but also through other means, such as JavaScript, Adobe Flash,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Here is an example</a:t>
            </a:r>
            <a:r>
              <a:rPr lang="en-US" baseline="0" dirty="0" smtClean="0"/>
              <a:t> BRM. It is sent from a.com to this destination URL. It sets this cookie in the browser for a.com; it sends these two arguments to Facebook; and the browser attaches these two cookies to Facebook.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863DA-F243-428A-BF32-9C5B197576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7525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0D15-3E6D-4B7E-B847-B1AE738BF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9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1"/>
            <a:ext cx="8380412" cy="2076451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5E0B-D019-43D6-A23B-302C5C2D1B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49D1E-248E-486A-BAA2-3A8EE3069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4A80-9185-4D6A-95E8-EB94C66EC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0" y="6340476"/>
            <a:ext cx="9144000" cy="517525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7525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3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so-analysis.org/" TargetMode="External"/><Relationship Id="rId4" Type="http://schemas.openxmlformats.org/officeDocument/2006/relationships/hyperlink" Target="http://sso-analysis.org/data/google-zoho-login-jeffchen.txt" TargetMode="External"/><Relationship Id="rId5" Type="http://schemas.openxmlformats.org/officeDocument/2006/relationships/hyperlink" Target="http://sso-analysis.org/aaas/viewModel.html?modelFile=Google-Smartsheet-login-marksmith.model&amp;showFormatLabel=true&amp;showSemanticLabels=true&amp;showAccessLabels=MaliciousBrowser&amp;accessLabelType=Both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9.emf"/><Relationship Id="rId5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s.com/" TargetMode="External"/><Relationship Id="rId4" Type="http://schemas.openxmlformats.org/officeDocument/2006/relationships/hyperlink" Target="https://www.smartsheet.com/b/hom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4.png"/><Relationship Id="rId5" Type="http://schemas.openxmlformats.org/officeDocument/2006/relationships/image" Target="../media/image13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sso-analysi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research.microsoft.com/en-us/um/people/ruiwan/sso/supp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8266" y="1253536"/>
            <a:ext cx="8461612" cy="206962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Signing Me onto Your Accounts through Facebook and Google: 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Traffic-Guided Security Study of Commercially Deployed 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en-US" sz="32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Single-Sign-On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Web Services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78810"/>
              </p:ext>
            </p:extLst>
          </p:nvPr>
        </p:nvGraphicFramePr>
        <p:xfrm>
          <a:off x="573207" y="4012441"/>
          <a:ext cx="8079474" cy="169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158"/>
                <a:gridCol w="2693158"/>
                <a:gridCol w="2693158"/>
              </a:tblGrid>
              <a:tr h="1692323">
                <a:tc>
                  <a:txBody>
                    <a:bodyPr/>
                    <a:lstStyle/>
                    <a:p>
                      <a:pPr algn="ctr"/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Rui Wang</a:t>
                      </a:r>
                    </a:p>
                    <a:p>
                      <a:pPr algn="ctr"/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Indiana University Bloomington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0" dirty="0" smtClean="0">
                          <a:solidFill>
                            <a:schemeClr val="tx1"/>
                          </a:solidFill>
                        </a:rPr>
                        <a:t>Shuo Chen</a:t>
                      </a:r>
                    </a:p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Microsoft Research</a:t>
                      </a:r>
                    </a:p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Redmond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 smtClean="0">
                          <a:solidFill>
                            <a:schemeClr val="tx1"/>
                          </a:solidFill>
                        </a:rPr>
                        <a:t>XiaoFeng</a:t>
                      </a:r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 Wang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Indiana University Bloomington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9433" y="2036704"/>
            <a:ext cx="8461612" cy="129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Adversary scenarios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5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8" idx="2"/>
            <a:endCxn id="9" idx="0"/>
          </p:cNvCxnSpPr>
          <p:nvPr/>
        </p:nvCxnSpPr>
        <p:spPr>
          <a:xfrm>
            <a:off x="1955566" y="2952565"/>
            <a:ext cx="0" cy="851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195944" y="5025175"/>
            <a:ext cx="8681357" cy="1497259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There are four “SSO triangles”</a:t>
            </a:r>
          </a:p>
          <a:p>
            <a:pPr lvl="1"/>
            <a:r>
              <a:rPr lang="en-US" sz="2000" dirty="0"/>
              <a:t>Alice-</a:t>
            </a:r>
            <a:r>
              <a:rPr lang="en-US" sz="2000" dirty="0" err="1"/>
              <a:t>IdP</a:t>
            </a:r>
            <a:r>
              <a:rPr lang="en-US" sz="2000" dirty="0"/>
              <a:t>-Bob, Bob-</a:t>
            </a:r>
            <a:r>
              <a:rPr lang="en-US" sz="2000" dirty="0" err="1"/>
              <a:t>IdP</a:t>
            </a:r>
            <a:r>
              <a:rPr lang="en-US" sz="2000" dirty="0"/>
              <a:t>-RP, Alice-</a:t>
            </a:r>
            <a:r>
              <a:rPr lang="en-US" sz="2000" dirty="0" err="1"/>
              <a:t>IdP</a:t>
            </a:r>
            <a:r>
              <a:rPr lang="en-US" sz="2000" dirty="0"/>
              <a:t>-RP and </a:t>
            </a:r>
            <a:r>
              <a:rPr lang="en-US" sz="2000" dirty="0" smtClean="0"/>
              <a:t>Alice-Bob-RP</a:t>
            </a:r>
          </a:p>
          <a:p>
            <a:pPr lvl="1"/>
            <a:r>
              <a:rPr lang="en-US" sz="2000" dirty="0" smtClean="0"/>
              <a:t>We do not </a:t>
            </a:r>
            <a:r>
              <a:rPr lang="en-US" sz="2000" dirty="0"/>
              <a:t>consider </a:t>
            </a:r>
            <a:r>
              <a:rPr lang="en-US" sz="2000" dirty="0" smtClean="0"/>
              <a:t>Alice-Bob-RP, which would require Bob to act as an </a:t>
            </a:r>
            <a:r>
              <a:rPr lang="en-US" sz="2000" dirty="0" err="1" smtClean="0"/>
              <a:t>IdP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95943" y="598713"/>
            <a:ext cx="511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When Bob is involved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336" y="1776103"/>
            <a:ext cx="1176460" cy="1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786" y="3803766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906" y="3750877"/>
            <a:ext cx="930258" cy="8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/>
        </p:nvSpPr>
        <p:spPr bwMode="auto">
          <a:xfrm>
            <a:off x="5752055" y="4592477"/>
            <a:ext cx="661446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RP</a:t>
            </a:r>
          </a:p>
        </p:txBody>
      </p:sp>
      <p:pic>
        <p:nvPicPr>
          <p:cNvPr id="15" name="Picture 2" descr="C:\Users\shuochen\AppData\Local\Microsoft\Windows\Temporary Internet Files\Low\Content.IE5\80PU9MF6\MC90044067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98" y="2528317"/>
            <a:ext cx="569534" cy="5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>
            <a:spLocks noGrp="1"/>
          </p:cNvSpPr>
          <p:nvPr/>
        </p:nvSpPr>
        <p:spPr bwMode="auto">
          <a:xfrm>
            <a:off x="1533934" y="4587552"/>
            <a:ext cx="661446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err="1" smtClean="0">
                <a:latin typeface="Calibri" pitchFamily="34" charset="0"/>
              </a:rPr>
              <a:t>IdP</a:t>
            </a:r>
            <a:endParaRPr lang="en-US" sz="2000" dirty="0" smtClean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13166" y="2335841"/>
            <a:ext cx="3441698" cy="14150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3"/>
            <a:endCxn id="10" idx="1"/>
          </p:cNvCxnSpPr>
          <p:nvPr/>
        </p:nvCxnSpPr>
        <p:spPr>
          <a:xfrm>
            <a:off x="2362346" y="4172471"/>
            <a:ext cx="340456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81082" y="1883101"/>
            <a:ext cx="4652615" cy="2066601"/>
            <a:chOff x="2081080" y="1883099"/>
            <a:chExt cx="4652615" cy="206660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907" y="1883099"/>
              <a:ext cx="966788" cy="84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2362346" y="2307347"/>
              <a:ext cx="3265906" cy="569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22" idx="2"/>
              <a:endCxn id="10" idx="0"/>
            </p:cNvCxnSpPr>
            <p:nvPr/>
          </p:nvCxnSpPr>
          <p:spPr>
            <a:xfrm flipH="1">
              <a:off x="6232035" y="2731596"/>
              <a:ext cx="18266" cy="1019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081080" y="2731596"/>
              <a:ext cx="3877372" cy="12181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ontent Placeholder 2"/>
          <p:cNvSpPr>
            <a:spLocks noGrp="1"/>
          </p:cNvSpPr>
          <p:nvPr/>
        </p:nvSpPr>
        <p:spPr bwMode="auto">
          <a:xfrm>
            <a:off x="1445688" y="1388868"/>
            <a:ext cx="1098108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Alice’s browser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/>
        </p:nvSpPr>
        <p:spPr bwMode="auto">
          <a:xfrm>
            <a:off x="5804946" y="1455240"/>
            <a:ext cx="903098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Bob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4588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242"/>
          <p:cNvSpPr>
            <a:spLocks noChangeArrowheads="1"/>
          </p:cNvSpPr>
          <p:nvPr/>
        </p:nvSpPr>
        <p:spPr bwMode="auto">
          <a:xfrm>
            <a:off x="364810" y="978035"/>
            <a:ext cx="3885223" cy="2632064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242"/>
          <p:cNvSpPr>
            <a:spLocks noChangeArrowheads="1"/>
          </p:cNvSpPr>
          <p:nvPr/>
        </p:nvSpPr>
        <p:spPr bwMode="auto">
          <a:xfrm>
            <a:off x="1705200" y="3643201"/>
            <a:ext cx="5432200" cy="2700771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242"/>
          <p:cNvSpPr>
            <a:spLocks noChangeArrowheads="1"/>
          </p:cNvSpPr>
          <p:nvPr/>
        </p:nvSpPr>
        <p:spPr bwMode="auto">
          <a:xfrm>
            <a:off x="4567013" y="1005690"/>
            <a:ext cx="3885223" cy="2604409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9595" y="1"/>
            <a:ext cx="878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 three adversary scenarios corresponding to three SSO triangles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50" y="1385614"/>
            <a:ext cx="966788" cy="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38" y="1312357"/>
            <a:ext cx="995010" cy="99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236" y="2600843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4726" y="2600843"/>
            <a:ext cx="747842" cy="67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shuochen\AppData\Local\Microsoft\Windows\Temporary Internet Files\Low\Content.IE5\80PU9MF6\MC90044067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1" y="1703073"/>
            <a:ext cx="569534" cy="5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>
            <a:stCxn id="9" idx="3"/>
          </p:cNvCxnSpPr>
          <p:nvPr/>
        </p:nvCxnSpPr>
        <p:spPr>
          <a:xfrm flipV="1">
            <a:off x="1509796" y="2939765"/>
            <a:ext cx="1322304" cy="297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5122" idx="1"/>
          </p:cNvCxnSpPr>
          <p:nvPr/>
        </p:nvCxnSpPr>
        <p:spPr>
          <a:xfrm>
            <a:off x="1484648" y="1809863"/>
            <a:ext cx="1238602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122" idx="2"/>
            <a:endCxn id="10" idx="0"/>
          </p:cNvCxnSpPr>
          <p:nvPr/>
        </p:nvCxnSpPr>
        <p:spPr>
          <a:xfrm flipH="1">
            <a:off x="3188649" y="2234111"/>
            <a:ext cx="17997" cy="3667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251247" y="2064569"/>
            <a:ext cx="1580855" cy="536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/>
        </p:nvSpPr>
        <p:spPr bwMode="auto">
          <a:xfrm>
            <a:off x="987143" y="1049763"/>
            <a:ext cx="2640554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(A) Bob as a client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48" y="1447800"/>
            <a:ext cx="823813" cy="7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762" y="2542487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5073" y="2493921"/>
            <a:ext cx="833445" cy="75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>
            <a:endCxn id="32" idx="0"/>
          </p:cNvCxnSpPr>
          <p:nvPr/>
        </p:nvCxnSpPr>
        <p:spPr>
          <a:xfrm>
            <a:off x="5307542" y="1898969"/>
            <a:ext cx="0" cy="64351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3"/>
            <a:endCxn id="30" idx="1"/>
          </p:cNvCxnSpPr>
          <p:nvPr/>
        </p:nvCxnSpPr>
        <p:spPr>
          <a:xfrm>
            <a:off x="5792123" y="1781053"/>
            <a:ext cx="1540925" cy="282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0" idx="2"/>
          </p:cNvCxnSpPr>
          <p:nvPr/>
        </p:nvCxnSpPr>
        <p:spPr>
          <a:xfrm>
            <a:off x="7744955" y="2170816"/>
            <a:ext cx="4441" cy="323104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495696" y="2092190"/>
            <a:ext cx="2086204" cy="8205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>
            <a:spLocks noGrp="1"/>
          </p:cNvSpPr>
          <p:nvPr/>
        </p:nvSpPr>
        <p:spPr bwMode="auto">
          <a:xfrm>
            <a:off x="4936230" y="1049763"/>
            <a:ext cx="3516004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(B) Bob as another relying party</a:t>
            </a:r>
          </a:p>
        </p:txBody>
      </p:sp>
      <p:pic>
        <p:nvPicPr>
          <p:cNvPr id="49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111" y="1352132"/>
            <a:ext cx="995010" cy="8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shuochen\AppData\Local\Microsoft\Windows\Temporary Internet Files\Low\Content.IE5\80PU9MF6\MC90044067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5" y="1712373"/>
            <a:ext cx="569534" cy="5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2"/>
          <p:cNvSpPr>
            <a:spLocks noGrp="1"/>
          </p:cNvSpPr>
          <p:nvPr/>
        </p:nvSpPr>
        <p:spPr bwMode="auto">
          <a:xfrm>
            <a:off x="679827" y="3285835"/>
            <a:ext cx="639652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err="1" smtClean="0">
                <a:latin typeface="Calibri" pitchFamily="34" charset="0"/>
              </a:rPr>
              <a:t>IdP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3" name="Content Placeholder 2"/>
          <p:cNvSpPr>
            <a:spLocks noGrp="1"/>
          </p:cNvSpPr>
          <p:nvPr/>
        </p:nvSpPr>
        <p:spPr bwMode="auto">
          <a:xfrm>
            <a:off x="2895600" y="3253287"/>
            <a:ext cx="639652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RP</a:t>
            </a:r>
          </a:p>
        </p:txBody>
      </p:sp>
      <p:sp>
        <p:nvSpPr>
          <p:cNvPr id="64" name="Content Placeholder 2"/>
          <p:cNvSpPr>
            <a:spLocks noGrp="1"/>
          </p:cNvSpPr>
          <p:nvPr/>
        </p:nvSpPr>
        <p:spPr bwMode="auto">
          <a:xfrm>
            <a:off x="4949847" y="3236283"/>
            <a:ext cx="639652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err="1" smtClean="0">
                <a:latin typeface="Calibri" pitchFamily="34" charset="0"/>
              </a:rPr>
              <a:t>IdP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5" name="Content Placeholder 2"/>
          <p:cNvSpPr>
            <a:spLocks noGrp="1"/>
          </p:cNvSpPr>
          <p:nvPr/>
        </p:nvSpPr>
        <p:spPr bwMode="auto">
          <a:xfrm>
            <a:off x="7421946" y="3207072"/>
            <a:ext cx="639652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RP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8880" y="5377019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91" y="5328453"/>
            <a:ext cx="833445" cy="75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Connector 68"/>
          <p:cNvCxnSpPr>
            <a:endCxn id="67" idx="0"/>
          </p:cNvCxnSpPr>
          <p:nvPr/>
        </p:nvCxnSpPr>
        <p:spPr>
          <a:xfrm>
            <a:off x="2705660" y="4284518"/>
            <a:ext cx="0" cy="10925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>
            <a:spLocks noGrp="1"/>
          </p:cNvSpPr>
          <p:nvPr/>
        </p:nvSpPr>
        <p:spPr bwMode="auto">
          <a:xfrm>
            <a:off x="2067278" y="3643201"/>
            <a:ext cx="4777652" cy="3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pt-BR" sz="2000" dirty="0">
                <a:latin typeface="Calibri" pitchFamily="34" charset="0"/>
              </a:rPr>
              <a:t> (C) Bob as a parasite page in Alice’s browser</a:t>
            </a: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74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049" y="3736339"/>
            <a:ext cx="1582922" cy="12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Content Placeholder 2"/>
          <p:cNvSpPr>
            <a:spLocks noGrp="1"/>
          </p:cNvSpPr>
          <p:nvPr/>
        </p:nvSpPr>
        <p:spPr bwMode="auto">
          <a:xfrm>
            <a:off x="2347965" y="6070815"/>
            <a:ext cx="639652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err="1" smtClean="0">
                <a:latin typeface="Calibri" pitchFamily="34" charset="0"/>
              </a:rPr>
              <a:t>IdP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/>
        </p:nvSpPr>
        <p:spPr bwMode="auto">
          <a:xfrm>
            <a:off x="4820064" y="6041604"/>
            <a:ext cx="639652" cy="3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000" dirty="0" smtClean="0">
                <a:latin typeface="Calibri" pitchFamily="34" charset="0"/>
              </a:rPr>
              <a:t>RP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4" y="4038971"/>
            <a:ext cx="559559" cy="4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Straight Connector 89"/>
          <p:cNvCxnSpPr>
            <a:stCxn id="67" idx="3"/>
            <a:endCxn id="68" idx="1"/>
          </p:cNvCxnSpPr>
          <p:nvPr/>
        </p:nvCxnSpPr>
        <p:spPr>
          <a:xfrm flipV="1">
            <a:off x="3112442" y="5706169"/>
            <a:ext cx="1770749" cy="3955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68" idx="0"/>
          </p:cNvCxnSpPr>
          <p:nvPr/>
        </p:nvCxnSpPr>
        <p:spPr>
          <a:xfrm>
            <a:off x="3700352" y="4718960"/>
            <a:ext cx="1599560" cy="6094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31" y="3979053"/>
            <a:ext cx="966788" cy="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7" name="Straight Connector 96"/>
          <p:cNvCxnSpPr>
            <a:endCxn id="66" idx="3"/>
          </p:cNvCxnSpPr>
          <p:nvPr/>
        </p:nvCxnSpPr>
        <p:spPr>
          <a:xfrm flipH="1" flipV="1">
            <a:off x="3700352" y="4284519"/>
            <a:ext cx="1365510" cy="118781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C:\Users\shuochen\AppData\Local\Microsoft\Windows\Temporary Internet Files\Low\Content.IE5\80PU9MF6\MC90044067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73" y="4434193"/>
            <a:ext cx="569534" cy="5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442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8633" y="2036704"/>
            <a:ext cx="8461612" cy="129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The BRM Analyzer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5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195943" y="1532544"/>
            <a:ext cx="8380678" cy="149725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9600" dirty="0" smtClean="0"/>
              <a:t>An online tool that we built to derive abstract traces from concrete traffic traces </a:t>
            </a:r>
          </a:p>
          <a:p>
            <a:pPr lvl="1"/>
            <a:r>
              <a:rPr lang="en-US" sz="8000" dirty="0" smtClean="0"/>
              <a:t>URL:   </a:t>
            </a:r>
            <a:r>
              <a:rPr lang="en-US" sz="8000" dirty="0" smtClean="0">
                <a:hlinkClick r:id="rId3"/>
              </a:rPr>
              <a:t>http://sso-analysis.org</a:t>
            </a:r>
            <a:r>
              <a:rPr lang="en-US" sz="8000" dirty="0" smtClean="0"/>
              <a:t> 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r>
              <a:rPr lang="en-US" sz="9600" dirty="0" smtClean="0"/>
              <a:t>How to use the analyzer</a:t>
            </a:r>
          </a:p>
          <a:p>
            <a:pPr lvl="1"/>
            <a:r>
              <a:rPr lang="en-US" sz="8000" dirty="0" smtClean="0"/>
              <a:t>Collect three traffic traces. (</a:t>
            </a:r>
            <a:r>
              <a:rPr lang="en-US" sz="8000" dirty="0" smtClean="0">
                <a:hlinkClick r:id="rId4"/>
              </a:rPr>
              <a:t>An example trace</a:t>
            </a:r>
            <a:r>
              <a:rPr lang="en-US" sz="8000" dirty="0" smtClean="0"/>
              <a:t>)</a:t>
            </a:r>
          </a:p>
          <a:p>
            <a:pPr lvl="1"/>
            <a:r>
              <a:rPr lang="en-US" sz="8000" dirty="0" smtClean="0"/>
              <a:t>Submit them to the BRM analyzer</a:t>
            </a:r>
          </a:p>
          <a:p>
            <a:pPr lvl="1"/>
            <a:r>
              <a:rPr lang="en-US" sz="8000" dirty="0" smtClean="0"/>
              <a:t>The analyzer will automatically generate abstract traces for adversary scenarios (A) (B) (C) as explained earlier.</a:t>
            </a:r>
          </a:p>
          <a:p>
            <a:pPr lvl="1"/>
            <a:r>
              <a:rPr lang="en-US" sz="8000" dirty="0" smtClean="0"/>
              <a:t>Example: </a:t>
            </a:r>
            <a:r>
              <a:rPr lang="en-US" sz="8000" dirty="0" smtClean="0">
                <a:hlinkClick r:id="rId5"/>
              </a:rPr>
              <a:t>scenario (A) of </a:t>
            </a:r>
            <a:r>
              <a:rPr lang="en-US" sz="8000" dirty="0" err="1" smtClean="0">
                <a:hlinkClick r:id="rId5"/>
              </a:rPr>
              <a:t>smartsheet’s</a:t>
            </a:r>
            <a:r>
              <a:rPr lang="en-US" sz="8000" dirty="0" smtClean="0">
                <a:hlinkClick r:id="rId5"/>
              </a:rPr>
              <a:t> integration of Google ID</a:t>
            </a:r>
            <a:r>
              <a:rPr lang="en-US" sz="8000" dirty="0" smtClean="0"/>
              <a:t>.</a:t>
            </a:r>
          </a:p>
          <a:p>
            <a:pPr lvl="1"/>
            <a:r>
              <a:rPr lang="en-US" sz="8000" dirty="0" smtClean="0"/>
              <a:t>An abstract trace shows the readability and the </a:t>
            </a:r>
            <a:r>
              <a:rPr lang="en-US" sz="8000" dirty="0" err="1" smtClean="0"/>
              <a:t>writability</a:t>
            </a:r>
            <a:r>
              <a:rPr lang="en-US" sz="8000" dirty="0" smtClean="0"/>
              <a:t> of each element, and how the element propagates between BRMs. </a:t>
            </a:r>
          </a:p>
          <a:p>
            <a:pPr lvl="1"/>
            <a:endParaRPr lang="en-US" sz="8000" dirty="0"/>
          </a:p>
          <a:p>
            <a:r>
              <a:rPr lang="en-US" sz="9600" dirty="0" smtClean="0"/>
              <a:t>How the analyzer works is described in the paper.</a:t>
            </a:r>
          </a:p>
          <a:p>
            <a:pPr lvl="1"/>
            <a:endParaRPr lang="en-US" dirty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83243" y="624115"/>
            <a:ext cx="3583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BRM analyzer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98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8633" y="2036704"/>
            <a:ext cx="8461612" cy="129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Studied cases and findings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2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900" y="546099"/>
            <a:ext cx="434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Deployment of </a:t>
            </a:r>
            <a:r>
              <a:rPr lang="en-US" sz="2800" dirty="0">
                <a:solidFill>
                  <a:srgbClr val="002060"/>
                </a:solidFill>
              </a:rPr>
              <a:t>Google ID</a:t>
            </a: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 Placeholder 4"/>
          <p:cNvSpPr txBox="1">
            <a:spLocks/>
          </p:cNvSpPr>
          <p:nvPr/>
        </p:nvSpPr>
        <p:spPr>
          <a:xfrm>
            <a:off x="361044" y="4868487"/>
            <a:ext cx="8655957" cy="11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84844" y="1367443"/>
            <a:ext cx="4029528" cy="791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Google ID is based on </a:t>
            </a:r>
            <a:r>
              <a:rPr lang="en-US" sz="2000" dirty="0" err="1" smtClean="0"/>
              <a:t>OpenID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Abstract trace for scenario (A) is shown here.</a:t>
            </a:r>
          </a:p>
          <a:p>
            <a:endParaRPr lang="en-US" sz="2000" dirty="0" smtClean="0"/>
          </a:p>
          <a:p>
            <a:r>
              <a:rPr lang="en-US" sz="2000" dirty="0" smtClean="0"/>
              <a:t>Important elements</a:t>
            </a:r>
          </a:p>
          <a:p>
            <a:pPr lvl="1"/>
            <a:r>
              <a:rPr lang="en-US" sz="1600" b="1" i="1" dirty="0" smtClean="0"/>
              <a:t>Openid.ext1.required</a:t>
            </a:r>
            <a:r>
              <a:rPr lang="en-US" sz="1600" dirty="0" smtClean="0"/>
              <a:t> in BRM1</a:t>
            </a:r>
          </a:p>
          <a:p>
            <a:pPr lvl="1"/>
            <a:r>
              <a:rPr lang="en-US" sz="1600" b="1" i="1" dirty="0" err="1" smtClean="0"/>
              <a:t>Openid.sig</a:t>
            </a:r>
            <a:r>
              <a:rPr lang="en-US" sz="1600" dirty="0" smtClean="0"/>
              <a:t> in BRM3</a:t>
            </a:r>
          </a:p>
          <a:p>
            <a:pPr lvl="1"/>
            <a:r>
              <a:rPr lang="en-US" sz="1600" b="1" i="1" dirty="0" err="1" smtClean="0"/>
              <a:t>Openid.signed</a:t>
            </a:r>
            <a:r>
              <a:rPr lang="en-US" sz="1600" dirty="0" smtClean="0"/>
              <a:t> in BRM3</a:t>
            </a:r>
          </a:p>
          <a:p>
            <a:pPr lvl="1"/>
            <a:r>
              <a:rPr lang="en-US" sz="1600" b="1" i="1" dirty="0" smtClean="0"/>
              <a:t>Openid.ext1.required</a:t>
            </a:r>
            <a:r>
              <a:rPr lang="en-US" sz="1600" dirty="0" smtClean="0"/>
              <a:t> is propagate to </a:t>
            </a:r>
            <a:r>
              <a:rPr lang="en-US" sz="1600" b="1" i="1" dirty="0" err="1" smtClean="0"/>
              <a:t>Openid.signed</a:t>
            </a:r>
            <a:endParaRPr lang="en-US" sz="1600" b="1" i="1" dirty="0" smtClean="0"/>
          </a:p>
          <a:p>
            <a:endParaRPr lang="en-US" sz="2000" dirty="0" smtClean="0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Canvas 1274"/>
          <p:cNvGrpSpPr>
            <a:grpSpLocks/>
          </p:cNvGrpSpPr>
          <p:nvPr/>
        </p:nvGrpSpPr>
        <p:grpSpPr bwMode="auto">
          <a:xfrm>
            <a:off x="4437204" y="436916"/>
            <a:ext cx="4702628" cy="5882059"/>
            <a:chOff x="0" y="0"/>
            <a:chExt cx="30911" cy="42127"/>
          </a:xfrm>
        </p:grpSpPr>
        <p:sp>
          <p:nvSpPr>
            <p:cNvPr id="5" name="AutoShape 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911" cy="4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276"/>
            <p:cNvSpPr txBox="1">
              <a:spLocks noChangeArrowheads="1"/>
            </p:cNvSpPr>
            <p:nvPr/>
          </p:nvSpPr>
          <p:spPr bwMode="auto">
            <a:xfrm>
              <a:off x="508" y="957"/>
              <a:ext cx="30353" cy="154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BRM1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:src=RP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dst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=http://IdP/accounts/o8/ud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Arguments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: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openid.ns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[WORD]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openid.claimed_id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[UU]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openid.identity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[UU]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</a:b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openid.return_to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[URL]{RP/b/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}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openid.realm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[URL]{RP/b/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}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openid.assoc_handle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[BLOB]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openid.openid.ns.ext1[WORD]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  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openid.ext1.type.email[WORD]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openid.ext1.type.firstname[WORD]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openid.ext1.type.lastname[WORD]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openid.ext1.required[LIST]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</a:p>
          </p:txBody>
        </p:sp>
        <p:sp>
          <p:nvSpPr>
            <p:cNvPr id="7" name="Text Box 1278"/>
            <p:cNvSpPr txBox="1">
              <a:spLocks noChangeArrowheads="1"/>
            </p:cNvSpPr>
            <p:nvPr/>
          </p:nvSpPr>
          <p:spPr bwMode="auto">
            <a:xfrm>
              <a:off x="203" y="17752"/>
              <a:ext cx="30619" cy="25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BRM2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:src=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IdP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dst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=http://!IdP/openid2/auth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Arguments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: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st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[MU][SEC]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 </a:t>
              </a:r>
            </a:p>
          </p:txBody>
        </p:sp>
        <p:sp>
          <p:nvSpPr>
            <p:cNvPr id="8" name="Text Box 1280"/>
            <p:cNvSpPr txBox="1">
              <a:spLocks noChangeArrowheads="1"/>
            </p:cNvSpPr>
            <p:nvPr/>
          </p:nvSpPr>
          <p:spPr bwMode="auto">
            <a:xfrm>
              <a:off x="215" y="20756"/>
              <a:ext cx="30582" cy="213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BRM3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: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src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=!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IdP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dst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=https://RP/b/openid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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Arguments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: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openid.ns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[WORD]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openid.mode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[WORD] &amp;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openid.response_nonce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[SEC] &amp; 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</a:b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openid.return_to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[URL]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</a:b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openid.assoc_handle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[BLOB]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openid.identity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[UU] &amp;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openid.claimed_id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[UU]&amp;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openid.sig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[SIG]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&amp;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openid.signed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[LIST]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openid.opEndpoint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[URL]{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IdP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/accounts/o8/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ud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}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&amp;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openid.ext1.type.firstname[WORD]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openid.ext1.value.firstname[UU] &amp;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openid.ext1.type.email[WORD]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openid.ext1.value.email[UU] &amp;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openid.ext1.type.lastname[WORD]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  <a:sym typeface="Symbol" pitchFamily="18" charset="2"/>
                </a:rPr>
                <a:t> 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</a:rPr>
                <a:t> &amp;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SimSun" pitchFamily="2" charset="-122"/>
                  <a:cs typeface="Courier New" pitchFamily="49" charset="0"/>
                  <a:sym typeface="Symbol" pitchFamily="18" charset="2"/>
                </a:rPr>
                <a:t>openid.ext1.value.lastname[UU]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AutoShape 1291"/>
            <p:cNvSpPr>
              <a:spLocks noChangeShapeType="1"/>
            </p:cNvSpPr>
            <p:nvPr/>
          </p:nvSpPr>
          <p:spPr bwMode="auto">
            <a:xfrm flipV="1">
              <a:off x="0" y="17625"/>
              <a:ext cx="30791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292"/>
            <p:cNvSpPr>
              <a:spLocks noChangeShapeType="1"/>
            </p:cNvSpPr>
            <p:nvPr/>
          </p:nvSpPr>
          <p:spPr bwMode="auto">
            <a:xfrm flipV="1">
              <a:off x="69" y="20527"/>
              <a:ext cx="30792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297"/>
            <p:cNvSpPr>
              <a:spLocks/>
            </p:cNvSpPr>
            <p:nvPr/>
          </p:nvSpPr>
          <p:spPr bwMode="auto">
            <a:xfrm>
              <a:off x="22479" y="25608"/>
              <a:ext cx="2279" cy="15569"/>
            </a:xfrm>
            <a:prstGeom prst="rightBrace">
              <a:avLst>
                <a:gd name="adj1" fmla="val 60414"/>
                <a:gd name="adj2" fmla="val 7644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1298"/>
            <p:cNvSpPr txBox="1">
              <a:spLocks noChangeArrowheads="1"/>
            </p:cNvSpPr>
            <p:nvPr/>
          </p:nvSpPr>
          <p:spPr bwMode="auto">
            <a:xfrm>
              <a:off x="24595" y="35855"/>
              <a:ext cx="6185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protected by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openid.sig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3" name="AutoShape 1299"/>
            <p:cNvSpPr>
              <a:spLocks noChangeShapeType="1"/>
            </p:cNvSpPr>
            <p:nvPr/>
          </p:nvSpPr>
          <p:spPr bwMode="auto">
            <a:xfrm flipV="1">
              <a:off x="14015" y="16557"/>
              <a:ext cx="1669" cy="1488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 type="triangle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302"/>
            <p:cNvSpPr>
              <a:spLocks noChangeShapeType="1"/>
            </p:cNvSpPr>
            <p:nvPr/>
          </p:nvSpPr>
          <p:spPr bwMode="auto">
            <a:xfrm flipV="1">
              <a:off x="69" y="614"/>
              <a:ext cx="30792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303"/>
            <p:cNvSpPr>
              <a:spLocks noChangeShapeType="1"/>
            </p:cNvSpPr>
            <p:nvPr/>
          </p:nvSpPr>
          <p:spPr bwMode="auto">
            <a:xfrm flipV="1">
              <a:off x="69" y="41993"/>
              <a:ext cx="30792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2464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258" y="2529583"/>
            <a:ext cx="1176460" cy="1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806628" y="2758185"/>
            <a:ext cx="1028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Alice’s browser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900" y="546102"/>
            <a:ext cx="906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Deployment of </a:t>
            </a:r>
            <a:r>
              <a:rPr lang="en-US" sz="3200" dirty="0">
                <a:solidFill>
                  <a:srgbClr val="002060"/>
                </a:solidFill>
              </a:rPr>
              <a:t>Google </a:t>
            </a:r>
            <a:r>
              <a:rPr lang="en-US" sz="3200" dirty="0" smtClean="0">
                <a:solidFill>
                  <a:srgbClr val="002060"/>
                </a:solidFill>
              </a:rPr>
              <a:t>ID (cont.)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230"/>
          <p:cNvSpPr>
            <a:spLocks noChangeArrowheads="1"/>
          </p:cNvSpPr>
          <p:nvPr/>
        </p:nvSpPr>
        <p:spPr bwMode="auto">
          <a:xfrm>
            <a:off x="88899" y="4139738"/>
            <a:ext cx="1510404" cy="663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Google ID service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8" name="Rectangle 1231"/>
          <p:cNvSpPr>
            <a:spLocks noChangeArrowheads="1"/>
          </p:cNvSpPr>
          <p:nvPr/>
        </p:nvSpPr>
        <p:spPr bwMode="auto">
          <a:xfrm>
            <a:off x="7387072" y="4139739"/>
            <a:ext cx="1550355" cy="3793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Relying party website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 flipH="1">
            <a:off x="2271234" y="3238239"/>
            <a:ext cx="4341447" cy="982371"/>
          </a:xfrm>
          <a:custGeom>
            <a:avLst/>
            <a:gdLst>
              <a:gd name="T0" fmla="*/ 542290 w 1918"/>
              <a:gd name="T1" fmla="*/ 421005 h 315"/>
              <a:gd name="T2" fmla="*/ 397246 w 1918"/>
              <a:gd name="T3" fmla="*/ 132316 h 315"/>
              <a:gd name="T4" fmla="*/ 227321 w 1918"/>
              <a:gd name="T5" fmla="*/ 48115 h 315"/>
              <a:gd name="T6" fmla="*/ 0 w 1918"/>
              <a:gd name="T7" fmla="*/ 421005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18" h="315">
                <a:moveTo>
                  <a:pt x="1918" y="315"/>
                </a:moveTo>
                <a:cubicBezTo>
                  <a:pt x="1754" y="230"/>
                  <a:pt x="1591" y="145"/>
                  <a:pt x="1405" y="99"/>
                </a:cubicBezTo>
                <a:cubicBezTo>
                  <a:pt x="1219" y="53"/>
                  <a:pt x="1038" y="0"/>
                  <a:pt x="804" y="36"/>
                </a:cubicBezTo>
                <a:cubicBezTo>
                  <a:pt x="570" y="72"/>
                  <a:pt x="285" y="193"/>
                  <a:pt x="0" y="3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237"/>
          <p:cNvSpPr txBox="1">
            <a:spLocks noChangeArrowheads="1"/>
          </p:cNvSpPr>
          <p:nvPr/>
        </p:nvSpPr>
        <p:spPr bwMode="auto">
          <a:xfrm>
            <a:off x="5270810" y="2964621"/>
            <a:ext cx="3666616" cy="6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20700" marR="0" lvl="0" indent="-520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BRM1: realm= the RP’s identity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required=(email,firstname,lastname)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Text Box 1239"/>
          <p:cNvSpPr txBox="1">
            <a:spLocks noChangeArrowheads="1"/>
          </p:cNvSpPr>
          <p:nvPr/>
        </p:nvSpPr>
        <p:spPr bwMode="auto">
          <a:xfrm>
            <a:off x="2636530" y="3916209"/>
            <a:ext cx="3976151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BRM3: signed=(email,firstname,lastname)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email=“alice@a.com”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firstname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=“Alice”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lastname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=“Smith”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signature=“HRU436ETQ95TR939”</a:t>
            </a:r>
            <a:r>
              <a:rPr lang="en-US" sz="1600" dirty="0"/>
              <a:t/>
            </a:r>
            <a:br>
              <a:rPr lang="en-US" sz="1600" dirty="0"/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303" y="4065477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1233"/>
          <p:cNvSpPr>
            <a:spLocks/>
          </p:cNvSpPr>
          <p:nvPr/>
        </p:nvSpPr>
        <p:spPr bwMode="auto">
          <a:xfrm>
            <a:off x="2002177" y="3086519"/>
            <a:ext cx="4941351" cy="989716"/>
          </a:xfrm>
          <a:custGeom>
            <a:avLst/>
            <a:gdLst>
              <a:gd name="T0" fmla="*/ 871855 w 1918"/>
              <a:gd name="T1" fmla="*/ 491490 h 315"/>
              <a:gd name="T2" fmla="*/ 638663 w 1918"/>
              <a:gd name="T3" fmla="*/ 154468 h 315"/>
              <a:gd name="T4" fmla="*/ 365470 w 1918"/>
              <a:gd name="T5" fmla="*/ 56170 h 315"/>
              <a:gd name="T6" fmla="*/ 0 w 1918"/>
              <a:gd name="T7" fmla="*/ 491490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18" h="315">
                <a:moveTo>
                  <a:pt x="1918" y="315"/>
                </a:moveTo>
                <a:cubicBezTo>
                  <a:pt x="1754" y="230"/>
                  <a:pt x="1591" y="145"/>
                  <a:pt x="1405" y="99"/>
                </a:cubicBezTo>
                <a:cubicBezTo>
                  <a:pt x="1219" y="53"/>
                  <a:pt x="1038" y="0"/>
                  <a:pt x="804" y="36"/>
                </a:cubicBezTo>
                <a:cubicBezTo>
                  <a:pt x="570" y="72"/>
                  <a:pt x="285" y="193"/>
                  <a:pt x="0" y="3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2679" y="4065477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4"/>
          <p:cNvSpPr txBox="1">
            <a:spLocks/>
          </p:cNvSpPr>
          <p:nvPr/>
        </p:nvSpPr>
        <p:spPr>
          <a:xfrm>
            <a:off x="284845" y="1367443"/>
            <a:ext cx="8059057" cy="79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simplified illustration of the SSO scheme</a:t>
            </a:r>
            <a:endParaRPr lang="en-US" sz="2000" dirty="0" smtClean="0"/>
          </a:p>
        </p:txBody>
      </p:sp>
      <p:sp>
        <p:nvSpPr>
          <p:cNvPr id="18" name="Text Box 1237"/>
          <p:cNvSpPr txBox="1">
            <a:spLocks noChangeArrowheads="1"/>
          </p:cNvSpPr>
          <p:nvPr/>
        </p:nvSpPr>
        <p:spPr bwMode="auto">
          <a:xfrm>
            <a:off x="543323" y="2797233"/>
            <a:ext cx="1869540" cy="6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(BRM2: unimportant,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ignored in this talk)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53692" y="2939698"/>
            <a:ext cx="2223964" cy="1094556"/>
          </a:xfrm>
          <a:custGeom>
            <a:avLst/>
            <a:gdLst>
              <a:gd name="connsiteX0" fmla="*/ 0 w 2223964"/>
              <a:gd name="connsiteY0" fmla="*/ 1067261 h 1094556"/>
              <a:gd name="connsiteX1" fmla="*/ 395785 w 2223964"/>
              <a:gd name="connsiteY1" fmla="*/ 398520 h 1094556"/>
              <a:gd name="connsiteX2" fmla="*/ 1050877 w 2223964"/>
              <a:gd name="connsiteY2" fmla="*/ 70974 h 1094556"/>
              <a:gd name="connsiteX3" fmla="*/ 2115403 w 2223964"/>
              <a:gd name="connsiteY3" fmla="*/ 2735 h 1094556"/>
              <a:gd name="connsiteX4" fmla="*/ 2074459 w 2223964"/>
              <a:gd name="connsiteY4" fmla="*/ 125565 h 1094556"/>
              <a:gd name="connsiteX5" fmla="*/ 1105468 w 2223964"/>
              <a:gd name="connsiteY5" fmla="*/ 234747 h 1094556"/>
              <a:gd name="connsiteX6" fmla="*/ 614149 w 2223964"/>
              <a:gd name="connsiteY6" fmla="*/ 480407 h 1094556"/>
              <a:gd name="connsiteX7" fmla="*/ 191068 w 2223964"/>
              <a:gd name="connsiteY7" fmla="*/ 1094556 h 10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964" h="1094556">
                <a:moveTo>
                  <a:pt x="0" y="1067261"/>
                </a:moveTo>
                <a:cubicBezTo>
                  <a:pt x="110319" y="815914"/>
                  <a:pt x="220639" y="564568"/>
                  <a:pt x="395785" y="398520"/>
                </a:cubicBezTo>
                <a:cubicBezTo>
                  <a:pt x="570931" y="232472"/>
                  <a:pt x="764274" y="136938"/>
                  <a:pt x="1050877" y="70974"/>
                </a:cubicBezTo>
                <a:cubicBezTo>
                  <a:pt x="1337480" y="5010"/>
                  <a:pt x="1944806" y="-6364"/>
                  <a:pt x="2115403" y="2735"/>
                </a:cubicBezTo>
                <a:cubicBezTo>
                  <a:pt x="2286000" y="11833"/>
                  <a:pt x="2242782" y="86896"/>
                  <a:pt x="2074459" y="125565"/>
                </a:cubicBezTo>
                <a:cubicBezTo>
                  <a:pt x="1906137" y="164234"/>
                  <a:pt x="1348853" y="175607"/>
                  <a:pt x="1105468" y="234747"/>
                </a:cubicBezTo>
                <a:cubicBezTo>
                  <a:pt x="862083" y="293887"/>
                  <a:pt x="766549" y="337105"/>
                  <a:pt x="614149" y="480407"/>
                </a:cubicBezTo>
                <a:cubicBezTo>
                  <a:pt x="461749" y="623708"/>
                  <a:pt x="326408" y="859132"/>
                  <a:pt x="191068" y="1094556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75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31"/>
          <p:cNvSpPr>
            <a:spLocks noChangeArrowheads="1"/>
          </p:cNvSpPr>
          <p:nvPr/>
        </p:nvSpPr>
        <p:spPr bwMode="auto">
          <a:xfrm>
            <a:off x="7360507" y="4743603"/>
            <a:ext cx="1550355" cy="3793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Relying party website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358" y="4819803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30"/>
          <p:cNvSpPr>
            <a:spLocks noChangeArrowheads="1"/>
          </p:cNvSpPr>
          <p:nvPr/>
        </p:nvSpPr>
        <p:spPr bwMode="auto">
          <a:xfrm>
            <a:off x="137578" y="4918654"/>
            <a:ext cx="1510404" cy="663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Google ID service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982" y="4844391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905" y="3262342"/>
            <a:ext cx="1176460" cy="1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931505" y="3487674"/>
            <a:ext cx="998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Bob’s browser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245" y="624115"/>
            <a:ext cx="2100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attack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Freeform 1233"/>
          <p:cNvSpPr>
            <a:spLocks/>
          </p:cNvSpPr>
          <p:nvPr/>
        </p:nvSpPr>
        <p:spPr bwMode="auto">
          <a:xfrm>
            <a:off x="2019961" y="3800463"/>
            <a:ext cx="4941351" cy="989716"/>
          </a:xfrm>
          <a:custGeom>
            <a:avLst/>
            <a:gdLst>
              <a:gd name="T0" fmla="*/ 871855 w 1918"/>
              <a:gd name="T1" fmla="*/ 491490 h 315"/>
              <a:gd name="T2" fmla="*/ 638663 w 1918"/>
              <a:gd name="T3" fmla="*/ 154468 h 315"/>
              <a:gd name="T4" fmla="*/ 365470 w 1918"/>
              <a:gd name="T5" fmla="*/ 56170 h 315"/>
              <a:gd name="T6" fmla="*/ 0 w 1918"/>
              <a:gd name="T7" fmla="*/ 491490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18" h="315">
                <a:moveTo>
                  <a:pt x="1918" y="315"/>
                </a:moveTo>
                <a:cubicBezTo>
                  <a:pt x="1754" y="230"/>
                  <a:pt x="1591" y="145"/>
                  <a:pt x="1405" y="99"/>
                </a:cubicBezTo>
                <a:cubicBezTo>
                  <a:pt x="1219" y="53"/>
                  <a:pt x="1038" y="0"/>
                  <a:pt x="804" y="36"/>
                </a:cubicBezTo>
                <a:cubicBezTo>
                  <a:pt x="570" y="72"/>
                  <a:pt x="285" y="193"/>
                  <a:pt x="0" y="3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 flipH="1">
            <a:off x="2289018" y="3952184"/>
            <a:ext cx="4341447" cy="982371"/>
          </a:xfrm>
          <a:custGeom>
            <a:avLst/>
            <a:gdLst>
              <a:gd name="T0" fmla="*/ 542290 w 1918"/>
              <a:gd name="T1" fmla="*/ 421005 h 315"/>
              <a:gd name="T2" fmla="*/ 397246 w 1918"/>
              <a:gd name="T3" fmla="*/ 132316 h 315"/>
              <a:gd name="T4" fmla="*/ 227321 w 1918"/>
              <a:gd name="T5" fmla="*/ 48115 h 315"/>
              <a:gd name="T6" fmla="*/ 0 w 1918"/>
              <a:gd name="T7" fmla="*/ 421005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18" h="315">
                <a:moveTo>
                  <a:pt x="1918" y="315"/>
                </a:moveTo>
                <a:cubicBezTo>
                  <a:pt x="1754" y="230"/>
                  <a:pt x="1591" y="145"/>
                  <a:pt x="1405" y="99"/>
                </a:cubicBezTo>
                <a:cubicBezTo>
                  <a:pt x="1219" y="53"/>
                  <a:pt x="1038" y="0"/>
                  <a:pt x="804" y="36"/>
                </a:cubicBezTo>
                <a:cubicBezTo>
                  <a:pt x="570" y="72"/>
                  <a:pt x="285" y="193"/>
                  <a:pt x="0" y="3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237"/>
          <p:cNvSpPr txBox="1">
            <a:spLocks noChangeArrowheads="1"/>
          </p:cNvSpPr>
          <p:nvPr/>
        </p:nvSpPr>
        <p:spPr bwMode="auto">
          <a:xfrm>
            <a:off x="5405825" y="4447077"/>
            <a:ext cx="3666616" cy="6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20700" marR="0" lvl="0" indent="-520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BRM1: realm= the RP’s domain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required=(email,firstname,lastname)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 Box 1237"/>
          <p:cNvSpPr txBox="1">
            <a:spLocks noChangeArrowheads="1"/>
          </p:cNvSpPr>
          <p:nvPr/>
        </p:nvSpPr>
        <p:spPr bwMode="auto">
          <a:xfrm>
            <a:off x="2657326" y="2938339"/>
            <a:ext cx="3666616" cy="6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20700" marR="0" lvl="0" indent="-520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BRM1: realm= the RP’s domain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required=(</a:t>
            </a:r>
            <a:r>
              <a:rPr kumimoji="0" lang="en-US" sz="1600" b="0" i="0" u="none" strike="sng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email,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firstname,lastname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 Box 1239"/>
          <p:cNvSpPr txBox="1">
            <a:spLocks noChangeArrowheads="1"/>
          </p:cNvSpPr>
          <p:nvPr/>
        </p:nvSpPr>
        <p:spPr bwMode="auto">
          <a:xfrm>
            <a:off x="2654314" y="2161507"/>
            <a:ext cx="3976151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BRM3: signed=(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firstname,lastname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en-US" sz="16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signature=“HRU436ETQ95TR939</a:t>
            </a:r>
            <a:r>
              <a:rPr lang="en-US" sz="16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”</a:t>
            </a:r>
            <a:br>
              <a:rPr lang="en-US" sz="16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en-US" sz="1600" dirty="0" err="1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firstname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=“Bob”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lastname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=“Johnson”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email=“alice@a.com”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en-US" sz="1600" dirty="0"/>
              <a:t/>
            </a:r>
            <a:br>
              <a:rPr lang="en-US" sz="1600" dirty="0"/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29907" y="5054336"/>
            <a:ext cx="2711317" cy="806009"/>
            <a:chOff x="3860800" y="4730331"/>
            <a:chExt cx="2711317" cy="806009"/>
          </a:xfrm>
        </p:grpSpPr>
        <p:sp>
          <p:nvSpPr>
            <p:cNvPr id="20" name="Text Box 1239"/>
            <p:cNvSpPr txBox="1">
              <a:spLocks noChangeArrowheads="1"/>
            </p:cNvSpPr>
            <p:nvPr/>
          </p:nvSpPr>
          <p:spPr bwMode="auto">
            <a:xfrm>
              <a:off x="3886200" y="4936501"/>
              <a:ext cx="2685917" cy="32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Google’s s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ignature verified.</a:t>
              </a:r>
            </a:p>
            <a:p>
              <a:pPr marL="571500" marR="0" lvl="0" indent="-5715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Welcome, user “alice@a.com”!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3860800" y="4730331"/>
              <a:ext cx="2667000" cy="806009"/>
            </a:xfrm>
            <a:prstGeom prst="wedgeRoundRectCallout">
              <a:avLst>
                <a:gd name="adj1" fmla="val 67014"/>
                <a:gd name="adj2" fmla="val -5567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idx="1"/>
          </p:nvPr>
        </p:nvSpPr>
        <p:spPr>
          <a:xfrm>
            <a:off x="157845" y="1265844"/>
            <a:ext cx="8059057" cy="7915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Reality: many RP websites use email address to identify users.</a:t>
            </a:r>
          </a:p>
          <a:p>
            <a:pPr lvl="0"/>
            <a:r>
              <a:rPr lang="en-US" sz="2400" dirty="0" smtClean="0"/>
              <a:t>Suppose Bob knows Alice’s email address.</a:t>
            </a:r>
            <a:endParaRPr lang="en-US" sz="2000" dirty="0" smtClean="0"/>
          </a:p>
        </p:txBody>
      </p:sp>
      <p:sp>
        <p:nvSpPr>
          <p:cNvPr id="37" name="Text Box 1239"/>
          <p:cNvSpPr txBox="1">
            <a:spLocks noChangeArrowheads="1"/>
          </p:cNvSpPr>
          <p:nvPr/>
        </p:nvSpPr>
        <p:spPr bwMode="auto">
          <a:xfrm>
            <a:off x="121507" y="4164055"/>
            <a:ext cx="3976151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lang="en-US" sz="16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BRM3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: signed=(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firstname,lastname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en-US" sz="16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signature=“HRU436ETQ95TR939”</a:t>
            </a:r>
            <a:r>
              <a:rPr lang="en-US" sz="1600" dirty="0"/>
              <a:t/>
            </a:r>
            <a:br>
              <a:rPr lang="en-US" sz="1600" dirty="0"/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firstname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=“Bob”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lastname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=“Johnson”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131" y="2372688"/>
            <a:ext cx="6195848" cy="92518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Google’s signature correct </a:t>
            </a:r>
            <a:r>
              <a:rPr lang="en-US" sz="2400" b="1" dirty="0" smtClean="0">
                <a:solidFill>
                  <a:srgbClr val="FF0000"/>
                </a:solidFill>
              </a:rPr>
              <a:t>≠</a:t>
            </a:r>
            <a:r>
              <a:rPr lang="en-US" b="1" dirty="0" smtClean="0">
                <a:solidFill>
                  <a:srgbClr val="FF0000"/>
                </a:solidFill>
              </a:rPr>
              <a:t> All data on the message verified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694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394 L -0.30052 -0.21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1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9167 0.1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27778 -0.288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324 L 0.29253 0.20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17" grpId="0"/>
      <p:bldP spid="17" grpId="1"/>
      <p:bldP spid="17" grpId="2"/>
      <p:bldP spid="19" grpId="0"/>
      <p:bldP spid="19" grpId="1"/>
      <p:bldP spid="37" grpId="0"/>
      <p:bldP spid="37" grpId="1"/>
      <p:bldP spid="37" grpId="2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900" y="546099"/>
            <a:ext cx="678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Facebook Connect (Facebook’s SSO)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189310" y="1176372"/>
            <a:ext cx="3887521" cy="791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Abstract trace for scenario (B) is shown here.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app_id</a:t>
            </a:r>
            <a:r>
              <a:rPr lang="en-US" sz="2000" dirty="0" smtClean="0"/>
              <a:t>, representing the RP’s identity, is writable by Bob.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sz="2000" dirty="0" smtClean="0"/>
              <a:t>, the secret for authentication is sent to Bob in BRM3.</a:t>
            </a:r>
          </a:p>
          <a:p>
            <a:r>
              <a:rPr lang="en-US" sz="2000" dirty="0" smtClean="0"/>
              <a:t>Isn’t there an obvious vulnerability?</a:t>
            </a:r>
          </a:p>
          <a:p>
            <a:pPr lvl="1"/>
            <a:r>
              <a:rPr lang="en-US" sz="1600" dirty="0" smtClean="0"/>
              <a:t>In BRM1, set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app_id</a:t>
            </a:r>
            <a:r>
              <a:rPr lang="en-US" sz="1600" dirty="0" smtClean="0"/>
              <a:t> value to be the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app_id</a:t>
            </a:r>
            <a:r>
              <a:rPr lang="en-US" sz="1600" dirty="0" smtClean="0"/>
              <a:t> of the target RP;</a:t>
            </a:r>
          </a:p>
          <a:p>
            <a:pPr lvl="1"/>
            <a:r>
              <a:rPr lang="en-US" sz="1600" dirty="0" smtClean="0"/>
              <a:t>In BRM3, Bob will receive the result corresponding to the target RP</a:t>
            </a:r>
          </a:p>
          <a:p>
            <a:pPr lvl="1"/>
            <a:r>
              <a:rPr lang="en-US" sz="1600" dirty="0" smtClean="0"/>
              <a:t>Now, Bob would be able to login to the target RP.</a:t>
            </a:r>
          </a:p>
          <a:p>
            <a:r>
              <a:rPr lang="en-US" sz="2000" dirty="0" smtClean="0"/>
              <a:t>Does this obvious attack work?</a:t>
            </a:r>
          </a:p>
          <a:p>
            <a:endParaRPr lang="en-US" sz="2000" dirty="0" smtClean="0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Canvas 1274"/>
          <p:cNvGrpSpPr>
            <a:grpSpLocks/>
          </p:cNvGrpSpPr>
          <p:nvPr/>
        </p:nvGrpSpPr>
        <p:grpSpPr bwMode="auto">
          <a:xfrm>
            <a:off x="4019435" y="1873836"/>
            <a:ext cx="5042970" cy="3543160"/>
            <a:chOff x="0" y="1594"/>
            <a:chExt cx="30937" cy="25735"/>
          </a:xfrm>
        </p:grpSpPr>
        <p:sp>
          <p:nvSpPr>
            <p:cNvPr id="9" name="AutoShape 1291"/>
            <p:cNvSpPr>
              <a:spLocks noChangeShapeType="1"/>
            </p:cNvSpPr>
            <p:nvPr/>
          </p:nvSpPr>
          <p:spPr bwMode="auto">
            <a:xfrm flipV="1">
              <a:off x="0" y="13509"/>
              <a:ext cx="30791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292"/>
            <p:cNvSpPr>
              <a:spLocks noChangeShapeType="1"/>
            </p:cNvSpPr>
            <p:nvPr/>
          </p:nvSpPr>
          <p:spPr bwMode="auto">
            <a:xfrm flipV="1">
              <a:off x="69" y="20527"/>
              <a:ext cx="30792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302"/>
            <p:cNvSpPr>
              <a:spLocks noChangeShapeType="1"/>
            </p:cNvSpPr>
            <p:nvPr/>
          </p:nvSpPr>
          <p:spPr bwMode="auto">
            <a:xfrm flipV="1">
              <a:off x="69" y="1594"/>
              <a:ext cx="30792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303"/>
            <p:cNvSpPr>
              <a:spLocks noChangeShapeType="1"/>
            </p:cNvSpPr>
            <p:nvPr/>
          </p:nvSpPr>
          <p:spPr bwMode="auto">
            <a:xfrm flipV="1">
              <a:off x="145" y="27322"/>
              <a:ext cx="30792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72101" y="19043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BRM1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src=Bob.com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=http://!IdP/permissions.req 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Arguments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app_id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[BLOB]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[SEC][BG]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next[URL]{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http://!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IdP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/connect/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xd_proxy.php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?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origin[BLOB]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&amp; transport[WORD]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} &amp; … &amp; … &amp; … (other 13 elements </a:t>
            </a:r>
            <a:r>
              <a:rPr lang="en-US" sz="1400" dirty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0684" y="3565376"/>
            <a:ext cx="49767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BRM2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:src=!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IdP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=http://!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IdP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xd_proxy.php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Arguments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origin[BLOB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transport[WORD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result[SEC]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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… &amp; … </a:t>
            </a:r>
            <a:r>
              <a:rPr lang="en-US" sz="1400" dirty="0"/>
              <a:t>(other 4 </a:t>
            </a:r>
            <a:r>
              <a:rPr lang="en-US" sz="1400" dirty="0" smtClean="0"/>
              <a:t>elements)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047799" y="4580079"/>
            <a:ext cx="5056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BRM3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:src=!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IdP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=http://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Bob.com/login.php </a:t>
            </a:r>
            <a:endParaRPr lang="en-US" sz="14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Arguments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origin[BLOB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transport[WORD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Symbol"/>
              </a:rPr>
              <a:t>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result[SEC]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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… &amp; … </a:t>
            </a:r>
            <a:r>
              <a:rPr lang="en-US" sz="1400" dirty="0"/>
              <a:t>(other 3 elements )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087728" y="1714025"/>
            <a:ext cx="2286001" cy="649491"/>
          </a:xfrm>
          <a:prstGeom prst="wedgeRoundRectCallout">
            <a:avLst>
              <a:gd name="adj1" fmla="val -64028"/>
              <a:gd name="adj2" fmla="val 543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 Facebook,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am NYTimes.com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041652" y="3273617"/>
            <a:ext cx="2602451" cy="752123"/>
          </a:xfrm>
          <a:prstGeom prst="wedgeRoundRectCallout">
            <a:avLst>
              <a:gd name="adj1" fmla="val -64028"/>
              <a:gd name="adj2" fmla="val 543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Facebook generates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dirty="0" smtClean="0">
                <a:solidFill>
                  <a:schemeClr val="tx1"/>
                </a:solidFill>
              </a:rPr>
              <a:t> to allow login to NYTimes.com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041652" y="5308865"/>
            <a:ext cx="2286001" cy="649491"/>
          </a:xfrm>
          <a:prstGeom prst="wedgeRoundRectCallout">
            <a:avLst>
              <a:gd name="adj1" fmla="val -64028"/>
              <a:gd name="adj2" fmla="val -553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dirty="0" smtClean="0">
                <a:solidFill>
                  <a:schemeClr val="tx1"/>
                </a:solidFill>
              </a:rPr>
              <a:t> is passed to Bob.com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807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299112" y="1514901"/>
            <a:ext cx="8380678" cy="46675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Web-based SSO schemes </a:t>
            </a:r>
            <a:r>
              <a:rPr lang="en-US" sz="2400" dirty="0"/>
              <a:t>are being deployed by more and more commercial websites 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3"/>
              </a:rPr>
              <a:t>Sears.com incorporating Facebook logon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4"/>
              </a:rPr>
              <a:t>Smartsheet.com </a:t>
            </a:r>
            <a:r>
              <a:rPr lang="en-US" sz="2000" dirty="0">
                <a:hlinkClick r:id="rId4"/>
              </a:rPr>
              <a:t>incorporating </a:t>
            </a:r>
            <a:r>
              <a:rPr lang="en-US" sz="2000" dirty="0" smtClean="0">
                <a:hlinkClick r:id="rId4"/>
              </a:rPr>
              <a:t>Google ID logon</a:t>
            </a:r>
            <a:endParaRPr lang="en-US" sz="2000" dirty="0" smtClean="0"/>
          </a:p>
          <a:p>
            <a:pPr lvl="1"/>
            <a:r>
              <a:rPr lang="en-US" altLang="zh-CN" sz="2000" dirty="0" smtClean="0"/>
              <a:t>Many major companies are providing SSO schemes</a:t>
            </a:r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majority of web users (77%) prefer </a:t>
            </a:r>
            <a:r>
              <a:rPr lang="en-US" sz="2400" dirty="0" smtClean="0"/>
              <a:t>SSO </a:t>
            </a:r>
            <a:r>
              <a:rPr lang="en-US" sz="2400" dirty="0"/>
              <a:t>to be offered by </a:t>
            </a:r>
            <a:r>
              <a:rPr lang="en-US" sz="2400" dirty="0" smtClean="0"/>
              <a:t>websites</a:t>
            </a:r>
            <a:r>
              <a:rPr lang="zh-CN" altLang="en-US" sz="2400" dirty="0" smtClean="0"/>
              <a:t> </a:t>
            </a:r>
            <a:endParaRPr lang="en-US" sz="2800" dirty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43" y="598713"/>
            <a:ext cx="7987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Web-Based Single Sign On (SSO)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6194" y="3506403"/>
            <a:ext cx="330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8964" y="3382595"/>
            <a:ext cx="1920875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5827" y="4023946"/>
            <a:ext cx="249691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6801" y="4019069"/>
            <a:ext cx="1712163" cy="67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2709" y="4026541"/>
            <a:ext cx="1978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284843" y="1367444"/>
            <a:ext cx="8465752" cy="270877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800" dirty="0" smtClean="0"/>
              <a:t>The naïve attack did not succeed, because Facebook relies on the client-side same-origin-policy to pass the secret securely.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800" dirty="0" smtClean="0"/>
              <a:t>One of the client-side mechanisms is Adobe Flash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800" dirty="0" smtClean="0"/>
              <a:t>Below is the benign scenario</a:t>
            </a:r>
            <a:endParaRPr lang="en-US" sz="2000" dirty="0" smtClean="0"/>
          </a:p>
          <a:p>
            <a:pPr lvl="1"/>
            <a:r>
              <a:rPr lang="en-US" sz="2100" dirty="0" smtClean="0"/>
              <a:t>Both Flash A and Flash B are loaded from Facebook (</a:t>
            </a:r>
            <a:r>
              <a:rPr lang="en-US" sz="2100" i="1" dirty="0" smtClean="0"/>
              <a:t>fbcdn.net</a:t>
            </a:r>
            <a:r>
              <a:rPr lang="en-US" sz="2100" dirty="0" smtClean="0"/>
              <a:t>)</a:t>
            </a:r>
          </a:p>
          <a:p>
            <a:pPr lvl="1"/>
            <a:r>
              <a:rPr lang="en-US" sz="2100" dirty="0" smtClean="0"/>
              <a:t>The secret is sent from Flash A to B (the same-domain communication)</a:t>
            </a:r>
          </a:p>
          <a:p>
            <a:pPr lvl="1"/>
            <a:r>
              <a:rPr lang="en-US" sz="2100" dirty="0" smtClean="0"/>
              <a:t>Flash B makes sure that the secret is only sent to an HTML DOM in the intended domain (corresponding to the previous declared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app_id</a:t>
            </a:r>
            <a:r>
              <a:rPr lang="en-US" sz="2100" dirty="0" smtClean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610" y="592215"/>
            <a:ext cx="543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How Facebook SSO really works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16732"/>
            <a:ext cx="71489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57602" y="4135271"/>
            <a:ext cx="2486723" cy="1310187"/>
            <a:chOff x="3657600" y="4135271"/>
            <a:chExt cx="2486723" cy="1310186"/>
          </a:xfrm>
        </p:grpSpPr>
        <p:grpSp>
          <p:nvGrpSpPr>
            <p:cNvPr id="11" name="Group 10"/>
            <p:cNvGrpSpPr/>
            <p:nvPr/>
          </p:nvGrpSpPr>
          <p:grpSpPr>
            <a:xfrm>
              <a:off x="4189863" y="4667532"/>
              <a:ext cx="1954460" cy="777925"/>
              <a:chOff x="4189863" y="4667532"/>
              <a:chExt cx="1954460" cy="777925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903" y="4667532"/>
                <a:ext cx="746420" cy="655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&quot;No&quot; Symbol 9"/>
              <p:cNvSpPr/>
              <p:nvPr/>
            </p:nvSpPr>
            <p:spPr>
              <a:xfrm>
                <a:off x="4189863" y="5049672"/>
                <a:ext cx="354842" cy="395785"/>
              </a:xfrm>
              <a:prstGeom prst="noSmoking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657600" y="4135271"/>
              <a:ext cx="2033515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http://bob.com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27470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284845" y="1367444"/>
            <a:ext cx="8059057" cy="2276509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Adobe Flash can only do same domain communication? A wrong assumption</a:t>
            </a:r>
            <a:endParaRPr lang="en-US" sz="1800" dirty="0" smtClean="0"/>
          </a:p>
          <a:p>
            <a:pPr lvl="1"/>
            <a:r>
              <a:rPr lang="en-US" sz="2000" dirty="0" smtClean="0"/>
              <a:t>“Unpredictable domain communication”</a:t>
            </a:r>
          </a:p>
          <a:p>
            <a:pPr lvl="1"/>
            <a:r>
              <a:rPr lang="en-US" sz="2000" dirty="0" smtClean="0"/>
              <a:t>As long as Flash A is willing to send, and Flash B is willing to receive, they can communicate in different domains.</a:t>
            </a:r>
          </a:p>
          <a:p>
            <a:pPr lvl="1"/>
            <a:r>
              <a:rPr lang="en-US" sz="2000" dirty="0" smtClean="0"/>
              <a:t>So Flash B can come from bob.com, and thus obtain the secret from Flash 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245" y="624115"/>
            <a:ext cx="3172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vulnerability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" y="4024740"/>
            <a:ext cx="7148944" cy="2286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51" y="4722123"/>
            <a:ext cx="746420" cy="65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1092666">
            <a:off x="3752553" y="5410628"/>
            <a:ext cx="141029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Unpredictable domain comm.</a:t>
            </a:r>
            <a:endParaRPr lang="en-US" sz="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62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4044" y="624115"/>
            <a:ext cx="1416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Impact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284845" y="1367444"/>
            <a:ext cx="8059057" cy="4271357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Acknowledgements from many companies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0"/>
            <a:r>
              <a:rPr lang="en-US" sz="2400" dirty="0" smtClean="0"/>
              <a:t>Security advisories published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0"/>
            <a:r>
              <a:rPr lang="en-US" sz="2400" dirty="0" smtClean="0"/>
              <a:t>News coverage</a:t>
            </a:r>
          </a:p>
          <a:p>
            <a:pPr lvl="1"/>
            <a:endParaRPr lang="en-US" sz="2000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040" y="1797844"/>
            <a:ext cx="165782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00" y="1799431"/>
            <a:ext cx="137100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 t="31029" b="34486"/>
          <a:stretch>
            <a:fillRect/>
          </a:stretch>
        </p:blipFill>
        <p:spPr bwMode="auto">
          <a:xfrm>
            <a:off x="5944013" y="1799431"/>
            <a:ext cx="207891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 t="25948" b="29608"/>
          <a:stretch>
            <a:fillRect/>
          </a:stretch>
        </p:blipFill>
        <p:spPr bwMode="auto">
          <a:xfrm>
            <a:off x="4271962" y="1826419"/>
            <a:ext cx="167640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0684" y="2422208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0112" y="2397284"/>
            <a:ext cx="153405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00" y="3310731"/>
            <a:ext cx="137100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11517" r="6978" b="17556"/>
          <a:stretch/>
        </p:blipFill>
        <p:spPr>
          <a:xfrm>
            <a:off x="3062336" y="3273457"/>
            <a:ext cx="1681115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2394" y="4701314"/>
            <a:ext cx="1292082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5381" y="4679420"/>
            <a:ext cx="2262518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3427" y="4673071"/>
            <a:ext cx="2256915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27" y="5218980"/>
            <a:ext cx="1665073" cy="502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72503" y="5295332"/>
            <a:ext cx="18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749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8633" y="2036704"/>
            <a:ext cx="8461612" cy="129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Lessons learned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2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195943" y="1532545"/>
            <a:ext cx="8380678" cy="47412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work is about understanding system details of concrete deployments, not pure logic reasoning</a:t>
            </a:r>
          </a:p>
          <a:p>
            <a:pPr lvl="1"/>
            <a:r>
              <a:rPr lang="en-US" dirty="0"/>
              <a:t>Every flaw has its variations, which are in details of individual systems</a:t>
            </a:r>
            <a:endParaRPr lang="en-US" dirty="0" smtClean="0"/>
          </a:p>
          <a:p>
            <a:pPr lvl="1"/>
            <a:r>
              <a:rPr lang="en-US" dirty="0" smtClean="0"/>
              <a:t>The flaws are hard to foresee before we examine concrete deployment cases</a:t>
            </a:r>
          </a:p>
          <a:p>
            <a:endParaRPr lang="en-US" sz="2000" dirty="0" smtClean="0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943" y="598715"/>
            <a:ext cx="796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Understanding system details vs. logic reasoning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2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195945" y="1514901"/>
            <a:ext cx="8853705" cy="4809699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Real-world integration is through APIs. </a:t>
            </a:r>
          </a:p>
          <a:p>
            <a:pPr lvl="1"/>
            <a:r>
              <a:rPr lang="en-US" sz="2400" dirty="0" smtClean="0"/>
              <a:t>Through </a:t>
            </a:r>
            <a:r>
              <a:rPr lang="en-US" sz="2400" dirty="0"/>
              <a:t>integrating web </a:t>
            </a:r>
            <a:r>
              <a:rPr lang="en-US" sz="2400" dirty="0" smtClean="0"/>
              <a:t>APIs, </a:t>
            </a:r>
            <a:r>
              <a:rPr lang="en-US" sz="2400" dirty="0"/>
              <a:t>SDKs and sample code offered by </a:t>
            </a:r>
            <a:r>
              <a:rPr lang="en-US" sz="2400" dirty="0" smtClean="0"/>
              <a:t>ID providers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protocol serves merely as a loose </a:t>
            </a:r>
            <a:r>
              <a:rPr lang="en-US" sz="2400" dirty="0" smtClean="0"/>
              <a:t>guideline – many grey areas.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 underlying runtime systems matter.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logically correct </a:t>
            </a:r>
            <a:r>
              <a:rPr lang="en-US" sz="2400" dirty="0" smtClean="0"/>
              <a:t>protocol can be insecure if its designers or its integrators did not fully understand the underlying runtime systems. </a:t>
            </a:r>
          </a:p>
          <a:p>
            <a:pPr lvl="1"/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43" y="598713"/>
            <a:ext cx="6085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protocols vs. real systems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286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195945" y="1308102"/>
            <a:ext cx="8706757" cy="46989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Logic flaws exist in many commercially deployed SSO websites</a:t>
            </a:r>
          </a:p>
          <a:p>
            <a:pPr lvl="1"/>
            <a:r>
              <a:rPr lang="en-US" dirty="0" smtClean="0"/>
              <a:t>Every one of the flaws allows attackers to get into victims’ accounts.</a:t>
            </a:r>
          </a:p>
          <a:p>
            <a:pPr lvl="1"/>
            <a:r>
              <a:rPr lang="en-US" dirty="0" smtClean="0"/>
              <a:t>They can be discovered using browser traffic without insider knowledge.</a:t>
            </a:r>
          </a:p>
          <a:p>
            <a:pPr lvl="1"/>
            <a:r>
              <a:rPr lang="en-US" dirty="0" smtClean="0"/>
              <a:t>They are issues in real-world deployments, not protocol designs.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45" y="598715"/>
            <a:ext cx="8706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Conclusions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007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399145" y="1183490"/>
            <a:ext cx="3753757" cy="3667911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Martín </a:t>
            </a:r>
            <a:r>
              <a:rPr lang="en-US" sz="2000" dirty="0" err="1" smtClean="0"/>
              <a:t>Abadi</a:t>
            </a:r>
            <a:endParaRPr lang="en-US" sz="2000" dirty="0" smtClean="0"/>
          </a:p>
          <a:p>
            <a:pPr lvl="0"/>
            <a:r>
              <a:rPr lang="en-US" sz="2000" dirty="0" smtClean="0"/>
              <a:t>Manuel </a:t>
            </a:r>
            <a:r>
              <a:rPr lang="en-US" sz="2000" dirty="0"/>
              <a:t>Caballero </a:t>
            </a:r>
            <a:endParaRPr lang="en-US" sz="2000" dirty="0" smtClean="0"/>
          </a:p>
          <a:p>
            <a:pPr lvl="0"/>
            <a:r>
              <a:rPr lang="en-US" sz="2000" dirty="0" smtClean="0"/>
              <a:t>Alex </a:t>
            </a:r>
            <a:r>
              <a:rPr lang="en-US" sz="2000" dirty="0" err="1" smtClean="0"/>
              <a:t>Halderman</a:t>
            </a:r>
            <a:endParaRPr lang="en-US" sz="2000" dirty="0" smtClean="0"/>
          </a:p>
          <a:p>
            <a:pPr lvl="0"/>
            <a:r>
              <a:rPr lang="en-US" sz="2000" dirty="0"/>
              <a:t>Cormac </a:t>
            </a:r>
            <a:r>
              <a:rPr lang="en-US" sz="2000" dirty="0" err="1"/>
              <a:t>Herley</a:t>
            </a:r>
            <a:r>
              <a:rPr lang="en-US" sz="2000" dirty="0"/>
              <a:t> </a:t>
            </a:r>
            <a:endParaRPr lang="en-US" sz="2000" dirty="0" smtClean="0"/>
          </a:p>
          <a:p>
            <a:pPr lvl="0"/>
            <a:r>
              <a:rPr lang="en-US" sz="2000" dirty="0" smtClean="0"/>
              <a:t>Zhou Li</a:t>
            </a:r>
          </a:p>
          <a:p>
            <a:pPr lvl="0"/>
            <a:r>
              <a:rPr lang="en-US" sz="2000" dirty="0" err="1"/>
              <a:t>Shaz</a:t>
            </a:r>
            <a:r>
              <a:rPr lang="en-US" sz="2000" dirty="0"/>
              <a:t> </a:t>
            </a:r>
            <a:r>
              <a:rPr lang="en-US" sz="2000" dirty="0" err="1"/>
              <a:t>Qadeer</a:t>
            </a:r>
            <a:endParaRPr lang="en-US" sz="2000" dirty="0" smtClean="0"/>
          </a:p>
          <a:p>
            <a:pPr lvl="0"/>
            <a:r>
              <a:rPr lang="en-US" sz="2000" dirty="0" smtClean="0"/>
              <a:t>David Ross</a:t>
            </a:r>
          </a:p>
          <a:p>
            <a:pPr lvl="0"/>
            <a:r>
              <a:rPr lang="en-US" sz="2000" dirty="0" err="1"/>
              <a:t>Nik</a:t>
            </a:r>
            <a:r>
              <a:rPr lang="en-US" sz="2000" dirty="0"/>
              <a:t> </a:t>
            </a:r>
            <a:r>
              <a:rPr lang="en-US" sz="2000" dirty="0" err="1"/>
              <a:t>Swamy</a:t>
            </a:r>
            <a:r>
              <a:rPr lang="en-US" sz="2000" dirty="0"/>
              <a:t> </a:t>
            </a:r>
            <a:endParaRPr lang="en-US" sz="2000" dirty="0" smtClean="0"/>
          </a:p>
          <a:p>
            <a:pPr lvl="0"/>
            <a:r>
              <a:rPr lang="en-US" sz="2000" dirty="0"/>
              <a:t>Helen Wang </a:t>
            </a:r>
            <a:endParaRPr lang="en-US" sz="2000" dirty="0" smtClean="0"/>
          </a:p>
          <a:p>
            <a:pPr lvl="0"/>
            <a:r>
              <a:rPr lang="en-US" sz="2000" dirty="0"/>
              <a:t>Yi-Min Wang</a:t>
            </a:r>
            <a:endParaRPr lang="en-US" sz="2000" dirty="0" smtClean="0"/>
          </a:p>
          <a:p>
            <a:pPr lvl="0"/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45" y="598715"/>
            <a:ext cx="8706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Acknowledgement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9610" y="5151737"/>
            <a:ext cx="6204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 </a:t>
            </a:r>
            <a:r>
              <a:rPr lang="en-US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http://sso-analysis.org</a:t>
            </a:r>
            <a:r>
              <a:rPr lang="en-US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26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6 L 0.00278 -0.046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315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5944" y="598713"/>
            <a:ext cx="4974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Three parties in SSO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1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155" y="1920546"/>
            <a:ext cx="1176460" cy="1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9635" y="3739319"/>
            <a:ext cx="813560" cy="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755" y="3686432"/>
            <a:ext cx="930258" cy="8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12" idx="0"/>
          </p:cNvCxnSpPr>
          <p:nvPr/>
        </p:nvCxnSpPr>
        <p:spPr>
          <a:xfrm flipH="1">
            <a:off x="1826417" y="2508778"/>
            <a:ext cx="1751703" cy="123054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3" idx="0"/>
          </p:cNvCxnSpPr>
          <p:nvPr/>
        </p:nvCxnSpPr>
        <p:spPr>
          <a:xfrm>
            <a:off x="4641617" y="2508778"/>
            <a:ext cx="1461269" cy="117765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  <a:endCxn id="12" idx="3"/>
          </p:cNvCxnSpPr>
          <p:nvPr/>
        </p:nvCxnSpPr>
        <p:spPr>
          <a:xfrm flipH="1">
            <a:off x="2233195" y="4108025"/>
            <a:ext cx="340456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/>
        </p:nvSpPr>
        <p:spPr bwMode="auto">
          <a:xfrm>
            <a:off x="2185806" y="1355050"/>
            <a:ext cx="4687960" cy="5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Browser</a:t>
            </a:r>
            <a:r>
              <a:rPr lang="en-US" sz="2400" dirty="0" smtClean="0">
                <a:latin typeface="Calibri" pitchFamily="34" charset="0"/>
              </a:rPr>
              <a:t> representing a user (who already signed into the </a:t>
            </a:r>
            <a:r>
              <a:rPr lang="en-US" sz="2400" dirty="0" err="1" smtClean="0">
                <a:latin typeface="Calibri" pitchFamily="34" charset="0"/>
              </a:rPr>
              <a:t>IdP</a:t>
            </a:r>
            <a:r>
              <a:rPr lang="en-US" sz="2400" dirty="0" smtClean="0">
                <a:latin typeface="Calibri" pitchFamily="34" charset="0"/>
              </a:rPr>
              <a:t> as Alice)</a:t>
            </a:r>
          </a:p>
        </p:txBody>
      </p:sp>
      <p:sp>
        <p:nvSpPr>
          <p:cNvPr id="18" name="Content Placeholder 2"/>
          <p:cNvSpPr>
            <a:spLocks noGrp="1"/>
          </p:cNvSpPr>
          <p:nvPr/>
        </p:nvSpPr>
        <p:spPr bwMode="auto">
          <a:xfrm>
            <a:off x="654490" y="4481931"/>
            <a:ext cx="3046458" cy="8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800" dirty="0" smtClean="0">
                <a:latin typeface="Calibri" pitchFamily="34" charset="0"/>
              </a:rPr>
              <a:t>ID Provider (</a:t>
            </a:r>
            <a:r>
              <a:rPr lang="en-US" sz="2800" dirty="0" err="1" smtClean="0">
                <a:solidFill>
                  <a:srgbClr val="00B050"/>
                </a:solidFill>
                <a:latin typeface="Calibri" pitchFamily="34" charset="0"/>
              </a:rPr>
              <a:t>IdP</a:t>
            </a:r>
            <a:r>
              <a:rPr lang="en-US" sz="2800" dirty="0" smtClean="0">
                <a:latin typeface="Calibri" pitchFamily="34" charset="0"/>
              </a:rPr>
              <a:t>),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 e.g., Facebook, Google, </a:t>
            </a:r>
            <a:r>
              <a:rPr lang="en-US" sz="2000" dirty="0" err="1" smtClean="0">
                <a:latin typeface="Calibri" pitchFamily="34" charset="0"/>
              </a:rPr>
              <a:t>etc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/>
        </p:nvSpPr>
        <p:spPr bwMode="auto">
          <a:xfrm>
            <a:off x="5039320" y="4511993"/>
            <a:ext cx="2836665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800" dirty="0" smtClean="0">
                <a:latin typeface="Calibri" pitchFamily="34" charset="0"/>
              </a:rPr>
              <a:t>Relying party (</a:t>
            </a: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</a:rPr>
              <a:t>RP</a:t>
            </a:r>
            <a:r>
              <a:rPr lang="en-US" sz="2800" dirty="0" smtClean="0">
                <a:latin typeface="Calibri" pitchFamily="34" charset="0"/>
              </a:rPr>
              <a:t>), </a:t>
            </a:r>
            <a:r>
              <a:rPr lang="en-US" sz="2000" dirty="0" smtClean="0">
                <a:latin typeface="Calibri" pitchFamily="34" charset="0"/>
              </a:rPr>
              <a:t>e.g., sears.com, etc.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idx="1"/>
          </p:nvPr>
        </p:nvSpPr>
        <p:spPr>
          <a:xfrm>
            <a:off x="299112" y="5377218"/>
            <a:ext cx="8380678" cy="8052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Goal of SSO scheme: to convince the </a:t>
            </a:r>
            <a:r>
              <a:rPr lang="en-US" sz="2400" b="1" dirty="0" smtClean="0">
                <a:solidFill>
                  <a:srgbClr val="00B050"/>
                </a:solidFill>
              </a:rPr>
              <a:t>RP</a:t>
            </a:r>
            <a:r>
              <a:rPr lang="en-US" sz="2400" dirty="0" smtClean="0"/>
              <a:t> that the </a:t>
            </a:r>
            <a:r>
              <a:rPr lang="en-US" sz="2400" b="1" dirty="0" err="1" smtClean="0">
                <a:solidFill>
                  <a:srgbClr val="00B050"/>
                </a:solidFill>
              </a:rPr>
              <a:t>IdP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believes that </a:t>
            </a:r>
            <a:r>
              <a:rPr lang="en-US" sz="2400" b="1" dirty="0" smtClean="0">
                <a:solidFill>
                  <a:srgbClr val="00B050"/>
                </a:solidFill>
              </a:rPr>
              <a:t>this particular browser </a:t>
            </a:r>
            <a:r>
              <a:rPr lang="en-US" sz="2400" dirty="0" smtClean="0"/>
              <a:t>is representing </a:t>
            </a:r>
            <a:r>
              <a:rPr lang="en-US" sz="2400" b="1" dirty="0" smtClean="0">
                <a:solidFill>
                  <a:srgbClr val="00B050"/>
                </a:solidFill>
              </a:rPr>
              <a:t>Alice </a:t>
            </a:r>
            <a:endParaRPr lang="en-US" sz="2000" b="1" dirty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4098" name="Picture 2" descr="C:\Users\shuochen\AppData\Local\Microsoft\Windows\Temporary Internet Files\Low\Content.IE5\80PU9MF6\MC90044067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18" y="2686663"/>
            <a:ext cx="569534" cy="5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768619" y="3244335"/>
            <a:ext cx="63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444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71750" y="4003717"/>
            <a:ext cx="4771997" cy="2373503"/>
            <a:chOff x="4271748" y="4003717"/>
            <a:chExt cx="4771997" cy="237350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1748" y="4003717"/>
              <a:ext cx="4771997" cy="204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70"/>
            <p:cNvSpPr txBox="1">
              <a:spLocks noChangeArrowheads="1"/>
            </p:cNvSpPr>
            <p:nvPr/>
          </p:nvSpPr>
          <p:spPr bwMode="auto">
            <a:xfrm>
              <a:off x="6604337" y="6052862"/>
              <a:ext cx="2017510" cy="32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 real-world system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285461" y="1387716"/>
            <a:ext cx="5910622" cy="48356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Research about SSO in the protocol verification community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00B050"/>
                </a:solidFill>
              </a:rPr>
              <a:t>build tools</a:t>
            </a:r>
            <a:r>
              <a:rPr lang="en-US" sz="2000" dirty="0" smtClean="0"/>
              <a:t> for SSO protocol verification 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00B050"/>
                </a:solidFill>
              </a:rPr>
              <a:t>show effectiveness </a:t>
            </a:r>
            <a:r>
              <a:rPr lang="en-US" sz="2000" dirty="0" smtClean="0"/>
              <a:t>of the tools in verifying security properties of formalized protocols or discovering protocol flaws.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Our focus</a:t>
            </a:r>
          </a:p>
          <a:p>
            <a:pPr lvl="1"/>
            <a:r>
              <a:rPr lang="en-US" sz="2000" dirty="0" smtClean="0"/>
              <a:t>To report our broad </a:t>
            </a:r>
            <a:r>
              <a:rPr lang="en-US" sz="2000" dirty="0" smtClean="0">
                <a:solidFill>
                  <a:srgbClr val="0070C0"/>
                </a:solidFill>
              </a:rPr>
              <a:t>“field study” </a:t>
            </a:r>
            <a:r>
              <a:rPr lang="en-US" sz="2000" dirty="0" smtClean="0"/>
              <a:t>of commercially deployed SSO systems in the wild.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0070C0"/>
                </a:solidFill>
              </a:rPr>
              <a:t>understand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to what extent and why they are vulnerable.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45" y="598713"/>
            <a:ext cx="8681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Previous research and our motivation</a:t>
            </a:r>
            <a:endParaRPr lang="en-US" sz="40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6085" y="1487018"/>
            <a:ext cx="2902253" cy="2176028"/>
            <a:chOff x="6196083" y="1487017"/>
            <a:chExt cx="2902253" cy="21760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7027" y="1910689"/>
              <a:ext cx="2552130" cy="17523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" name="Text Box 70"/>
            <p:cNvSpPr txBox="1">
              <a:spLocks noChangeArrowheads="1"/>
            </p:cNvSpPr>
            <p:nvPr/>
          </p:nvSpPr>
          <p:spPr bwMode="auto">
            <a:xfrm>
              <a:off x="6196083" y="1487017"/>
              <a:ext cx="2902253" cy="32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 “formalized model”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3307126" y="2786869"/>
            <a:ext cx="2261163" cy="423081"/>
          </a:xfrm>
          <a:custGeom>
            <a:avLst/>
            <a:gdLst>
              <a:gd name="connsiteX0" fmla="*/ 705318 w 2548700"/>
              <a:gd name="connsiteY0" fmla="*/ 0 h 1114891"/>
              <a:gd name="connsiteX1" fmla="*/ 132112 w 2548700"/>
              <a:gd name="connsiteY1" fmla="*/ 218364 h 1114891"/>
              <a:gd name="connsiteX2" fmla="*/ 36578 w 2548700"/>
              <a:gd name="connsiteY2" fmla="*/ 791570 h 1114891"/>
              <a:gd name="connsiteX3" fmla="*/ 623431 w 2548700"/>
              <a:gd name="connsiteY3" fmla="*/ 1091821 h 1114891"/>
              <a:gd name="connsiteX4" fmla="*/ 2356697 w 2548700"/>
              <a:gd name="connsiteY4" fmla="*/ 1009934 h 1114891"/>
              <a:gd name="connsiteX5" fmla="*/ 2343049 w 2548700"/>
              <a:gd name="connsiteY5" fmla="*/ 341194 h 1114891"/>
              <a:gd name="connsiteX6" fmla="*/ 910034 w 2548700"/>
              <a:gd name="connsiteY6" fmla="*/ 122830 h 1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8700" h="1114891">
                <a:moveTo>
                  <a:pt x="705318" y="0"/>
                </a:moveTo>
                <a:cubicBezTo>
                  <a:pt x="474443" y="43218"/>
                  <a:pt x="243569" y="86436"/>
                  <a:pt x="132112" y="218364"/>
                </a:cubicBezTo>
                <a:cubicBezTo>
                  <a:pt x="20655" y="350292"/>
                  <a:pt x="-45308" y="645994"/>
                  <a:pt x="36578" y="791570"/>
                </a:cubicBezTo>
                <a:cubicBezTo>
                  <a:pt x="118464" y="937146"/>
                  <a:pt x="236745" y="1055427"/>
                  <a:pt x="623431" y="1091821"/>
                </a:cubicBezTo>
                <a:cubicBezTo>
                  <a:pt x="1010117" y="1128215"/>
                  <a:pt x="2070094" y="1135038"/>
                  <a:pt x="2356697" y="1009934"/>
                </a:cubicBezTo>
                <a:cubicBezTo>
                  <a:pt x="2643300" y="884830"/>
                  <a:pt x="2584159" y="489045"/>
                  <a:pt x="2343049" y="341194"/>
                </a:cubicBezTo>
                <a:cubicBezTo>
                  <a:pt x="2101939" y="193343"/>
                  <a:pt x="1505986" y="158086"/>
                  <a:pt x="910034" y="12283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84815" y="4626591"/>
            <a:ext cx="3869323" cy="401699"/>
          </a:xfrm>
          <a:custGeom>
            <a:avLst/>
            <a:gdLst>
              <a:gd name="connsiteX0" fmla="*/ 705318 w 2548700"/>
              <a:gd name="connsiteY0" fmla="*/ 0 h 1114891"/>
              <a:gd name="connsiteX1" fmla="*/ 132112 w 2548700"/>
              <a:gd name="connsiteY1" fmla="*/ 218364 h 1114891"/>
              <a:gd name="connsiteX2" fmla="*/ 36578 w 2548700"/>
              <a:gd name="connsiteY2" fmla="*/ 791570 h 1114891"/>
              <a:gd name="connsiteX3" fmla="*/ 623431 w 2548700"/>
              <a:gd name="connsiteY3" fmla="*/ 1091821 h 1114891"/>
              <a:gd name="connsiteX4" fmla="*/ 2356697 w 2548700"/>
              <a:gd name="connsiteY4" fmla="*/ 1009934 h 1114891"/>
              <a:gd name="connsiteX5" fmla="*/ 2343049 w 2548700"/>
              <a:gd name="connsiteY5" fmla="*/ 341194 h 1114891"/>
              <a:gd name="connsiteX6" fmla="*/ 910034 w 2548700"/>
              <a:gd name="connsiteY6" fmla="*/ 122830 h 1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8700" h="1114891">
                <a:moveTo>
                  <a:pt x="705318" y="0"/>
                </a:moveTo>
                <a:cubicBezTo>
                  <a:pt x="474443" y="43218"/>
                  <a:pt x="243569" y="86436"/>
                  <a:pt x="132112" y="218364"/>
                </a:cubicBezTo>
                <a:cubicBezTo>
                  <a:pt x="20655" y="350292"/>
                  <a:pt x="-45308" y="645994"/>
                  <a:pt x="36578" y="791570"/>
                </a:cubicBezTo>
                <a:cubicBezTo>
                  <a:pt x="118464" y="937146"/>
                  <a:pt x="236745" y="1055427"/>
                  <a:pt x="623431" y="1091821"/>
                </a:cubicBezTo>
                <a:cubicBezTo>
                  <a:pt x="1010117" y="1128215"/>
                  <a:pt x="2070094" y="1135038"/>
                  <a:pt x="2356697" y="1009934"/>
                </a:cubicBezTo>
                <a:cubicBezTo>
                  <a:pt x="2643300" y="884830"/>
                  <a:pt x="2584159" y="489045"/>
                  <a:pt x="2343049" y="341194"/>
                </a:cubicBezTo>
                <a:cubicBezTo>
                  <a:pt x="2101939" y="193343"/>
                  <a:pt x="1505986" y="158086"/>
                  <a:pt x="910034" y="122830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990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/>
          <p:cNvSpPr>
            <a:spLocks noGrp="1"/>
          </p:cNvSpPr>
          <p:nvPr>
            <p:ph type="body" idx="1"/>
          </p:nvPr>
        </p:nvSpPr>
        <p:spPr>
          <a:xfrm>
            <a:off x="307359" y="1333092"/>
            <a:ext cx="8568626" cy="5318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Detailed server logic and server-server communication are invisible to us.</a:t>
            </a:r>
          </a:p>
          <a:p>
            <a:r>
              <a:rPr lang="en-US" sz="2800" dirty="0" smtClean="0"/>
              <a:t>We can only see contents in browser traffic.</a:t>
            </a:r>
          </a:p>
          <a:p>
            <a:r>
              <a:rPr lang="en-US" sz="2800" dirty="0" smtClean="0"/>
              <a:t>Positive side: making our findings more serious</a:t>
            </a:r>
          </a:p>
          <a:p>
            <a:pPr lvl="1"/>
            <a:r>
              <a:rPr lang="en-US" sz="2400" dirty="0" smtClean="0"/>
              <a:t>No reason why attackers with real malicious intents cannot discover whatever we discover in this study.</a:t>
            </a:r>
          </a:p>
          <a:p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0411" y="592362"/>
            <a:ext cx="7415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Challenge in </a:t>
            </a:r>
            <a:r>
              <a:rPr lang="en-US" sz="3200" dirty="0" smtClean="0">
                <a:solidFill>
                  <a:srgbClr val="002060"/>
                </a:solidFill>
              </a:rPr>
              <a:t>analysis </a:t>
            </a:r>
            <a:r>
              <a:rPr lang="en-US" sz="3200" dirty="0">
                <a:solidFill>
                  <a:srgbClr val="002060"/>
                </a:solidFill>
              </a:rPr>
              <a:t>of real-world SSO</a:t>
            </a:r>
          </a:p>
        </p:txBody>
      </p:sp>
      <p:pic>
        <p:nvPicPr>
          <p:cNvPr id="16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5546" y="4378761"/>
            <a:ext cx="1176460" cy="100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026" y="5508064"/>
            <a:ext cx="813560" cy="7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8146" y="5508063"/>
            <a:ext cx="930258" cy="8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endCxn id="17" idx="0"/>
          </p:cNvCxnSpPr>
          <p:nvPr/>
        </p:nvCxnSpPr>
        <p:spPr>
          <a:xfrm flipH="1">
            <a:off x="1446806" y="4918640"/>
            <a:ext cx="1638740" cy="58942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262008" y="4918640"/>
            <a:ext cx="1461269" cy="58942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1"/>
            <a:endCxn id="17" idx="3"/>
          </p:cNvCxnSpPr>
          <p:nvPr/>
        </p:nvCxnSpPr>
        <p:spPr>
          <a:xfrm flipH="1" flipV="1">
            <a:off x="1853586" y="5903213"/>
            <a:ext cx="3404560" cy="26443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/>
        </p:nvSpPr>
        <p:spPr bwMode="auto">
          <a:xfrm>
            <a:off x="3085548" y="4142454"/>
            <a:ext cx="1501517" cy="5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400" dirty="0" smtClean="0">
                <a:latin typeface="Calibri" pitchFamily="34" charset="0"/>
              </a:rPr>
              <a:t>Browser</a:t>
            </a:r>
          </a:p>
        </p:txBody>
      </p:sp>
      <p:sp>
        <p:nvSpPr>
          <p:cNvPr id="23" name="Content Placeholder 2"/>
          <p:cNvSpPr>
            <a:spLocks noGrp="1"/>
          </p:cNvSpPr>
          <p:nvPr/>
        </p:nvSpPr>
        <p:spPr bwMode="auto">
          <a:xfrm>
            <a:off x="5289678" y="6349390"/>
            <a:ext cx="731514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400" dirty="0" smtClean="0">
                <a:latin typeface="Calibri" pitchFamily="34" charset="0"/>
              </a:rPr>
              <a:t>RP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/>
        </p:nvSpPr>
        <p:spPr bwMode="auto">
          <a:xfrm>
            <a:off x="976962" y="6294017"/>
            <a:ext cx="731514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400" dirty="0" err="1" smtClean="0">
                <a:latin typeface="Calibri" pitchFamily="34" charset="0"/>
              </a:rPr>
              <a:t>IdP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1644" y="5529417"/>
            <a:ext cx="7662041" cy="790299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/>
        </p:nvSpPr>
        <p:spPr bwMode="auto">
          <a:xfrm>
            <a:off x="6454334" y="5737650"/>
            <a:ext cx="2187196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spcBef>
                <a:spcPct val="20000"/>
              </a:spcBef>
              <a:tabLst>
                <a:tab pos="692150" algn="l"/>
              </a:tabLst>
            </a:pPr>
            <a:r>
              <a:rPr lang="en-US" sz="2400" dirty="0" smtClean="0">
                <a:latin typeface="Calibri" pitchFamily="34" charset="0"/>
              </a:rPr>
              <a:t>Invisible to us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3244" y="624115"/>
            <a:ext cx="6724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Vulnerabilities reported in this paper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27256"/>
              </p:ext>
            </p:extLst>
          </p:nvPr>
        </p:nvGraphicFramePr>
        <p:xfrm>
          <a:off x="368490" y="1336725"/>
          <a:ext cx="8478102" cy="412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14"/>
                <a:gridCol w="3304654"/>
                <a:gridCol w="2826034"/>
              </a:tblGrid>
              <a:tr h="4106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SSO scheme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Logic flaw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Affected</a:t>
                      </a:r>
                      <a:r>
                        <a:rPr lang="en-US" sz="1600" baseline="0" dirty="0" smtClean="0"/>
                        <a:t> Sites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Google (</a:t>
                      </a:r>
                      <a:r>
                        <a:rPr lang="en-US" sz="1600" baseline="0" dirty="0" err="1" smtClean="0"/>
                        <a:t>OpenID</a:t>
                      </a:r>
                      <a:r>
                        <a:rPr lang="en-US" sz="1600" baseline="0" dirty="0" smtClean="0"/>
                        <a:t> in general)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 authenticity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Smartsheet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Zoho</a:t>
                      </a:r>
                      <a:r>
                        <a:rPr lang="en-US" sz="1600" dirty="0" smtClean="0"/>
                        <a:t>, Yahoo! Mail, etc.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Flash cross domain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RPs</a:t>
                      </a:r>
                      <a:endParaRPr lang="en-US" sz="1600" dirty="0"/>
                    </a:p>
                  </a:txBody>
                  <a:tcPr/>
                </a:tc>
              </a:tr>
              <a:tr h="41063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Janrain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Whitelist bypass through </a:t>
                      </a:r>
                      <a:r>
                        <a:rPr lang="en-US" sz="1600" baseline="0" dirty="0" err="1" smtClean="0"/>
                        <a:t>xdReceiver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RPs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Facebook, </a:t>
                      </a:r>
                      <a:r>
                        <a:rPr lang="en-US" sz="1600" dirty="0" err="1" smtClean="0"/>
                        <a:t>Janrain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Automatic linking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Freelancer, </a:t>
                      </a:r>
                      <a:r>
                        <a:rPr lang="en-US" sz="1600" dirty="0" err="1" smtClean="0"/>
                        <a:t>Nasdaq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NYSenate</a:t>
                      </a:r>
                      <a:r>
                        <a:rPr lang="en-US" sz="1600" dirty="0" smtClean="0"/>
                        <a:t>, etc.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Google, PayPal (</a:t>
                      </a:r>
                      <a:r>
                        <a:rPr lang="en-US" sz="1600" dirty="0" err="1" smtClean="0"/>
                        <a:t>OpenID</a:t>
                      </a:r>
                      <a:r>
                        <a:rPr lang="en-US" sz="1600" dirty="0" smtClean="0"/>
                        <a:t> in general)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type confusion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toms.com, shopgecko.com</a:t>
                      </a:r>
                      <a:endParaRPr lang="en-US" sz="1600" dirty="0"/>
                    </a:p>
                  </a:txBody>
                  <a:tcPr/>
                </a:tc>
              </a:tr>
              <a:tr h="41063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Janrain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Whitelist bypass through redirection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Sears.com</a:t>
                      </a:r>
                      <a:endParaRPr lang="en-US" sz="1600" dirty="0"/>
                    </a:p>
                  </a:txBody>
                  <a:tcPr/>
                </a:tc>
              </a:tr>
              <a:tr h="4106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Signature validation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FarmVille</a:t>
                      </a:r>
                      <a:endParaRPr lang="en-US" sz="1600" dirty="0"/>
                    </a:p>
                  </a:txBody>
                  <a:tcPr/>
                </a:tc>
              </a:tr>
              <a:tr h="4106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Anonymous visit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Zoho.com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477672" y="5459104"/>
            <a:ext cx="8202304" cy="12828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most cases, a vulnerability was confirmed on many RP websites.</a:t>
            </a:r>
          </a:p>
          <a:p>
            <a:r>
              <a:rPr lang="en-US" sz="2000" dirty="0" smtClean="0"/>
              <a:t>Every vulnerability allowed an attacker to sign in as the victim. [</a:t>
            </a:r>
            <a:r>
              <a:rPr lang="en-US" sz="2000" dirty="0" smtClean="0">
                <a:hlinkClick r:id="rId3"/>
              </a:rPr>
              <a:t>video</a:t>
            </a:r>
            <a:r>
              <a:rPr lang="en-US" sz="2000" dirty="0" smtClean="0"/>
              <a:t>]</a:t>
            </a:r>
            <a:endParaRPr lang="en-US" sz="2000" dirty="0"/>
          </a:p>
          <a:p>
            <a:endParaRPr lang="en-US" sz="24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75268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4A80-9185-4D6A-95E8-EB94C66ECC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9433" y="2036704"/>
            <a:ext cx="8461612" cy="129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Background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5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242"/>
          <p:cNvSpPr>
            <a:spLocks noChangeArrowheads="1"/>
          </p:cNvSpPr>
          <p:nvPr/>
        </p:nvSpPr>
        <p:spPr bwMode="auto">
          <a:xfrm>
            <a:off x="513213" y="1864920"/>
            <a:ext cx="3848667" cy="2023941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220282" y="1341475"/>
            <a:ext cx="8380678" cy="471555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 smtClean="0"/>
              <a:t>Two equivalent views of browser traffic: round trips vs. BRMs</a:t>
            </a:r>
            <a:endParaRPr lang="en-US" sz="2200" dirty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702-EECF-4A87-B73C-C4347FB406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45" y="598713"/>
            <a:ext cx="7738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Browser relayed message (BRM)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" name="Rectangle 1230"/>
          <p:cNvSpPr>
            <a:spLocks noChangeArrowheads="1"/>
          </p:cNvSpPr>
          <p:nvPr/>
        </p:nvSpPr>
        <p:spPr bwMode="auto">
          <a:xfrm>
            <a:off x="638315" y="3441307"/>
            <a:ext cx="1510404" cy="379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IdP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1231"/>
          <p:cNvSpPr>
            <a:spLocks noChangeArrowheads="1"/>
          </p:cNvSpPr>
          <p:nvPr/>
        </p:nvSpPr>
        <p:spPr bwMode="auto">
          <a:xfrm>
            <a:off x="2701591" y="3441307"/>
            <a:ext cx="1550355" cy="379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1229"/>
          <p:cNvSpPr>
            <a:spLocks noChangeArrowheads="1"/>
          </p:cNvSpPr>
          <p:nvPr/>
        </p:nvSpPr>
        <p:spPr bwMode="auto">
          <a:xfrm>
            <a:off x="1626782" y="1987755"/>
            <a:ext cx="1366065" cy="6297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browser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Text Box 1236"/>
          <p:cNvSpPr txBox="1">
            <a:spLocks noChangeArrowheads="1"/>
          </p:cNvSpPr>
          <p:nvPr/>
        </p:nvSpPr>
        <p:spPr bwMode="auto">
          <a:xfrm>
            <a:off x="3656946" y="2604143"/>
            <a:ext cx="547714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Freeform 1235"/>
          <p:cNvSpPr>
            <a:spLocks/>
          </p:cNvSpPr>
          <p:nvPr/>
        </p:nvSpPr>
        <p:spPr bwMode="auto">
          <a:xfrm rot="5400000">
            <a:off x="2925476" y="2277535"/>
            <a:ext cx="1231141" cy="1096405"/>
          </a:xfrm>
          <a:custGeom>
            <a:avLst/>
            <a:gdLst>
              <a:gd name="T0" fmla="*/ 0 w 1036"/>
              <a:gd name="T1" fmla="*/ 491490 h 774"/>
              <a:gd name="T2" fmla="*/ 495300 w 1036"/>
              <a:gd name="T3" fmla="*/ 70485 h 774"/>
              <a:gd name="T4" fmla="*/ 605155 w 1036"/>
              <a:gd name="T5" fmla="*/ 70485 h 774"/>
              <a:gd name="T6" fmla="*/ 177800 w 1036"/>
              <a:gd name="T7" fmla="*/ 491490 h 7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6" h="774">
                <a:moveTo>
                  <a:pt x="0" y="774"/>
                </a:moveTo>
                <a:cubicBezTo>
                  <a:pt x="310" y="498"/>
                  <a:pt x="621" y="222"/>
                  <a:pt x="780" y="111"/>
                </a:cubicBezTo>
                <a:cubicBezTo>
                  <a:pt x="939" y="0"/>
                  <a:pt x="1036" y="0"/>
                  <a:pt x="953" y="111"/>
                </a:cubicBezTo>
                <a:cubicBezTo>
                  <a:pt x="870" y="222"/>
                  <a:pt x="575" y="498"/>
                  <a:pt x="280" y="77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Text Box 1236"/>
          <p:cNvSpPr txBox="1">
            <a:spLocks noChangeArrowheads="1"/>
          </p:cNvSpPr>
          <p:nvPr/>
        </p:nvSpPr>
        <p:spPr bwMode="auto">
          <a:xfrm>
            <a:off x="3383089" y="2895809"/>
            <a:ext cx="547714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796542" y="2617693"/>
            <a:ext cx="545473" cy="884836"/>
          </a:xfrm>
          <a:custGeom>
            <a:avLst/>
            <a:gdLst>
              <a:gd name="connsiteX0" fmla="*/ 545473 w 545473"/>
              <a:gd name="connsiteY0" fmla="*/ 0 h 884836"/>
              <a:gd name="connsiteX1" fmla="*/ 136041 w 545473"/>
              <a:gd name="connsiteY1" fmla="*/ 764275 h 884836"/>
              <a:gd name="connsiteX2" fmla="*/ 13211 w 545473"/>
              <a:gd name="connsiteY2" fmla="*/ 805218 h 884836"/>
              <a:gd name="connsiteX3" fmla="*/ 408996 w 545473"/>
              <a:gd name="connsiteY3" fmla="*/ 0 h 88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473" h="884836">
                <a:moveTo>
                  <a:pt x="545473" y="0"/>
                </a:moveTo>
                <a:cubicBezTo>
                  <a:pt x="385112" y="315036"/>
                  <a:pt x="224751" y="630072"/>
                  <a:pt x="136041" y="764275"/>
                </a:cubicBezTo>
                <a:cubicBezTo>
                  <a:pt x="47331" y="898478"/>
                  <a:pt x="-32282" y="932597"/>
                  <a:pt x="13211" y="805218"/>
                </a:cubicBezTo>
                <a:cubicBezTo>
                  <a:pt x="58704" y="677839"/>
                  <a:pt x="233850" y="338919"/>
                  <a:pt x="408996" y="0"/>
                </a:cubicBezTo>
              </a:path>
            </a:pathLst>
          </a:custGeom>
          <a:noFill/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 Box 1236"/>
          <p:cNvSpPr txBox="1">
            <a:spLocks noChangeArrowheads="1"/>
          </p:cNvSpPr>
          <p:nvPr/>
        </p:nvSpPr>
        <p:spPr bwMode="auto">
          <a:xfrm>
            <a:off x="2162364" y="2904077"/>
            <a:ext cx="547714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2a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Text Box 1236"/>
          <p:cNvSpPr txBox="1">
            <a:spLocks noChangeArrowheads="1"/>
          </p:cNvSpPr>
          <p:nvPr/>
        </p:nvSpPr>
        <p:spPr bwMode="auto">
          <a:xfrm>
            <a:off x="1626780" y="3002271"/>
            <a:ext cx="547714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2b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655914" y="2617692"/>
            <a:ext cx="564923" cy="902784"/>
          </a:xfrm>
          <a:custGeom>
            <a:avLst/>
            <a:gdLst>
              <a:gd name="connsiteX0" fmla="*/ 150125 w 564923"/>
              <a:gd name="connsiteY0" fmla="*/ 0 h 902784"/>
              <a:gd name="connsiteX1" fmla="*/ 545910 w 564923"/>
              <a:gd name="connsiteY1" fmla="*/ 736979 h 902784"/>
              <a:gd name="connsiteX2" fmla="*/ 450376 w 564923"/>
              <a:gd name="connsiteY2" fmla="*/ 846161 h 902784"/>
              <a:gd name="connsiteX3" fmla="*/ 0 w 564923"/>
              <a:gd name="connsiteY3" fmla="*/ 13648 h 9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923" h="902784">
                <a:moveTo>
                  <a:pt x="150125" y="0"/>
                </a:moveTo>
                <a:cubicBezTo>
                  <a:pt x="322996" y="297976"/>
                  <a:pt x="495868" y="595952"/>
                  <a:pt x="545910" y="736979"/>
                </a:cubicBezTo>
                <a:cubicBezTo>
                  <a:pt x="595952" y="878006"/>
                  <a:pt x="541361" y="966716"/>
                  <a:pt x="450376" y="846161"/>
                </a:cubicBezTo>
                <a:cubicBezTo>
                  <a:pt x="359391" y="725606"/>
                  <a:pt x="179695" y="369627"/>
                  <a:pt x="0" y="13648"/>
                </a:cubicBezTo>
              </a:path>
            </a:pathLst>
          </a:custGeom>
          <a:noFill/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 Box 1236"/>
          <p:cNvSpPr txBox="1">
            <a:spLocks noChangeArrowheads="1"/>
          </p:cNvSpPr>
          <p:nvPr/>
        </p:nvSpPr>
        <p:spPr bwMode="auto">
          <a:xfrm>
            <a:off x="3033787" y="2825627"/>
            <a:ext cx="547714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US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" name="Text Box 1236"/>
          <p:cNvSpPr txBox="1">
            <a:spLocks noChangeArrowheads="1"/>
          </p:cNvSpPr>
          <p:nvPr/>
        </p:nvSpPr>
        <p:spPr bwMode="auto">
          <a:xfrm>
            <a:off x="2634266" y="3020916"/>
            <a:ext cx="547714" cy="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Text Box 1237"/>
          <p:cNvSpPr txBox="1">
            <a:spLocks noChangeArrowheads="1"/>
          </p:cNvSpPr>
          <p:nvPr/>
        </p:nvSpPr>
        <p:spPr bwMode="auto">
          <a:xfrm>
            <a:off x="375300" y="4038643"/>
            <a:ext cx="3980801" cy="3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  <a:sym typeface="Symbol"/>
              </a:rPr>
              <a:t>A round trip = a browser request + its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  <a:sym typeface="Symbol"/>
              </a:rPr>
              <a:t> response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  <a:sym typeface="Symbol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438285" y="1837625"/>
            <a:ext cx="4364520" cy="2511824"/>
            <a:chOff x="4438285" y="1837625"/>
            <a:chExt cx="4364520" cy="2511824"/>
          </a:xfrm>
        </p:grpSpPr>
        <p:sp>
          <p:nvSpPr>
            <p:cNvPr id="77" name="Rectangle 1242"/>
            <p:cNvSpPr>
              <a:spLocks noChangeArrowheads="1"/>
            </p:cNvSpPr>
            <p:nvPr/>
          </p:nvSpPr>
          <p:spPr bwMode="auto">
            <a:xfrm>
              <a:off x="4787447" y="1837625"/>
              <a:ext cx="3887127" cy="202394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880497" y="1958533"/>
              <a:ext cx="3613629" cy="1832869"/>
              <a:chOff x="5957601" y="2356994"/>
              <a:chExt cx="2514631" cy="1703402"/>
            </a:xfrm>
          </p:grpSpPr>
          <p:sp>
            <p:nvSpPr>
              <p:cNvPr id="45" name="Rectangle 1230"/>
              <p:cNvSpPr>
                <a:spLocks noChangeArrowheads="1"/>
              </p:cNvSpPr>
              <p:nvPr/>
            </p:nvSpPr>
            <p:spPr bwMode="auto">
              <a:xfrm>
                <a:off x="5957601" y="3707873"/>
                <a:ext cx="1051051" cy="3525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SimSun" pitchFamily="2" charset="-122"/>
                    <a:cs typeface="Times New Roman" pitchFamily="18" charset="0"/>
                  </a:rPr>
                  <a:t>IdP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6" name="Rectangle 1231"/>
              <p:cNvSpPr>
                <a:spLocks noChangeArrowheads="1"/>
              </p:cNvSpPr>
              <p:nvPr/>
            </p:nvSpPr>
            <p:spPr bwMode="auto">
              <a:xfrm>
                <a:off x="7393380" y="3707873"/>
                <a:ext cx="1078852" cy="3525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SimSun" pitchFamily="2" charset="-122"/>
                    <a:cs typeface="Times New Roman" pitchFamily="18" charset="0"/>
                  </a:rPr>
                  <a:t>RP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5" name="Rectangle 1229"/>
              <p:cNvSpPr>
                <a:spLocks noChangeArrowheads="1"/>
              </p:cNvSpPr>
              <p:nvPr/>
            </p:nvSpPr>
            <p:spPr bwMode="auto">
              <a:xfrm>
                <a:off x="6645448" y="2356994"/>
                <a:ext cx="950609" cy="5852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SimSun" pitchFamily="2" charset="-122"/>
                    <a:cs typeface="Times New Roman" pitchFamily="18" charset="0"/>
                  </a:rPr>
                  <a:t>browser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AutoShape 1232"/>
              <p:cNvSpPr>
                <a:spLocks noChangeShapeType="1"/>
              </p:cNvSpPr>
              <p:nvPr/>
            </p:nvSpPr>
            <p:spPr bwMode="auto">
              <a:xfrm>
                <a:off x="7596057" y="2622763"/>
                <a:ext cx="757797" cy="10190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33"/>
              <p:cNvSpPr>
                <a:spLocks/>
              </p:cNvSpPr>
              <p:nvPr/>
            </p:nvSpPr>
            <p:spPr bwMode="auto">
              <a:xfrm>
                <a:off x="6562045" y="2622763"/>
                <a:ext cx="1231308" cy="1065831"/>
              </a:xfrm>
              <a:custGeom>
                <a:avLst/>
                <a:gdLst>
                  <a:gd name="T0" fmla="*/ 871855 w 1918"/>
                  <a:gd name="T1" fmla="*/ 491490 h 315"/>
                  <a:gd name="T2" fmla="*/ 638663 w 1918"/>
                  <a:gd name="T3" fmla="*/ 154468 h 315"/>
                  <a:gd name="T4" fmla="*/ 365470 w 1918"/>
                  <a:gd name="T5" fmla="*/ 56170 h 315"/>
                  <a:gd name="T6" fmla="*/ 0 w 1918"/>
                  <a:gd name="T7" fmla="*/ 491490 h 3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18" h="315">
                    <a:moveTo>
                      <a:pt x="1918" y="315"/>
                    </a:moveTo>
                    <a:cubicBezTo>
                      <a:pt x="1754" y="230"/>
                      <a:pt x="1591" y="145"/>
                      <a:pt x="1405" y="99"/>
                    </a:cubicBezTo>
                    <a:cubicBezTo>
                      <a:pt x="1219" y="53"/>
                      <a:pt x="1038" y="0"/>
                      <a:pt x="804" y="36"/>
                    </a:cubicBezTo>
                    <a:cubicBezTo>
                      <a:pt x="570" y="72"/>
                      <a:pt x="285" y="193"/>
                      <a:pt x="0" y="31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34"/>
              <p:cNvSpPr>
                <a:spLocks/>
              </p:cNvSpPr>
              <p:nvPr/>
            </p:nvSpPr>
            <p:spPr bwMode="auto">
              <a:xfrm flipH="1">
                <a:off x="6830189" y="2775615"/>
                <a:ext cx="765868" cy="912979"/>
              </a:xfrm>
              <a:custGeom>
                <a:avLst/>
                <a:gdLst>
                  <a:gd name="T0" fmla="*/ 542290 w 1918"/>
                  <a:gd name="T1" fmla="*/ 421005 h 315"/>
                  <a:gd name="T2" fmla="*/ 397246 w 1918"/>
                  <a:gd name="T3" fmla="*/ 132316 h 315"/>
                  <a:gd name="T4" fmla="*/ 227321 w 1918"/>
                  <a:gd name="T5" fmla="*/ 48115 h 315"/>
                  <a:gd name="T6" fmla="*/ 0 w 1918"/>
                  <a:gd name="T7" fmla="*/ 421005 h 3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18" h="315">
                    <a:moveTo>
                      <a:pt x="1918" y="315"/>
                    </a:moveTo>
                    <a:cubicBezTo>
                      <a:pt x="1754" y="230"/>
                      <a:pt x="1591" y="145"/>
                      <a:pt x="1405" y="99"/>
                    </a:cubicBezTo>
                    <a:cubicBezTo>
                      <a:pt x="1219" y="53"/>
                      <a:pt x="1038" y="0"/>
                      <a:pt x="804" y="36"/>
                    </a:cubicBezTo>
                    <a:cubicBezTo>
                      <a:pt x="570" y="72"/>
                      <a:pt x="285" y="193"/>
                      <a:pt x="0" y="31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 Box 1236"/>
              <p:cNvSpPr txBox="1">
                <a:spLocks noChangeArrowheads="1"/>
              </p:cNvSpPr>
              <p:nvPr/>
            </p:nvSpPr>
            <p:spPr bwMode="auto">
              <a:xfrm>
                <a:off x="7972713" y="2929844"/>
                <a:ext cx="381140" cy="29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SimSun" pitchFamily="2" charset="-122"/>
                    <a:cs typeface="Times New Roman" pitchFamily="18" charset="0"/>
                  </a:rPr>
                  <a:t>1a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1" name="Text Box 1237"/>
              <p:cNvSpPr txBox="1">
                <a:spLocks noChangeArrowheads="1"/>
              </p:cNvSpPr>
              <p:nvPr/>
            </p:nvSpPr>
            <p:spPr bwMode="auto">
              <a:xfrm>
                <a:off x="7643846" y="3391153"/>
                <a:ext cx="428671" cy="29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SimSun" pitchFamily="2" charset="-122"/>
                    <a:cs typeface="Times New Roman" pitchFamily="18" charset="0"/>
                  </a:rPr>
                  <a:t>BRM1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3" name="Text Box 1239"/>
              <p:cNvSpPr txBox="1">
                <a:spLocks noChangeArrowheads="1"/>
              </p:cNvSpPr>
              <p:nvPr/>
            </p:nvSpPr>
            <p:spPr bwMode="auto">
              <a:xfrm>
                <a:off x="6797813" y="3320093"/>
                <a:ext cx="462749" cy="29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SimSun" pitchFamily="2" charset="-122"/>
                    <a:cs typeface="Times New Roman" pitchFamily="18" charset="0"/>
                  </a:rPr>
                  <a:t>BRM2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4" name="Text Box 1237"/>
            <p:cNvSpPr txBox="1">
              <a:spLocks noChangeArrowheads="1"/>
            </p:cNvSpPr>
            <p:nvPr/>
          </p:nvSpPr>
          <p:spPr bwMode="auto">
            <a:xfrm>
              <a:off x="4438285" y="2466875"/>
              <a:ext cx="616018" cy="62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  <a:sym typeface="Symbol"/>
                </a:rPr>
                <a:t>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Text Box 1237"/>
            <p:cNvSpPr txBox="1">
              <a:spLocks noChangeArrowheads="1"/>
            </p:cNvSpPr>
            <p:nvPr/>
          </p:nvSpPr>
          <p:spPr bwMode="auto">
            <a:xfrm>
              <a:off x="4780240" y="4038823"/>
              <a:ext cx="4022565" cy="3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  <a:sym typeface="Symbol"/>
                </a:rPr>
                <a:t>A BRM =  a 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  <a:sym typeface="Symbol"/>
                </a:rPr>
                <a:t>response + the 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  <a:sym typeface="Symbol"/>
                </a:rPr>
                <a:t>next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  <a:sym typeface="Symbol"/>
                </a:rPr>
                <a:t> browser request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  <a:sym typeface="Symbol"/>
                </a:rPr>
                <a:t>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4" name="Text Placeholder 4"/>
          <p:cNvSpPr txBox="1">
            <a:spLocks/>
          </p:cNvSpPr>
          <p:nvPr/>
        </p:nvSpPr>
        <p:spPr>
          <a:xfrm>
            <a:off x="229243" y="4549717"/>
            <a:ext cx="8380678" cy="1835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i="1" dirty="0" smtClean="0"/>
              <a:t>1b: HTTP 302 response</a:t>
            </a:r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Location: </a:t>
            </a:r>
            <a:r>
              <a:rPr lang="en-US" sz="2600" i="1" dirty="0" smtClean="0">
                <a:solidFill>
                  <a:srgbClr val="FF0000"/>
                </a:solidFill>
              </a:rPr>
              <a:t>facebook.com/</a:t>
            </a:r>
            <a:r>
              <a:rPr lang="en-US" sz="2600" i="1" dirty="0" err="1" smtClean="0">
                <a:solidFill>
                  <a:srgbClr val="FF0000"/>
                </a:solidFill>
              </a:rPr>
              <a:t>foo?x</a:t>
            </a:r>
            <a:r>
              <a:rPr lang="en-US" sz="2600" i="1" dirty="0" smtClean="0">
                <a:solidFill>
                  <a:srgbClr val="FF0000"/>
                </a:solidFill>
              </a:rPr>
              <a:t>=123&amp;… </a:t>
            </a:r>
          </a:p>
          <a:p>
            <a:pPr marL="0" indent="0">
              <a:buNone/>
            </a:pPr>
            <a:r>
              <a:rPr lang="en-US" sz="2600" i="1" dirty="0" smtClean="0"/>
              <a:t>2a: GET </a:t>
            </a:r>
            <a:r>
              <a:rPr lang="en-US" sz="2600" i="1" dirty="0" smtClean="0">
                <a:solidFill>
                  <a:srgbClr val="FF0000"/>
                </a:solidFill>
              </a:rPr>
              <a:t>facebook.com/foo? x=123&amp;…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768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"/>
          <p:cNvSpPr>
            <a:spLocks noGrp="1"/>
          </p:cNvSpPr>
          <p:nvPr>
            <p:ph type="body" idx="1"/>
          </p:nvPr>
        </p:nvSpPr>
        <p:spPr>
          <a:xfrm>
            <a:off x="195943" y="1532544"/>
            <a:ext cx="8380678" cy="149725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95945" y="598713"/>
            <a:ext cx="4188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An example BRM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-322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966" y="2585223"/>
            <a:ext cx="79100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/>
            <a:r>
              <a:rPr lang="en-US" sz="2800" u="sng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800" u="sng" dirty="0" smtClean="0">
                <a:latin typeface="Courier New" pitchFamily="49" charset="0"/>
                <a:cs typeface="Courier New" pitchFamily="49" charset="0"/>
              </a:rPr>
              <a:t>=a.com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u="sng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2800" u="sng" dirty="0" smtClean="0">
                <a:latin typeface="Courier New" pitchFamily="49" charset="0"/>
                <a:cs typeface="Courier New" pitchFamily="49" charset="0"/>
              </a:rPr>
              <a:t>=Facebook.com/foo.php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395288"/>
            <a:r>
              <a:rPr lang="en-US" sz="2800" dirty="0">
                <a:latin typeface="Courier New" pitchFamily="49" charset="0"/>
                <a:cs typeface="Courier New" pitchFamily="49" charset="0"/>
              </a:rPr>
              <a:t>Set-cookies: </a:t>
            </a:r>
            <a:r>
              <a:rPr lang="en-US" sz="2800" u="sng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sessionID</a:t>
            </a: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=6739485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395288"/>
            <a:r>
              <a:rPr lang="en-US" sz="2800" dirty="0">
                <a:latin typeface="Courier New" pitchFamily="49" charset="0"/>
                <a:cs typeface="Courier New" pitchFamily="49" charset="0"/>
              </a:rPr>
              <a:t>Arguments: </a:t>
            </a:r>
            <a:r>
              <a:rPr lang="en-US" sz="2800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=123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2800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user</a:t>
            </a: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=john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395288"/>
            <a:r>
              <a:rPr lang="en-US" sz="2800" dirty="0">
                <a:latin typeface="Courier New" pitchFamily="49" charset="0"/>
                <a:cs typeface="Courier New" pitchFamily="49" charset="0"/>
              </a:rPr>
              <a:t>Cookies: </a:t>
            </a:r>
            <a:r>
              <a:rPr lang="en-US" sz="2800" u="sng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fbs</a:t>
            </a: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=a1b2c3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2800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=43da2c2a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70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2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8.5|12.5|9.2|18.3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9|10.5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61729</TotalTime>
  <Words>2482</Words>
  <Application>Microsoft Macintosh PowerPoint</Application>
  <PresentationFormat>On-screen Show (4:3)</PresentationFormat>
  <Paragraphs>350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Signing Me onto Your Accounts through Facebook and Google:  A Traffic-Guided Security Study of Commercially Deployed  Single-Sign-On Web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PowerPoint Presentation</vt:lpstr>
      <vt:lpstr>PowerPoint Presentation</vt:lpstr>
      <vt:lpstr>Adversary scenarios</vt:lpstr>
      <vt:lpstr>PowerPoint Presentation</vt:lpstr>
      <vt:lpstr>PowerPoint Presentation</vt:lpstr>
      <vt:lpstr>The BRM Analyzer</vt:lpstr>
      <vt:lpstr>PowerPoint Presentation</vt:lpstr>
      <vt:lpstr>Studied cases and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shuochen</dc:creator>
  <cp:lastModifiedBy>Microsoft Office User</cp:lastModifiedBy>
  <cp:revision>2661</cp:revision>
  <cp:lastPrinted>2012-03-26T21:38:31Z</cp:lastPrinted>
  <dcterms:created xsi:type="dcterms:W3CDTF">2010-02-16T01:27:56Z</dcterms:created>
  <dcterms:modified xsi:type="dcterms:W3CDTF">2012-05-24T23:57:51Z</dcterms:modified>
</cp:coreProperties>
</file>