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04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fld id="{BAC163EA-C73A-47FE-A969-3C2FE961D8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fld id="{FFABBE6B-6949-4B0B-BB52-F8D70DF7AE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43400"/>
            <a:ext cx="5032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930698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F1697-B1FD-4BA8-AF78-8F256EB6D420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charset="0"/>
              </a:rPr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charset="0"/>
              </a:rPr>
              <a:t>1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371600" y="1600200"/>
            <a:ext cx="6400800" cy="841248"/>
          </a:xfrm>
        </p:spPr>
        <p:txBody>
          <a:bodyPr anchor="t" anchorCtr="0"/>
          <a:lstStyle>
            <a:lvl1pPr algn="ctr">
              <a:lnSpc>
                <a:spcPct val="100000"/>
              </a:lnSpc>
              <a:spcBef>
                <a:spcPts val="60"/>
              </a:spcBef>
              <a:spcAft>
                <a:spcPts val="1000"/>
              </a:spcAft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202" name="Rectangle 10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441448"/>
            <a:ext cx="6400800" cy="2057400"/>
          </a:xfrm>
          <a:ln w="12700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032"/>
          <p:cNvSpPr>
            <a:spLocks noChangeArrowheads="1"/>
          </p:cNvSpPr>
          <p:nvPr userDrawn="1"/>
        </p:nvSpPr>
        <p:spPr bwMode="auto">
          <a:xfrm>
            <a:off x="356616" y="6428232"/>
            <a:ext cx="666750" cy="34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/>
          <a:lstStyle/>
          <a:p>
            <a:pPr algn="ctr"/>
            <a:fld id="{AE4CF406-AC05-4EC7-B24F-AAE22EF065C6}" type="slidenum">
              <a:rPr lang="en-US" sz="700" b="1" smtClean="0"/>
              <a:pPr algn="ctr"/>
              <a:t>‹#›</a:t>
            </a:fld>
            <a:endParaRPr lang="en-US" sz="700" b="1" dirty="0"/>
          </a:p>
          <a:p>
            <a:pPr algn="ctr"/>
            <a:r>
              <a:rPr lang="en-US" sz="700" b="1" dirty="0" smtClean="0"/>
              <a:t>Cunningham-</a:t>
            </a:r>
            <a:fld id="{9F39FB66-74DD-483D-812F-CE319D1E4A6F}" type="datetime1">
              <a:rPr lang="en-US" sz="700" b="1" smtClean="0"/>
              <a:pPr algn="ctr"/>
              <a:t>5/21/12</a:t>
            </a:fld>
            <a:endParaRPr lang="en-US" sz="700" b="1" dirty="0"/>
          </a:p>
        </p:txBody>
      </p:sp>
      <p:pic>
        <p:nvPicPr>
          <p:cNvPr id="8" name="Picture 7" descr="60th_logo_title_ppt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8281" y="5257800"/>
            <a:ext cx="3407437" cy="46936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 bwMode="auto">
          <a:xfrm>
            <a:off x="-384048" y="950976"/>
            <a:ext cx="9829800" cy="15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376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Straight Connector 12"/>
          <p:cNvCxnSpPr/>
          <p:nvPr userDrawn="1"/>
        </p:nvCxnSpPr>
        <p:spPr bwMode="auto">
          <a:xfrm>
            <a:off x="-384048" y="6355080"/>
            <a:ext cx="9829800" cy="15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376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35608"/>
            <a:ext cx="1943100" cy="4114800"/>
          </a:xfrm>
        </p:spPr>
        <p:txBody>
          <a:bodyPr vert="eaVert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35608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33513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3513"/>
            <a:ext cx="3810000" cy="41148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Aft>
                <a:spcPct val="0"/>
              </a:spcAft>
              <a:buSzPct val="100000"/>
              <a:defRPr lang="en-US" sz="2000" b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Aft>
                <a:spcPct val="0"/>
              </a:spcAft>
              <a:buSzPct val="100000"/>
              <a:defRPr lang="en-US" sz="1800" b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Aft>
                <a:spcPct val="0"/>
              </a:spcAft>
              <a:buSzPct val="100000"/>
              <a:defRPr lang="en-US" sz="1600" b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Aft>
                <a:spcPct val="0"/>
              </a:spcAft>
              <a:buSzPct val="100000"/>
              <a:defRPr lang="en-US" sz="1400" b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Aft>
                <a:spcPct val="0"/>
              </a:spcAft>
              <a:buSzPct val="100000"/>
              <a:defRPr lang="en-US"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5608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44712"/>
            <a:ext cx="4040188" cy="37307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35608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44712"/>
            <a:ext cx="4041775" cy="373075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Aft>
                <a:spcPct val="0"/>
              </a:spcAft>
              <a:buSzPct val="100000"/>
              <a:defRPr lang="en-US" sz="2000" b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Aft>
                <a:spcPct val="0"/>
              </a:spcAft>
              <a:buSzPct val="100000"/>
              <a:defRPr lang="en-US" sz="1800" b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Aft>
                <a:spcPct val="0"/>
              </a:spcAft>
              <a:buSzPct val="100000"/>
              <a:defRPr lang="en-US" sz="1600" b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Aft>
                <a:spcPct val="0"/>
              </a:spcAft>
              <a:buSzPct val="100000"/>
              <a:defRPr lang="en-US" sz="1400" b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Aft>
                <a:spcPct val="0"/>
              </a:spcAft>
              <a:buSzPct val="100000"/>
              <a:defRPr lang="en-US"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60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608"/>
            <a:ext cx="5111750" cy="4279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66999"/>
            <a:ext cx="3008313" cy="304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35608"/>
            <a:ext cx="5486400" cy="32887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98448" y="301752"/>
            <a:ext cx="7543800" cy="61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8448" y="1143000"/>
            <a:ext cx="7159752" cy="464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356616" y="6428232"/>
            <a:ext cx="666750" cy="34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/>
          <a:lstStyle/>
          <a:p>
            <a:pPr algn="ctr"/>
            <a:r>
              <a:rPr lang="en-US" sz="700" b="1" dirty="0" smtClean="0"/>
              <a:t>Gen Chair’s Report-</a:t>
            </a:r>
            <a:fld id="{1C189F87-294A-43EB-A1E0-DD78777D369A}" type="slidenum">
              <a:rPr lang="en-US" sz="700" b="1"/>
              <a:pPr algn="ctr"/>
              <a:t>‹#›</a:t>
            </a:fld>
            <a:endParaRPr lang="en-US" sz="700" b="1" dirty="0"/>
          </a:p>
          <a:p>
            <a:pPr algn="ctr"/>
            <a:r>
              <a:rPr lang="en-US" sz="700" b="1" dirty="0" smtClean="0"/>
              <a:t>Cunningham-</a:t>
            </a:r>
            <a:fld id="{1018B4EA-A7B6-4854-9C31-F0B63C24C027}" type="datetime1">
              <a:rPr lang="en-US" sz="700" b="1" smtClean="0"/>
              <a:pPr algn="ctr"/>
              <a:t>5/21/12</a:t>
            </a:fld>
            <a:endParaRPr lang="en-US" sz="700" b="1" dirty="0"/>
          </a:p>
        </p:txBody>
      </p:sp>
      <p:pic>
        <p:nvPicPr>
          <p:cNvPr id="10" name="Picture 9" descr="radar_v1.eps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8076" y="238408"/>
            <a:ext cx="591263" cy="609550"/>
          </a:xfrm>
          <a:prstGeom prst="rect">
            <a:avLst/>
          </a:prstGeom>
        </p:spPr>
      </p:pic>
      <p:pic>
        <p:nvPicPr>
          <p:cNvPr id="9" name="Picture 8" descr="60th_logo_bottom_ppt4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20840" y="6464808"/>
            <a:ext cx="1938399" cy="31697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-384048" y="950976"/>
            <a:ext cx="9829800" cy="15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376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-384048" y="6355080"/>
            <a:ext cx="9829800" cy="15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376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1313" algn="l" rtl="0" eaLnBrk="1" fontAlgn="base" hangingPunct="1">
        <a:lnSpc>
          <a:spcPct val="90000"/>
        </a:lnSpc>
        <a:spcBef>
          <a:spcPts val="3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204913" indent="-228600" algn="l" rtl="0" eaLnBrk="1" fontAlgn="base" hangingPunct="1">
        <a:lnSpc>
          <a:spcPct val="90000"/>
        </a:lnSpc>
        <a:spcBef>
          <a:spcPts val="30"/>
        </a:spcBef>
        <a:spcAft>
          <a:spcPct val="0"/>
        </a:spcAft>
        <a:buSzPct val="100000"/>
        <a:buChar char=" "/>
        <a:defRPr sz="1600" b="1">
          <a:solidFill>
            <a:schemeClr val="tx1"/>
          </a:solidFill>
          <a:latin typeface="+mn-lt"/>
        </a:defRPr>
      </a:lvl3pPr>
      <a:lvl4pPr marL="1546225" indent="-119063" algn="l" rtl="0" eaLnBrk="1" fontAlgn="base" hangingPunct="1">
        <a:lnSpc>
          <a:spcPct val="90000"/>
        </a:lnSpc>
        <a:spcBef>
          <a:spcPts val="3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4pPr>
      <a:lvl5pPr marL="1828800" algn="l" rtl="0" eaLnBrk="1" fontAlgn="base" hangingPunct="1">
        <a:lnSpc>
          <a:spcPct val="90000"/>
        </a:lnSpc>
        <a:spcBef>
          <a:spcPts val="3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5pPr>
      <a:lvl6pPr marL="22860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6pPr>
      <a:lvl7pPr marL="27432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7pPr>
      <a:lvl8pPr marL="32004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8pPr>
      <a:lvl9pPr marL="3657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1066800" y="1600200"/>
            <a:ext cx="7010400" cy="289864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3600" dirty="0" smtClean="0"/>
              <a:t>General Chair’s Report</a:t>
            </a:r>
            <a:endParaRPr lang="en-US" sz="3600" dirty="0" smtClean="0"/>
          </a:p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en-US" sz="2400" dirty="0" smtClean="0"/>
              <a:t>Robert Cunningham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IEEE S&amp;P 2012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Westin St. Francis, San Francisco, CA</a:t>
            </a:r>
            <a:endParaRPr lang="en-US" dirty="0" smtClean="0"/>
          </a:p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en-US" dirty="0" smtClean="0"/>
              <a:t>22 May 2012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moved to a new location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Over 450 people registered,</a:t>
            </a:r>
          </a:p>
          <a:p>
            <a:r>
              <a:rPr lang="en-US" dirty="0" smtClean="0"/>
              <a:t>The program was terrific, </a:t>
            </a:r>
          </a:p>
          <a:p>
            <a:r>
              <a:rPr lang="en-US" dirty="0" smtClean="0"/>
              <a:t>Most people smiled.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pic>
        <p:nvPicPr>
          <p:cNvPr id="4" name="Picture 3" descr="tower-wide-IMG_4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0"/>
            <a:ext cx="2514600" cy="1741018"/>
          </a:xfrm>
          <a:prstGeom prst="rect">
            <a:avLst/>
          </a:prstGeom>
        </p:spPr>
      </p:pic>
      <p:pic>
        <p:nvPicPr>
          <p:cNvPr id="5" name="Picture 4" descr="exterior-evening-union-square_refere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24000"/>
            <a:ext cx="2196118" cy="175689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4191000" y="2057400"/>
            <a:ext cx="1447800" cy="5334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4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4645152"/>
          </a:xfrm>
        </p:spPr>
        <p:txBody>
          <a:bodyPr/>
          <a:lstStyle/>
          <a:p>
            <a:r>
              <a:rPr lang="en-US" sz="1800" dirty="0"/>
              <a:t>General chair: Rob Cunningham (MIT Lincoln Laboratory)</a:t>
            </a:r>
          </a:p>
          <a:p>
            <a:r>
              <a:rPr lang="en-US" sz="1800" dirty="0"/>
              <a:t>Program chairs: </a:t>
            </a:r>
            <a:r>
              <a:rPr lang="en-US" sz="1800" dirty="0" err="1"/>
              <a:t>Somesh</a:t>
            </a:r>
            <a:r>
              <a:rPr lang="en-US" sz="1800" dirty="0"/>
              <a:t> </a:t>
            </a:r>
            <a:r>
              <a:rPr lang="en-US" sz="1800" dirty="0" err="1"/>
              <a:t>Jha</a:t>
            </a:r>
            <a:r>
              <a:rPr lang="en-US" sz="1800" dirty="0"/>
              <a:t> (University of Wisconsin, Madison) and </a:t>
            </a:r>
            <a:r>
              <a:rPr lang="en-US" sz="1800" dirty="0" err="1"/>
              <a:t>Wenke</a:t>
            </a:r>
            <a:r>
              <a:rPr lang="en-US" sz="1800" dirty="0"/>
              <a:t> Lee (Georgia Tech)</a:t>
            </a:r>
          </a:p>
          <a:p>
            <a:r>
              <a:rPr lang="en-US" sz="1800" dirty="0"/>
              <a:t>Vice Chair and Registration Chair: Robin </a:t>
            </a:r>
            <a:r>
              <a:rPr lang="en-US" sz="1800" dirty="0" err="1"/>
              <a:t>Sommer</a:t>
            </a:r>
            <a:r>
              <a:rPr lang="en-US" sz="1800" dirty="0"/>
              <a:t> (ICSI and Lawrence Berkeley National Laboratory)</a:t>
            </a:r>
          </a:p>
          <a:p>
            <a:r>
              <a:rPr lang="en-US" sz="1800" dirty="0"/>
              <a:t>Treasurer: Greg Shannon (CMU CERT)</a:t>
            </a:r>
          </a:p>
          <a:p>
            <a:r>
              <a:rPr lang="en-US" sz="1800" dirty="0"/>
              <a:t>Donations Chair: David Molnar (Microsoft Research)</a:t>
            </a:r>
          </a:p>
          <a:p>
            <a:r>
              <a:rPr lang="en-US" sz="1800" dirty="0"/>
              <a:t>Publications Chair: Kevin Butler (University of Oregon)</a:t>
            </a:r>
          </a:p>
          <a:p>
            <a:r>
              <a:rPr lang="en-US" sz="1800" dirty="0"/>
              <a:t>Site Chair: Ed Talbot (Consultant)</a:t>
            </a:r>
          </a:p>
          <a:p>
            <a:r>
              <a:rPr lang="en-US" sz="1800" dirty="0"/>
              <a:t>Publicity and Media Chair: Ulf </a:t>
            </a:r>
            <a:r>
              <a:rPr lang="en-US" sz="1800" dirty="0" err="1"/>
              <a:t>Lindqvist</a:t>
            </a:r>
            <a:r>
              <a:rPr lang="en-US" sz="1800" dirty="0"/>
              <a:t> (SRI International)</a:t>
            </a:r>
          </a:p>
          <a:p>
            <a:r>
              <a:rPr lang="en-US" sz="1800" dirty="0"/>
              <a:t>Student Travel Committee Chair: Terry </a:t>
            </a:r>
            <a:r>
              <a:rPr lang="en-US" sz="1800" dirty="0" err="1"/>
              <a:t>Benzel</a:t>
            </a:r>
            <a:r>
              <a:rPr lang="en-US" sz="1800" dirty="0"/>
              <a:t> (USC Information Sciences Institute)</a:t>
            </a:r>
          </a:p>
          <a:p>
            <a:r>
              <a:rPr lang="en-US" sz="1800" dirty="0"/>
              <a:t>Poster Chair: Adam </a:t>
            </a:r>
            <a:r>
              <a:rPr lang="en-US" sz="1800" dirty="0" err="1"/>
              <a:t>Chlipala</a:t>
            </a:r>
            <a:r>
              <a:rPr lang="en-US" sz="1800" dirty="0"/>
              <a:t> (MIT)</a:t>
            </a:r>
          </a:p>
          <a:p>
            <a:r>
              <a:rPr lang="en-US" sz="1800" dirty="0"/>
              <a:t>Web Chair: Andrew Johnson (Harvard University and MIT Lincoln Laboratory)</a:t>
            </a:r>
          </a:p>
          <a:p>
            <a:r>
              <a:rPr lang="en-US" sz="1800" dirty="0"/>
              <a:t>TC Chairs: </a:t>
            </a:r>
            <a:r>
              <a:rPr lang="en-US" sz="1800" dirty="0" err="1"/>
              <a:t>Hilarie</a:t>
            </a:r>
            <a:r>
              <a:rPr lang="en-US" sz="1800" dirty="0"/>
              <a:t> </a:t>
            </a:r>
            <a:r>
              <a:rPr lang="en-US" sz="1800" dirty="0" err="1"/>
              <a:t>Orman</a:t>
            </a:r>
            <a:r>
              <a:rPr lang="en-US" sz="1800" dirty="0"/>
              <a:t>–outgoing (</a:t>
            </a:r>
            <a:r>
              <a:rPr lang="en-US" sz="1800" dirty="0" err="1"/>
              <a:t>Purplestreak</a:t>
            </a:r>
            <a:r>
              <a:rPr lang="en-US" sz="1800" dirty="0"/>
              <a:t>) and Sven Dietrich (Stevens Institute of Technology) and Patrick McDaniel (Penn State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the culture </a:t>
            </a:r>
            <a:r>
              <a:rPr lang="en-US" dirty="0" smtClean="0"/>
              <a:t>of 32 </a:t>
            </a:r>
            <a:r>
              <a:rPr lang="en-US" dirty="0"/>
              <a:t>years of IEEE S&amp;P</a:t>
            </a:r>
          </a:p>
          <a:p>
            <a:r>
              <a:rPr lang="en-US" dirty="0"/>
              <a:t>Make room for all who want to attend</a:t>
            </a:r>
          </a:p>
          <a:p>
            <a:r>
              <a:rPr lang="en-US" dirty="0"/>
              <a:t>Enable greater student participation</a:t>
            </a:r>
          </a:p>
          <a:p>
            <a:r>
              <a:rPr lang="en-US" dirty="0" smtClean="0"/>
              <a:t>Acquire more </a:t>
            </a:r>
            <a:r>
              <a:rPr lang="en-US" dirty="0"/>
              <a:t>lenient copyright rules</a:t>
            </a:r>
          </a:p>
          <a:p>
            <a:r>
              <a:rPr lang="en-US" dirty="0" smtClean="0"/>
              <a:t>Enable </a:t>
            </a:r>
            <a:r>
              <a:rPr lang="en-US" dirty="0"/>
              <a:t>room for a few more high-quality </a:t>
            </a:r>
            <a:r>
              <a:rPr lang="en-US" dirty="0" smtClean="0"/>
              <a:t>papers</a:t>
            </a:r>
          </a:p>
          <a:p>
            <a:r>
              <a:rPr lang="en-US" dirty="0"/>
              <a:t>Strengthen the workshops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35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time together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reakfast </a:t>
            </a:r>
            <a:r>
              <a:rPr lang="en-US" dirty="0"/>
              <a:t>and </a:t>
            </a:r>
            <a:r>
              <a:rPr lang="en-US" dirty="0" smtClean="0"/>
              <a:t>lunch</a:t>
            </a:r>
          </a:p>
          <a:p>
            <a:pPr lvl="1"/>
            <a:r>
              <a:rPr lang="en-US" dirty="0"/>
              <a:t>Breaks to encourage </a:t>
            </a:r>
            <a:r>
              <a:rPr lang="en-US" dirty="0" smtClean="0"/>
              <a:t>conversation</a:t>
            </a:r>
          </a:p>
          <a:p>
            <a:endParaRPr lang="en-US" dirty="0" smtClean="0"/>
          </a:p>
          <a:p>
            <a:r>
              <a:rPr lang="en-US" dirty="0" smtClean="0"/>
              <a:t>Consistent conference </a:t>
            </a:r>
            <a:r>
              <a:rPr lang="en-US" dirty="0"/>
              <a:t>structure</a:t>
            </a:r>
          </a:p>
          <a:p>
            <a:pPr lvl="1"/>
            <a:r>
              <a:rPr lang="en-US" dirty="0"/>
              <a:t>Sunday </a:t>
            </a:r>
            <a:r>
              <a:rPr lang="en-US" dirty="0" smtClean="0"/>
              <a:t>reception</a:t>
            </a:r>
            <a:endParaRPr lang="en-US" dirty="0"/>
          </a:p>
          <a:p>
            <a:pPr lvl="1"/>
            <a:r>
              <a:rPr lang="en-US" dirty="0" smtClean="0"/>
              <a:t>Monday posters</a:t>
            </a:r>
            <a:endParaRPr lang="en-US" dirty="0"/>
          </a:p>
          <a:p>
            <a:pPr lvl="1"/>
            <a:r>
              <a:rPr lang="en-US" dirty="0" smtClean="0"/>
              <a:t>Tuesday </a:t>
            </a:r>
            <a:r>
              <a:rPr lang="en-US" dirty="0"/>
              <a:t>business </a:t>
            </a:r>
            <a:r>
              <a:rPr lang="en-US" dirty="0" smtClean="0"/>
              <a:t>meeting</a:t>
            </a:r>
          </a:p>
          <a:p>
            <a:endParaRPr lang="en-US" dirty="0"/>
          </a:p>
          <a:p>
            <a:r>
              <a:rPr lang="en-US" dirty="0" smtClean="0"/>
              <a:t>Interesting content</a:t>
            </a:r>
          </a:p>
          <a:p>
            <a:pPr lvl="1"/>
            <a:r>
              <a:rPr lang="en-US" dirty="0" smtClean="0"/>
              <a:t>Carefully </a:t>
            </a:r>
            <a:r>
              <a:rPr lang="en-US" dirty="0"/>
              <a:t>peer-reviewed papers </a:t>
            </a:r>
            <a:endParaRPr lang="en-US" dirty="0" smtClean="0"/>
          </a:p>
          <a:p>
            <a:pPr lvl="1"/>
            <a:r>
              <a:rPr lang="en-US" dirty="0" smtClean="0"/>
              <a:t>5</a:t>
            </a:r>
            <a:r>
              <a:rPr lang="en-US" dirty="0"/>
              <a:t>-min short talks </a:t>
            </a:r>
            <a:r>
              <a:rPr lang="en-US" dirty="0" smtClean="0"/>
              <a:t>and a </a:t>
            </a:r>
            <a:r>
              <a:rPr lang="en-US" dirty="0"/>
              <a:t>broad set of </a:t>
            </a:r>
            <a:r>
              <a:rPr lang="en-US" dirty="0" smtClean="0"/>
              <a:t>posters</a:t>
            </a:r>
          </a:p>
          <a:p>
            <a:endParaRPr lang="en-US" dirty="0" smtClean="0"/>
          </a:p>
          <a:p>
            <a:r>
              <a:rPr lang="en-US" dirty="0" smtClean="0"/>
              <a:t>Carefully control change to maintain the collaborative atmosphere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the Culture, 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Grow the Community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0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room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venue allowed attendance by &gt;</a:t>
            </a:r>
            <a:r>
              <a:rPr lang="en-US" dirty="0" smtClean="0"/>
              <a:t>450 </a:t>
            </a:r>
            <a:r>
              <a:rPr lang="en-US" dirty="0"/>
              <a:t>people (vs. 350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Extend the conference to a full day </a:t>
            </a:r>
            <a:r>
              <a:rPr lang="en-US" dirty="0" smtClean="0"/>
              <a:t>Wednesday to allow for 40+ papers</a:t>
            </a:r>
          </a:p>
          <a:p>
            <a:pPr lvl="1"/>
            <a:endParaRPr lang="en-US" dirty="0"/>
          </a:p>
          <a:p>
            <a:r>
              <a:rPr lang="en-US" dirty="0" smtClean="0"/>
              <a:t>Support student attendance</a:t>
            </a:r>
          </a:p>
          <a:p>
            <a:pPr lvl="1"/>
            <a:r>
              <a:rPr lang="en-US" dirty="0" smtClean="0"/>
              <a:t>23 grants supported by donors</a:t>
            </a:r>
          </a:p>
          <a:p>
            <a:pPr lvl="1"/>
            <a:r>
              <a:rPr lang="en-US" dirty="0" smtClean="0"/>
              <a:t>6 grants from the technical committee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Formalize donor offerings</a:t>
            </a:r>
          </a:p>
          <a:p>
            <a:endParaRPr lang="en-US" dirty="0" smtClean="0"/>
          </a:p>
          <a:p>
            <a:r>
              <a:rPr lang="en-US" dirty="0" smtClean="0"/>
              <a:t>Record </a:t>
            </a:r>
            <a:r>
              <a:rPr lang="en-US" dirty="0"/>
              <a:t>one session </a:t>
            </a:r>
            <a:r>
              <a:rPr lang="en-US" dirty="0" smtClean="0"/>
              <a:t>(Attacks II) for </a:t>
            </a:r>
            <a:r>
              <a:rPr lang="en-US" dirty="0"/>
              <a:t>the </a:t>
            </a:r>
            <a:r>
              <a:rPr lang="en-US" dirty="0" smtClean="0"/>
              <a:t>web</a:t>
            </a:r>
          </a:p>
          <a:p>
            <a:endParaRPr lang="en-US" dirty="0"/>
          </a:p>
          <a:p>
            <a:r>
              <a:rPr lang="en-US" dirty="0" smtClean="0"/>
              <a:t>Explore a new </a:t>
            </a:r>
            <a:r>
              <a:rPr lang="en-US" dirty="0"/>
              <a:t>IEEE copyright </a:t>
            </a:r>
            <a:r>
              <a:rPr lang="en-US" dirty="0" smtClean="0"/>
              <a:t>form</a:t>
            </a:r>
          </a:p>
          <a:p>
            <a:endParaRPr lang="en-US" dirty="0"/>
          </a:p>
          <a:p>
            <a:r>
              <a:rPr lang="en-US" dirty="0" smtClean="0"/>
              <a:t>Independently organize workshops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Keep the Culture, </a:t>
            </a:r>
            <a:br>
              <a:rPr lang="en-US" dirty="0" smtClean="0">
                <a:solidFill>
                  <a:srgbClr val="A6A6A6"/>
                </a:solidFill>
              </a:rPr>
            </a:br>
            <a:r>
              <a:rPr lang="en-US" dirty="0" smtClean="0"/>
              <a:t>Grow the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39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Continued “Go Green” theme</a:t>
            </a:r>
          </a:p>
          <a:p>
            <a:pPr lvl="1"/>
            <a:r>
              <a:rPr lang="en-US" dirty="0" smtClean="0"/>
              <a:t>Program on the web</a:t>
            </a:r>
          </a:p>
          <a:p>
            <a:pPr lvl="1"/>
            <a:r>
              <a:rPr lang="en-US" dirty="0" smtClean="0"/>
              <a:t>Printed proceedings only for those who pay</a:t>
            </a:r>
          </a:p>
          <a:p>
            <a:endParaRPr lang="en-US" dirty="0" smtClean="0"/>
          </a:p>
          <a:p>
            <a:r>
              <a:rPr lang="en-US" dirty="0" smtClean="0"/>
              <a:t>Continued press chair to coordinate media interactions</a:t>
            </a:r>
          </a:p>
          <a:p>
            <a:pPr lvl="1"/>
            <a:r>
              <a:rPr lang="en-US" dirty="0" smtClean="0"/>
              <a:t>Articles in magazines and newspapers</a:t>
            </a:r>
          </a:p>
          <a:p>
            <a:pPr lvl="1"/>
            <a:endParaRPr lang="en-US" dirty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Logistics for two hotels (Westin St. Francis &amp; Airport)</a:t>
            </a:r>
          </a:p>
          <a:p>
            <a:pPr lvl="2"/>
            <a:r>
              <a:rPr lang="en-US" dirty="0" smtClean="0"/>
              <a:t>Overcrowded shuttle bus</a:t>
            </a:r>
          </a:p>
          <a:p>
            <a:pPr lvl="2"/>
            <a:r>
              <a:rPr lang="en-US" dirty="0" smtClean="0"/>
              <a:t>More people on bus than those staying at the Westin Airport!</a:t>
            </a:r>
          </a:p>
          <a:p>
            <a:pPr lvl="1"/>
            <a:r>
              <a:rPr lang="en-US" dirty="0" smtClean="0"/>
              <a:t>Filling all contracted rooms at the Westin Airport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7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Gold: Google</a:t>
            </a:r>
            <a:endParaRPr lang="en-US" dirty="0"/>
          </a:p>
          <a:p>
            <a:r>
              <a:rPr lang="en-US" dirty="0" smtClean="0"/>
              <a:t>Silver: IBM</a:t>
            </a:r>
            <a:r>
              <a:rPr lang="en-US" dirty="0"/>
              <a:t>, CERT, Microsoft Research, NSA, Symantec</a:t>
            </a:r>
          </a:p>
          <a:p>
            <a:r>
              <a:rPr lang="en-US" dirty="0" smtClean="0"/>
              <a:t>Bronze: MIT </a:t>
            </a:r>
            <a:r>
              <a:rPr lang="en-US" dirty="0"/>
              <a:t>Lincoln Lab; Van Pelt, Yi, &amp; James LLC; </a:t>
            </a:r>
            <a:r>
              <a:rPr lang="en-US" dirty="0" err="1" smtClean="0"/>
              <a:t>facebook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In-kind: IEEE </a:t>
            </a:r>
            <a:r>
              <a:rPr lang="en-US" dirty="0"/>
              <a:t>Security and Privacy </a:t>
            </a:r>
            <a:r>
              <a:rPr lang="en-US" dirty="0" smtClean="0"/>
              <a:t>Magazine</a:t>
            </a:r>
            <a:endParaRPr lang="en-US" dirty="0"/>
          </a:p>
          <a:p>
            <a:r>
              <a:rPr lang="en-US" dirty="0" smtClean="0"/>
              <a:t>Student grants: National </a:t>
            </a:r>
            <a:r>
              <a:rPr lang="en-US" dirty="0"/>
              <a:t>Science </a:t>
            </a:r>
            <a:r>
              <a:rPr lang="en-US" dirty="0" smtClean="0"/>
              <a:t>Foundation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to Our Donors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9331"/>
      </p:ext>
    </p:extLst>
  </p:cSld>
  <p:clrMapOvr>
    <a:masterClrMapping/>
  </p:clrMapOvr>
</p:sld>
</file>

<file path=ppt/theme/theme1.xml><?xml version="1.0" encoding="utf-8"?>
<a:theme xmlns:a="http://schemas.openxmlformats.org/drawingml/2006/main" name="NC-White60th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NC-White60th.potx</Template>
  <TotalTime>1236</TotalTime>
  <Pages>1</Pages>
  <Words>480</Words>
  <Application>Microsoft Macintosh PowerPoint</Application>
  <PresentationFormat>On-screen Show (4:3)</PresentationFormat>
  <Paragraphs>90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NC-White60th</vt:lpstr>
      <vt:lpstr>PowerPoint Presentation</vt:lpstr>
      <vt:lpstr>Executive Summary</vt:lpstr>
      <vt:lpstr>Organizing Team</vt:lpstr>
      <vt:lpstr>Goals for 2012</vt:lpstr>
      <vt:lpstr>Keep the Culture,  Grow the Community</vt:lpstr>
      <vt:lpstr>Keep the Culture,  Grow the Community</vt:lpstr>
      <vt:lpstr>Other</vt:lpstr>
      <vt:lpstr>Thank You to Our Donors</vt:lpstr>
    </vt:vector>
  </TitlesOfParts>
  <Manager/>
  <Company>MIT Lincoln Laboratory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Chair's Report</dc:title>
  <dc:subject/>
  <dc:creator>Rob Cunningham</dc:creator>
  <cp:keywords/>
  <dc:description/>
  <cp:lastModifiedBy>Information Services Department</cp:lastModifiedBy>
  <cp:revision>77</cp:revision>
  <cp:lastPrinted>2001-06-18T18:57:59Z</cp:lastPrinted>
  <dcterms:created xsi:type="dcterms:W3CDTF">2011-03-07T22:15:39Z</dcterms:created>
  <dcterms:modified xsi:type="dcterms:W3CDTF">2012-05-22T13:49:58Z</dcterms:modified>
  <cp:category/>
</cp:coreProperties>
</file>